
<file path=[Content_Types].xml><?xml version="1.0" encoding="utf-8"?>
<Types xmlns="http://schemas.openxmlformats.org/package/2006/content-types">
  <Override PartName="/ppt/slideLayouts/slideLayout90.xml" ContentType="application/vnd.openxmlformats-officedocument.presentationml.slideLayout+xml"/>
  <Override PartName="/ppt/slideLayouts/slideLayout67.xml" ContentType="application/vnd.openxmlformats-officedocument.presentationml.slideLayout+xml"/>
  <Override PartName="/ppt/slideLayouts/slideLayout105.xml" ContentType="application/vnd.openxmlformats-officedocument.presentationml.slideLayout+xml"/>
  <Override PartName="/ppt/slides/slide18.xml" ContentType="application/vnd.openxmlformats-officedocument.presentationml.slide+xml"/>
  <Override PartName="/ppt/slideLayouts/slideLayout77.xml" ContentType="application/vnd.openxmlformats-officedocument.presentationml.slideLayout+xml"/>
  <Override PartName="/ppt/slideLayouts/slideLayout115.xml" ContentType="application/vnd.openxmlformats-officedocument.presentationml.slideLayout+xml"/>
  <Override PartName="/ppt/slides/slide28.xml" ContentType="application/vnd.openxmlformats-officedocument.presentationml.slide+xml"/>
  <Override PartName="/ppt/slideLayouts/slideLayout87.xml" ContentType="application/vnd.openxmlformats-officedocument.presentationml.slideLayout+xml"/>
  <Override PartName="/ppt/slides/slide37.xml" ContentType="application/vnd.openxmlformats-officedocument.presentationml.slide+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tags/tag1.xml" ContentType="application/vnd.openxmlformats-officedocument.presentationml.tags+xml"/>
  <Override PartName="/ppt/theme/theme1.xml" ContentType="application/vnd.openxmlformats-officedocument.them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embeddings/oleObject1.bin" ContentType="application/vnd.openxmlformats-officedocument.oleObject"/>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63.xml" ContentType="application/vnd.openxmlformats-officedocument.presentationml.slideLayout+xml"/>
  <Override PartName="/ppt/slideLayouts/slideLayout100.xml" ContentType="application/vnd.openxmlformats-officedocument.presentationml.slideLayout+xml"/>
  <Override PartName="/ppt/notesSlides/notesSlide11.xml" ContentType="application/vnd.openxmlformats-officedocument.presentationml.notesSlide+xml"/>
  <Override PartName="/ppt/slides/slide13.xml" ContentType="application/vnd.openxmlformats-officedocument.presentationml.slide+xml"/>
  <Override PartName="/ppt/slideLayouts/slideLayout72.xml" ContentType="application/vnd.openxmlformats-officedocument.presentationml.slideLayout+xml"/>
  <Override PartName="/ppt/slideLayouts/slideLayout110.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Layouts/slideLayout91.xml" ContentType="application/vnd.openxmlformats-officedocument.presentationml.slideLayout+xml"/>
  <Override PartName="/ppt/slideLayouts/slideLayout68.xml" ContentType="application/vnd.openxmlformats-officedocument.presentationml.slideLayout+xml"/>
  <Override PartName="/ppt/slideLayouts/slideLayout106.xml" ContentType="application/vnd.openxmlformats-officedocument.presentationml.slideLayout+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16.xml" ContentType="application/vnd.openxmlformats-officedocument.presentationml.slideLayout+xml"/>
  <Override PartName="/ppt/slideLayouts/slideLayout10.xml" ContentType="application/vnd.openxmlformats-officedocument.presentationml.slideLayout+xml"/>
  <Override PartName="/ppt/slides/slide29.xml" ContentType="application/vnd.openxmlformats-officedocument.presentationml.slide+xml"/>
  <Override PartName="/ppt/slideLayouts/slideLayout88.xml" ContentType="application/vnd.openxmlformats-officedocument.presentationml.slideLayout+xml"/>
  <Override PartName="/ppt/slides/slide38.xml" ContentType="application/vnd.openxmlformats-officedocument.presentationml.slide+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tags/tag2.xml" ContentType="application/vnd.openxmlformats-officedocument.presentationml.tags+xml"/>
  <Override PartName="/ppt/slideLayouts/slideLayout16.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slideLayouts/slideLayout73.xml" ContentType="application/vnd.openxmlformats-officedocument.presentationml.slideLayout+xml"/>
  <Override PartName="/ppt/slideLayouts/slideLayout111.xml" ContentType="application/vnd.openxmlformats-officedocument.presentationml.slideLayout+xml"/>
  <Override PartName="/ppt/slides/slide24.xml" ContentType="application/vnd.openxmlformats-officedocument.presentationml.slide+xml"/>
  <Default Extension="bin" ContentType="application/vnd.openxmlformats-officedocument.presentationml.printerSettings"/>
  <Override PartName="/ppt/slideLayouts/slideLayout83.xml" ContentType="application/vnd.openxmlformats-officedocument.presentationml.slideLayout+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92.xml" ContentType="application/vnd.openxmlformats-officedocument.presentationml.slideLayout+xml"/>
  <Override PartName="/ppt/slideLayouts/slideLayout107.xml" ContentType="application/vnd.openxmlformats-officedocument.presentationml.slideLayout+xml"/>
  <Override PartName="/ppt/slideLayouts/slideLayout117.xml" ContentType="application/vnd.openxmlformats-officedocument.presentationml.slideLayou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docProps/core.xml" ContentType="application/vnd.openxmlformats-package.core-properties+xml"/>
  <Override PartName="/ppt/tags/tag3.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Default Extension="gif" ContentType="image/gif"/>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slideLayouts/slideLayout74.xml" ContentType="application/vnd.openxmlformats-officedocument.presentationml.slideLayout+xml"/>
  <Override PartName="/ppt/slideLayouts/slideLayout112.xml" ContentType="application/vnd.openxmlformats-officedocument.presentationml.slideLayout+xml"/>
  <Override PartName="/ppt/slides/slide25.xml" ContentType="application/vnd.openxmlformats-officedocument.presentationml.slide+xml"/>
  <Override PartName="/ppt/slideLayouts/slideLayout84.xml" ContentType="application/vnd.openxmlformats-officedocument.presentationml.slideLayout+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Layouts/slideLayout93.xml" ContentType="application/vnd.openxmlformats-officedocument.presentationml.slideLayout+xml"/>
  <Override PartName="/ppt/slideLayouts/slideLayout108.xml" ContentType="application/vnd.openxmlformats-officedocument.presentationml.slideLayout+xml"/>
  <Override PartName="/ppt/slideLayouts/slideLayout118.xml" ContentType="application/vnd.openxmlformats-officedocument.presentationml.slideLayout+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ags/tag4.xml" ContentType="application/vnd.openxmlformats-officedocument.presentationml.tags+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Override PartName="/ppt/slideLayouts/slideLayout113.xml" ContentType="application/vnd.openxmlformats-officedocument.presentationml.slideLayout+xml"/>
  <Default Extension="rels" ContentType="application/vnd.openxmlformats-package.relationships+xml"/>
  <Override PartName="/ppt/slides/slide26.xml" ContentType="application/vnd.openxmlformats-officedocument.presentationml.slide+xml"/>
  <Override PartName="/ppt/slideLayouts/slideLayout85.xml" ContentType="application/vnd.openxmlformats-officedocument.presentationml.slideLayout+xml"/>
  <Override PartName="/ppt/slides/slide35.xml" ContentType="application/vnd.openxmlformats-officedocument.presentationml.slide+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Layouts/slideLayout109.xml" ContentType="application/vnd.openxmlformats-officedocument.presentationml.slideLayout+xml"/>
  <Override PartName="/ppt/slideLayouts/slideLayout119.xml" ContentType="application/vnd.openxmlformats-officedocument.presentationml.slideLayout+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ags/tag5.xml" ContentType="application/vnd.openxmlformats-officedocument.presentationml.tags+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notesSlides/notesSlide6.xml" ContentType="application/vnd.openxmlformats-officedocument.presentationml.notesSlide+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notesSlides/notesSlide10.xml" ContentType="application/vnd.openxmlformats-officedocument.presentationml.notesSlid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30.xml" ContentType="application/vnd.openxmlformats-officedocument.presentationml.slide+xml"/>
  <Override PartName="/ppt/slides/slide2.xml" ContentType="application/vnd.openxmlformats-officedocument.presentationml.slide+xml"/>
  <Override PartName="/ppt/slideLayouts/slideLayout57.xml" ContentType="application/vnd.openxmlformats-officedocument.presentationml.slideLayout+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slideLayouts/slideLayout66.xml" ContentType="application/vnd.openxmlformats-officedocument.presentationml.slideLayout+xml"/>
  <Override PartName="/ppt/slideLayouts/slideLayout104.xml" ContentType="application/vnd.openxmlformats-officedocument.presentationml.slideLayout+xml"/>
  <Override PartName="/ppt/notesSlides/notesSlide15.xml" ContentType="application/vnd.openxmlformats-officedocument.presentationml.notesSlide+xml"/>
  <Override PartName="/ppt/slides/slide17.xml" ContentType="application/vnd.openxmlformats-officedocument.presentationml.slide+xml"/>
  <Override PartName="/ppt/slideLayouts/slideLayout76.xml" ContentType="application/vnd.openxmlformats-officedocument.presentationml.slideLayout+xml"/>
  <Override PartName="/ppt/slideLayouts/slideLayout114.xml" ContentType="application/vnd.openxmlformats-officedocument.presentationml.slideLayout+xml"/>
  <Override PartName="/ppt/slides/slide27.xml" ContentType="application/vnd.openxmlformats-officedocument.presentationml.slide+xml"/>
  <Override PartName="/ppt/slideLayouts/slideLayout86.xml" ContentType="application/vnd.openxmlformats-officedocument.presentationml.slideLayout+xml"/>
  <Override PartName="/ppt/slides/slide36.xml" ContentType="application/vnd.openxmlformats-officedocument.presentationml.slide+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notesSlides/notesSlide7.xml" ContentType="application/vnd.openxmlformats-officedocument.presentationml.notesSlide+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5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 id="2147483920" r:id="rId2"/>
    <p:sldMasterId id="2147483934" r:id="rId3"/>
    <p:sldMasterId id="2147483946" r:id="rId4"/>
    <p:sldMasterId id="2147483959" r:id="rId5"/>
    <p:sldMasterId id="2147483971" r:id="rId6"/>
    <p:sldMasterId id="2147483983" r:id="rId7"/>
    <p:sldMasterId id="2147483997" r:id="rId8"/>
    <p:sldMasterId id="2147484014" r:id="rId9"/>
  </p:sldMasterIdLst>
  <p:notesMasterIdLst>
    <p:notesMasterId r:id="rId50"/>
  </p:notesMasterIdLst>
  <p:handoutMasterIdLst>
    <p:handoutMasterId r:id="rId51"/>
  </p:handoutMasterIdLst>
  <p:sldIdLst>
    <p:sldId id="261" r:id="rId10"/>
    <p:sldId id="262" r:id="rId11"/>
    <p:sldId id="263" r:id="rId12"/>
    <p:sldId id="302" r:id="rId13"/>
    <p:sldId id="268" r:id="rId14"/>
    <p:sldId id="303" r:id="rId15"/>
    <p:sldId id="264" r:id="rId16"/>
    <p:sldId id="265" r:id="rId17"/>
    <p:sldId id="266" r:id="rId18"/>
    <p:sldId id="270" r:id="rId19"/>
    <p:sldId id="398" r:id="rId20"/>
    <p:sldId id="395" r:id="rId21"/>
    <p:sldId id="379" r:id="rId22"/>
    <p:sldId id="269" r:id="rId23"/>
    <p:sldId id="267" r:id="rId24"/>
    <p:sldId id="313" r:id="rId25"/>
    <p:sldId id="314" r:id="rId26"/>
    <p:sldId id="315" r:id="rId27"/>
    <p:sldId id="316" r:id="rId28"/>
    <p:sldId id="317" r:id="rId29"/>
    <p:sldId id="319" r:id="rId30"/>
    <p:sldId id="396" r:id="rId31"/>
    <p:sldId id="391" r:id="rId32"/>
    <p:sldId id="380" r:id="rId33"/>
    <p:sldId id="382" r:id="rId34"/>
    <p:sldId id="383" r:id="rId35"/>
    <p:sldId id="384" r:id="rId36"/>
    <p:sldId id="385" r:id="rId37"/>
    <p:sldId id="392" r:id="rId38"/>
    <p:sldId id="387" r:id="rId39"/>
    <p:sldId id="388" r:id="rId40"/>
    <p:sldId id="397" r:id="rId41"/>
    <p:sldId id="304" r:id="rId42"/>
    <p:sldId id="394" r:id="rId43"/>
    <p:sldId id="305" r:id="rId44"/>
    <p:sldId id="306" r:id="rId45"/>
    <p:sldId id="272" r:id="rId46"/>
    <p:sldId id="273" r:id="rId47"/>
    <p:sldId id="393" r:id="rId48"/>
    <p:sldId id="300" r:id="rId49"/>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D51E93"/>
    <a:srgbClr val="661FCD"/>
    <a:srgbClr val="CBBDD0"/>
    <a:srgbClr val="B0ABDD"/>
    <a:srgbClr val="ABA3CE"/>
    <a:srgbClr val="D1C4F3"/>
    <a:srgbClr val="00FF00"/>
    <a:srgbClr val="FF8000"/>
    <a:srgbClr val="218CCC"/>
    <a:srgbClr val="3852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40" d="100"/>
          <a:sy n="140" d="100"/>
        </p:scale>
        <p:origin x="-6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0"/>
    </p:cViewPr>
  </p:sorterViewPr>
  <p:notesViewPr>
    <p:cSldViewPr>
      <p:cViewPr varScale="1">
        <p:scale>
          <a:sx n="101" d="100"/>
          <a:sy n="101" d="100"/>
        </p:scale>
        <p:origin x="-2384" y="-12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smtClean="0"/>
              <a:t>CA CSEFEL Teaching Pyramid Overview</a:t>
            </a:r>
            <a:endParaRPr lang="en-US"/>
          </a:p>
        </p:txBody>
      </p:sp>
      <p:sp>
        <p:nvSpPr>
          <p:cNvPr id="6147"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r>
              <a:rPr lang="en-US" smtClean="0"/>
              <a:t>June 2015</a:t>
            </a:r>
            <a:endParaRPr lang="en-US"/>
          </a:p>
        </p:txBody>
      </p:sp>
      <p:sp>
        <p:nvSpPr>
          <p:cNvPr id="6148"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6149"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B7F31710-ECDA-EE4F-8282-E04B541ACBF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smtClean="0"/>
              <a:t>CA CSEFEL Teaching Pyramid Overview</a:t>
            </a:r>
            <a:endParaRPr lang="en-US"/>
          </a:p>
        </p:txBody>
      </p:sp>
      <p:sp>
        <p:nvSpPr>
          <p:cNvPr id="3075" name="Rectangle 3"/>
          <p:cNvSpPr>
            <a:spLocks noGrp="1" noChangeArrowheads="1"/>
          </p:cNvSpPr>
          <p:nvPr>
            <p:ph type="dt"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r>
              <a:rPr lang="en-US" smtClean="0"/>
              <a:t>June 2015</a:t>
            </a:r>
            <a:endParaRPr lang="en-US"/>
          </a:p>
        </p:txBody>
      </p:sp>
      <p:sp>
        <p:nvSpPr>
          <p:cNvPr id="1946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307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CD1F6C6-FD69-B249-9B32-77365C85C8B9}"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CA CSEFEL Teaching Pyramid Overview</a:t>
            </a:r>
            <a:endParaRPr lang="en-US"/>
          </a:p>
        </p:txBody>
      </p:sp>
      <p:sp>
        <p:nvSpPr>
          <p:cNvPr id="5" name="Date Placeholder 4"/>
          <p:cNvSpPr>
            <a:spLocks noGrp="1"/>
          </p:cNvSpPr>
          <p:nvPr>
            <p:ph type="dt" idx="11"/>
          </p:nvPr>
        </p:nvSpPr>
        <p:spPr/>
        <p:txBody>
          <a:bodyPr/>
          <a:lstStyle/>
          <a:p>
            <a:pPr>
              <a:defRPr/>
            </a:pPr>
            <a:r>
              <a:rPr lang="en-US" smtClean="0"/>
              <a:t>June 2015</a:t>
            </a:r>
            <a:endParaRPr lang="en-US"/>
          </a:p>
        </p:txBody>
      </p:sp>
      <p:sp>
        <p:nvSpPr>
          <p:cNvPr id="6" name="Footer Placeholder 5"/>
          <p:cNvSpPr>
            <a:spLocks noGrp="1"/>
          </p:cNvSpPr>
          <p:nvPr>
            <p:ph type="ftr" sz="quarter" idx="12"/>
          </p:nvPr>
        </p:nvSpPr>
        <p:spPr/>
        <p:txBody>
          <a:bodyPr/>
          <a:lstStyle/>
          <a:p>
            <a:pPr>
              <a:defRPr/>
            </a:pPr>
            <a:r>
              <a:rPr lang="en-US" smtClean="0"/>
              <a:t>WestEd Center for Child &amp; Family Studies</a:t>
            </a:r>
            <a:endParaRPr lang="en-US"/>
          </a:p>
        </p:txBody>
      </p:sp>
      <p:sp>
        <p:nvSpPr>
          <p:cNvPr id="7" name="Slide Number Placeholder 6"/>
          <p:cNvSpPr>
            <a:spLocks noGrp="1"/>
          </p:cNvSpPr>
          <p:nvPr>
            <p:ph type="sldNum" sz="quarter" idx="13"/>
          </p:nvPr>
        </p:nvSpPr>
        <p:spPr/>
        <p:txBody>
          <a:bodyPr/>
          <a:lstStyle/>
          <a:p>
            <a:pPr>
              <a:defRPr/>
            </a:pPr>
            <a:fld id="{ECD1F6C6-FD69-B249-9B32-77365C85C8B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n-US" smtClean="0">
                <a:latin typeface="Arial" pitchFamily="-111" charset="0"/>
                <a:ea typeface="ＭＳ Ｐゴシック" pitchFamily="-111" charset="-128"/>
                <a:cs typeface="ＭＳ Ｐゴシック" pitchFamily="-111" charset="-128"/>
              </a:rPr>
              <a:t>CA CSEFEL Teaching Pyramid Overview</a:t>
            </a:r>
            <a:endParaRPr lang="en-US" dirty="0" smtClean="0">
              <a:latin typeface="Arial" pitchFamily="-111" charset="0"/>
              <a:ea typeface="ＭＳ Ｐゴシック" pitchFamily="-111" charset="-128"/>
              <a:cs typeface="ＭＳ Ｐゴシック" pitchFamily="-111" charset="-128"/>
            </a:endParaRPr>
          </a:p>
        </p:txBody>
      </p:sp>
      <p:sp>
        <p:nvSpPr>
          <p:cNvPr id="23555" name="Rectangle 3"/>
          <p:cNvSpPr>
            <a:spLocks noGrp="1" noChangeArrowheads="1"/>
          </p:cNvSpPr>
          <p:nvPr>
            <p:ph type="dt" sz="quarter" idx="1"/>
          </p:nvPr>
        </p:nvSpPr>
        <p:spPr>
          <a:noFill/>
        </p:spPr>
        <p:txBody>
          <a:bodyPr/>
          <a:lstStyle/>
          <a:p>
            <a:r>
              <a:rPr lang="en-US" smtClean="0">
                <a:latin typeface="Arial" pitchFamily="-111" charset="0"/>
                <a:ea typeface="ＭＳ Ｐゴシック" pitchFamily="-111" charset="-128"/>
                <a:cs typeface="ＭＳ Ｐゴシック" pitchFamily="-111" charset="-128"/>
              </a:rPr>
              <a:t>June 2015</a:t>
            </a:r>
            <a:endParaRPr lang="en-US" dirty="0" smtClean="0">
              <a:latin typeface="Arial" pitchFamily="-111" charset="0"/>
              <a:ea typeface="ＭＳ Ｐゴシック" pitchFamily="-111" charset="-128"/>
              <a:cs typeface="ＭＳ Ｐゴシック" pitchFamily="-111" charset="-128"/>
            </a:endParaRPr>
          </a:p>
        </p:txBody>
      </p:sp>
      <p:sp>
        <p:nvSpPr>
          <p:cNvPr id="23556" name="Rectangle 6"/>
          <p:cNvSpPr>
            <a:spLocks noGrp="1" noChangeArrowheads="1"/>
          </p:cNvSpPr>
          <p:nvPr>
            <p:ph type="ftr" sz="quarter" idx="4"/>
          </p:nvPr>
        </p:nvSpPr>
        <p:spPr>
          <a:noFill/>
        </p:spPr>
        <p:txBody>
          <a:bodyPr/>
          <a:lstStyle/>
          <a:p>
            <a:r>
              <a:rPr lang="en-US" dirty="0" smtClean="0">
                <a:latin typeface="Arial" pitchFamily="-111" charset="0"/>
                <a:ea typeface="ＭＳ Ｐゴシック" pitchFamily="-111" charset="-128"/>
                <a:cs typeface="ＭＳ Ｐゴシック" pitchFamily="-111" charset="-128"/>
              </a:rPr>
              <a:t>WestEd Center for Child &amp; Family Studies</a:t>
            </a:r>
          </a:p>
        </p:txBody>
      </p:sp>
      <p:sp>
        <p:nvSpPr>
          <p:cNvPr id="23557" name="Rectangle 7"/>
          <p:cNvSpPr>
            <a:spLocks noGrp="1" noChangeArrowheads="1"/>
          </p:cNvSpPr>
          <p:nvPr>
            <p:ph type="sldNum" sz="quarter" idx="5"/>
          </p:nvPr>
        </p:nvSpPr>
        <p:spPr>
          <a:noFill/>
        </p:spPr>
        <p:txBody>
          <a:bodyPr/>
          <a:lstStyle/>
          <a:p>
            <a:fld id="{EE363E1B-D8C7-5144-B7D8-2072B8D327ED}" type="slidenum">
              <a:rPr lang="en-US">
                <a:latin typeface="Arial" pitchFamily="-111" charset="0"/>
                <a:ea typeface="ＭＳ Ｐゴシック" pitchFamily="-111" charset="-128"/>
                <a:cs typeface="ＭＳ Ｐゴシック" pitchFamily="-111" charset="-128"/>
              </a:rPr>
              <a:pPr/>
              <a:t>23</a:t>
            </a:fld>
            <a:endParaRPr lang="en-US" dirty="0">
              <a:latin typeface="Arial" pitchFamily="-111" charset="0"/>
              <a:ea typeface="ＭＳ Ｐゴシック" pitchFamily="-111" charset="-128"/>
              <a:cs typeface="ＭＳ Ｐゴシック" pitchFamily="-111" charset="-128"/>
            </a:endParaRPr>
          </a:p>
        </p:txBody>
      </p:sp>
      <p:sp>
        <p:nvSpPr>
          <p:cNvPr id="23558" name="Rectangle 2"/>
          <p:cNvSpPr>
            <a:spLocks noGrp="1" noRot="1" noChangeAspect="1" noChangeArrowheads="1" noTextEdit="1"/>
          </p:cNvSpPr>
          <p:nvPr>
            <p:ph type="sldImg"/>
          </p:nvPr>
        </p:nvSpPr>
        <p:spPr>
          <a:xfrm>
            <a:off x="2830513" y="490538"/>
            <a:ext cx="3484562" cy="2613025"/>
          </a:xfrm>
          <a:solidFill>
            <a:srgbClr val="FFFFFF"/>
          </a:solidFill>
          <a:ln/>
        </p:spPr>
      </p:sp>
      <p:sp>
        <p:nvSpPr>
          <p:cNvPr id="23559" name="Rectangle 3"/>
          <p:cNvSpPr>
            <a:spLocks noGrp="1" noChangeArrowheads="1"/>
          </p:cNvSpPr>
          <p:nvPr>
            <p:ph type="body" idx="1"/>
          </p:nvPr>
        </p:nvSpPr>
        <p:spPr>
          <a:xfrm>
            <a:off x="1238250" y="3265488"/>
            <a:ext cx="6667500" cy="3101975"/>
          </a:xfrm>
          <a:solidFill>
            <a:srgbClr val="FFFFFF"/>
          </a:solidFill>
          <a:ln>
            <a:solidFill>
              <a:srgbClr val="000000"/>
            </a:solidFill>
          </a:ln>
        </p:spPr>
        <p:txBody>
          <a:bodyPr/>
          <a:lstStyle/>
          <a:p>
            <a:pPr eaLnBrk="1" hangingPunct="1"/>
            <a:endParaRPr lang="en-US" dirty="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
        <p:nvSpPr>
          <p:cNvPr id="58372" name="Header Placeholder 3"/>
          <p:cNvSpPr>
            <a:spLocks noGrp="1"/>
          </p:cNvSpPr>
          <p:nvPr>
            <p:ph type="hdr" sz="quarter"/>
          </p:nvPr>
        </p:nvSpPr>
        <p:spPr>
          <a:noFill/>
        </p:spPr>
        <p:txBody>
          <a:bodyPr/>
          <a:lstStyle/>
          <a:p>
            <a:r>
              <a:rPr lang="en-US" smtClean="0">
                <a:latin typeface="Arial" pitchFamily="1" charset="0"/>
                <a:ea typeface="ＭＳ Ｐゴシック" pitchFamily="1" charset="-128"/>
                <a:cs typeface="ＭＳ Ｐゴシック" pitchFamily="1" charset="-128"/>
              </a:rPr>
              <a:t>CA CSEFEL Teaching Pyramid Overview</a:t>
            </a:r>
            <a:endParaRPr lang="en-US" smtClean="0">
              <a:latin typeface="Arial" pitchFamily="1" charset="0"/>
              <a:ea typeface="ＭＳ Ｐゴシック" pitchFamily="1" charset="-128"/>
              <a:cs typeface="ＭＳ Ｐゴシック" pitchFamily="1" charset="-128"/>
            </a:endParaRPr>
          </a:p>
        </p:txBody>
      </p:sp>
      <p:sp>
        <p:nvSpPr>
          <p:cNvPr id="58373" name="Date Placeholder 4"/>
          <p:cNvSpPr>
            <a:spLocks noGrp="1"/>
          </p:cNvSpPr>
          <p:nvPr>
            <p:ph type="dt" sz="quarter" idx="1"/>
          </p:nvPr>
        </p:nvSpPr>
        <p:spPr>
          <a:noFill/>
        </p:spPr>
        <p:txBody>
          <a:bodyPr/>
          <a:lstStyle/>
          <a:p>
            <a:r>
              <a:rPr lang="en-US" smtClean="0">
                <a:latin typeface="Arial" pitchFamily="1" charset="0"/>
                <a:ea typeface="ＭＳ Ｐゴシック" pitchFamily="1" charset="-128"/>
                <a:cs typeface="ＭＳ Ｐゴシック" pitchFamily="1" charset="-128"/>
              </a:rPr>
              <a:t>June 2015</a:t>
            </a:r>
            <a:endParaRPr lang="en-US" smtClean="0">
              <a:latin typeface="Arial" pitchFamily="1" charset="0"/>
              <a:ea typeface="ＭＳ Ｐゴシック" pitchFamily="1" charset="-128"/>
              <a:cs typeface="ＭＳ Ｐゴシック" pitchFamily="1" charset="-128"/>
            </a:endParaRPr>
          </a:p>
        </p:txBody>
      </p:sp>
      <p:sp>
        <p:nvSpPr>
          <p:cNvPr id="58374" name="Footer Placeholder 5"/>
          <p:cNvSpPr>
            <a:spLocks noGrp="1"/>
          </p:cNvSpPr>
          <p:nvPr>
            <p:ph type="ftr" sz="quarter" idx="4"/>
          </p:nvPr>
        </p:nvSpPr>
        <p:spPr>
          <a:noFill/>
        </p:spPr>
        <p:txBody>
          <a:bodyPr/>
          <a:lstStyle/>
          <a:p>
            <a:r>
              <a:rPr lang="en-US" smtClean="0">
                <a:latin typeface="Arial" pitchFamily="1" charset="0"/>
                <a:ea typeface="ＭＳ Ｐゴシック" pitchFamily="1" charset="-128"/>
                <a:cs typeface="ＭＳ Ｐゴシック" pitchFamily="1" charset="-128"/>
              </a:rPr>
              <a:t>WestEd Center for Child &amp; Family Studies</a:t>
            </a:r>
          </a:p>
        </p:txBody>
      </p:sp>
      <p:sp>
        <p:nvSpPr>
          <p:cNvPr id="58375" name="Slide Number Placeholder 6"/>
          <p:cNvSpPr>
            <a:spLocks noGrp="1"/>
          </p:cNvSpPr>
          <p:nvPr>
            <p:ph type="sldNum" sz="quarter" idx="5"/>
          </p:nvPr>
        </p:nvSpPr>
        <p:spPr>
          <a:noFill/>
        </p:spPr>
        <p:txBody>
          <a:bodyPr/>
          <a:lstStyle/>
          <a:p>
            <a:fld id="{BC95C0C2-2864-4048-8C5A-D42B4A9F2D19}" type="slidenum">
              <a:rPr lang="en-US" smtClean="0">
                <a:latin typeface="Arial" pitchFamily="1" charset="0"/>
                <a:ea typeface="ＭＳ Ｐゴシック" pitchFamily="1" charset="-128"/>
                <a:cs typeface="ＭＳ Ｐゴシック" pitchFamily="1" charset="-128"/>
              </a:rPr>
              <a:pPr/>
              <a:t>24</a:t>
            </a:fld>
            <a:endParaRPr lang="en-US"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US" smtClean="0"/>
              <a:t>CA CSEFEL Teaching Pyramid Overview</a:t>
            </a:r>
            <a:endParaRPr lang="en-US" dirty="0" smtClean="0"/>
          </a:p>
        </p:txBody>
      </p:sp>
      <p:sp>
        <p:nvSpPr>
          <p:cNvPr id="56323" name="Rectangle 3"/>
          <p:cNvSpPr>
            <a:spLocks noGrp="1" noChangeArrowheads="1"/>
          </p:cNvSpPr>
          <p:nvPr>
            <p:ph type="dt" sz="quarter" idx="1"/>
          </p:nvPr>
        </p:nvSpPr>
        <p:spPr>
          <a:noFill/>
        </p:spPr>
        <p:txBody>
          <a:bodyPr/>
          <a:lstStyle/>
          <a:p>
            <a:r>
              <a:rPr lang="en-US" smtClean="0"/>
              <a:t>June 2015</a:t>
            </a:r>
            <a:endParaRPr lang="en-US" dirty="0" smtClean="0"/>
          </a:p>
        </p:txBody>
      </p:sp>
      <p:sp>
        <p:nvSpPr>
          <p:cNvPr id="56324" name="Rectangle 6"/>
          <p:cNvSpPr>
            <a:spLocks noGrp="1" noChangeArrowheads="1"/>
          </p:cNvSpPr>
          <p:nvPr>
            <p:ph type="ftr" sz="quarter" idx="4"/>
          </p:nvPr>
        </p:nvSpPr>
        <p:spPr>
          <a:noFill/>
        </p:spPr>
        <p:txBody>
          <a:bodyPr/>
          <a:lstStyle/>
          <a:p>
            <a:r>
              <a:rPr lang="en-US" smtClean="0"/>
              <a:t>WestEd Center for Child &amp; Family Studies</a:t>
            </a:r>
            <a:endParaRPr lang="en-US" dirty="0"/>
          </a:p>
        </p:txBody>
      </p:sp>
      <p:sp>
        <p:nvSpPr>
          <p:cNvPr id="56325" name="Rectangle 7"/>
          <p:cNvSpPr>
            <a:spLocks noGrp="1" noChangeArrowheads="1"/>
          </p:cNvSpPr>
          <p:nvPr>
            <p:ph type="sldNum" sz="quarter" idx="5"/>
          </p:nvPr>
        </p:nvSpPr>
        <p:spPr>
          <a:noFill/>
        </p:spPr>
        <p:txBody>
          <a:bodyPr/>
          <a:lstStyle/>
          <a:p>
            <a:fld id="{02EAD6C7-2C49-9C4F-9757-2DC0F61903C6}" type="slidenum">
              <a:rPr lang="en-US"/>
              <a:pPr/>
              <a:t>26</a:t>
            </a:fld>
            <a:endParaRPr lang="en-US" dirty="0"/>
          </a:p>
        </p:txBody>
      </p:sp>
      <p:sp>
        <p:nvSpPr>
          <p:cNvPr id="56326" name="Rectangle 2"/>
          <p:cNvSpPr>
            <a:spLocks noGrp="1" noRot="1" noChangeAspect="1" noChangeArrowheads="1" noTextEdit="1"/>
          </p:cNvSpPr>
          <p:nvPr>
            <p:ph type="sldImg"/>
          </p:nvPr>
        </p:nvSpPr>
        <p:spPr>
          <a:xfrm>
            <a:off x="2860675" y="515938"/>
            <a:ext cx="3425825" cy="2570162"/>
          </a:xfrm>
          <a:solidFill>
            <a:srgbClr val="FFFFFF"/>
          </a:solidFill>
          <a:ln/>
        </p:spPr>
      </p:sp>
      <p:sp>
        <p:nvSpPr>
          <p:cNvPr id="56327" name="Rectangle 3"/>
          <p:cNvSpPr>
            <a:spLocks noGrp="1" noChangeArrowheads="1"/>
          </p:cNvSpPr>
          <p:nvPr>
            <p:ph type="body" idx="1"/>
          </p:nvPr>
        </p:nvSpPr>
        <p:spPr>
          <a:xfrm>
            <a:off x="1217613" y="3257550"/>
            <a:ext cx="6708775" cy="3084513"/>
          </a:xfrm>
          <a:solidFill>
            <a:srgbClr val="FFFFFF"/>
          </a:solidFill>
          <a:ln>
            <a:solidFill>
              <a:srgbClr val="000000"/>
            </a:solidFill>
          </a:ln>
        </p:spPr>
        <p:txBody>
          <a:bodyPr lIns="90854" tIns="45428" rIns="90854" bIns="45428"/>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latin typeface="+mn-lt"/>
                <a:ea typeface="+mn-ea"/>
                <a:cs typeface="+mn-cs"/>
              </a:rPr>
              <a:t>When </a:t>
            </a:r>
            <a:r>
              <a:rPr lang="en-US" sz="1200" kern="1200" dirty="0" smtClean="0">
                <a:solidFill>
                  <a:schemeClr val="tx1"/>
                </a:solidFill>
                <a:latin typeface="+mn-lt"/>
                <a:ea typeface="+mn-ea"/>
                <a:cs typeface="+mn-cs"/>
              </a:rPr>
              <a:t>you are</a:t>
            </a:r>
            <a:r>
              <a:rPr lang="en-US" sz="1200" b="1" kern="1200" dirty="0" smtClean="0">
                <a:solidFill>
                  <a:schemeClr val="tx1"/>
                </a:solidFill>
                <a:latin typeface="+mn-lt"/>
                <a:ea typeface="+mn-ea"/>
                <a:cs typeface="+mn-cs"/>
              </a:rPr>
              <a:t> Concerned About Behavior, Walk Up the Pyramid!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Start by thinking about relationships. How have I built nurturing and responsive relationships with children, families and co-workers?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Is the environment in my setting of high-quality and supportive to ALL children?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Have I taught specific social-emotional skills?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And if you find that you have concerns about a specific child, you can walk up the pyramid with that child in mind</a:t>
            </a:r>
          </a:p>
          <a:p>
            <a:endParaRPr lang="en-US" dirty="0"/>
          </a:p>
        </p:txBody>
      </p:sp>
      <p:sp>
        <p:nvSpPr>
          <p:cNvPr id="4" name="Header Placeholder 3"/>
          <p:cNvSpPr>
            <a:spLocks noGrp="1"/>
          </p:cNvSpPr>
          <p:nvPr>
            <p:ph type="hdr" sz="quarter" idx="10"/>
          </p:nvPr>
        </p:nvSpPr>
        <p:spPr/>
        <p:txBody>
          <a:bodyPr/>
          <a:lstStyle/>
          <a:p>
            <a:pPr>
              <a:defRPr/>
            </a:pPr>
            <a:r>
              <a:rPr lang="en-US" smtClean="0"/>
              <a:t>CA CSEFEL Teaching Pyramid Overview</a:t>
            </a:r>
            <a:endParaRPr lang="en-US"/>
          </a:p>
        </p:txBody>
      </p:sp>
      <p:sp>
        <p:nvSpPr>
          <p:cNvPr id="5" name="Date Placeholder 4"/>
          <p:cNvSpPr>
            <a:spLocks noGrp="1"/>
          </p:cNvSpPr>
          <p:nvPr>
            <p:ph type="dt" idx="11"/>
          </p:nvPr>
        </p:nvSpPr>
        <p:spPr/>
        <p:txBody>
          <a:bodyPr/>
          <a:lstStyle/>
          <a:p>
            <a:pPr>
              <a:defRPr/>
            </a:pPr>
            <a:r>
              <a:rPr lang="en-US" smtClean="0"/>
              <a:t>June 2015</a:t>
            </a:r>
            <a:endParaRPr lang="en-US"/>
          </a:p>
        </p:txBody>
      </p:sp>
      <p:sp>
        <p:nvSpPr>
          <p:cNvPr id="6" name="Footer Placeholder 5"/>
          <p:cNvSpPr>
            <a:spLocks noGrp="1"/>
          </p:cNvSpPr>
          <p:nvPr>
            <p:ph type="ftr" sz="quarter" idx="12"/>
          </p:nvPr>
        </p:nvSpPr>
        <p:spPr/>
        <p:txBody>
          <a:bodyPr/>
          <a:lstStyle/>
          <a:p>
            <a:pPr>
              <a:defRPr/>
            </a:pPr>
            <a:r>
              <a:rPr lang="en-US" smtClean="0"/>
              <a:t>California Collabortive on the Social Emotional  Foundations for Early Learning</a:t>
            </a:r>
            <a:endParaRPr lang="en-US"/>
          </a:p>
        </p:txBody>
      </p:sp>
      <p:sp>
        <p:nvSpPr>
          <p:cNvPr id="7" name="Slide Number Placeholder 6"/>
          <p:cNvSpPr>
            <a:spLocks noGrp="1"/>
          </p:cNvSpPr>
          <p:nvPr>
            <p:ph type="sldNum" sz="quarter" idx="13"/>
          </p:nvPr>
        </p:nvSpPr>
        <p:spPr/>
        <p:txBody>
          <a:bodyPr/>
          <a:lstStyle/>
          <a:p>
            <a:pPr>
              <a:defRPr/>
            </a:pPr>
            <a:fld id="{30A0B994-C212-5343-AFAD-59681D143766}" type="slidenum">
              <a:rPr lang="en-US" smtClean="0"/>
              <a:pPr>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CA CSEFEL Teaching Pyramid Overview</a:t>
            </a:r>
            <a:endParaRPr lang="en-US"/>
          </a:p>
        </p:txBody>
      </p:sp>
      <p:sp>
        <p:nvSpPr>
          <p:cNvPr id="5" name="Date Placeholder 4"/>
          <p:cNvSpPr>
            <a:spLocks noGrp="1"/>
          </p:cNvSpPr>
          <p:nvPr>
            <p:ph type="dt" idx="11"/>
          </p:nvPr>
        </p:nvSpPr>
        <p:spPr/>
        <p:txBody>
          <a:bodyPr/>
          <a:lstStyle/>
          <a:p>
            <a:pPr>
              <a:defRPr/>
            </a:pPr>
            <a:r>
              <a:rPr lang="en-US" smtClean="0"/>
              <a:t>June 2015</a:t>
            </a:r>
            <a:endParaRPr lang="en-US"/>
          </a:p>
        </p:txBody>
      </p:sp>
      <p:sp>
        <p:nvSpPr>
          <p:cNvPr id="6" name="Footer Placeholder 5"/>
          <p:cNvSpPr>
            <a:spLocks noGrp="1"/>
          </p:cNvSpPr>
          <p:nvPr>
            <p:ph type="ftr" sz="quarter" idx="12"/>
          </p:nvPr>
        </p:nvSpPr>
        <p:spPr/>
        <p:txBody>
          <a:bodyPr/>
          <a:lstStyle/>
          <a:p>
            <a:pPr>
              <a:defRPr/>
            </a:pPr>
            <a:r>
              <a:rPr lang="en-US" smtClean="0"/>
              <a:t>WestEd Center for Child &amp; Family Studies</a:t>
            </a:r>
            <a:endParaRPr lang="en-US"/>
          </a:p>
        </p:txBody>
      </p:sp>
      <p:sp>
        <p:nvSpPr>
          <p:cNvPr id="7" name="Slide Number Placeholder 6"/>
          <p:cNvSpPr>
            <a:spLocks noGrp="1"/>
          </p:cNvSpPr>
          <p:nvPr>
            <p:ph type="sldNum" sz="quarter" idx="13"/>
          </p:nvPr>
        </p:nvSpPr>
        <p:spPr/>
        <p:txBody>
          <a:bodyPr/>
          <a:lstStyle/>
          <a:p>
            <a:pPr>
              <a:defRPr/>
            </a:pPr>
            <a:fld id="{ECD1F6C6-FD69-B249-9B32-77365C85C8B9}" type="slidenum">
              <a:rPr lang="en-US" smtClean="0"/>
              <a:pPr>
                <a:defRPr/>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
        <p:nvSpPr>
          <p:cNvPr id="73732" name="Slide Number Placeholder 3"/>
          <p:cNvSpPr>
            <a:spLocks noGrp="1"/>
          </p:cNvSpPr>
          <p:nvPr>
            <p:ph type="sldNum" sz="quarter" idx="5"/>
          </p:nvPr>
        </p:nvSpPr>
        <p:spPr>
          <a:noFill/>
        </p:spPr>
        <p:txBody>
          <a:bodyPr/>
          <a:lstStyle/>
          <a:p>
            <a:fld id="{A62992D1-FC2C-804F-B22D-1C00CD272227}" type="slidenum">
              <a:rPr lang="en-US" smtClean="0">
                <a:latin typeface="Arial" pitchFamily="1" charset="0"/>
                <a:ea typeface="ＭＳ Ｐゴシック" pitchFamily="1" charset="-128"/>
                <a:cs typeface="ＭＳ Ｐゴシック" pitchFamily="1" charset="-128"/>
              </a:rPr>
              <a:pPr/>
              <a:t>40</a:t>
            </a:fld>
            <a:endParaRPr lang="en-US" smtClean="0">
              <a:latin typeface="Arial" pitchFamily="1" charset="0"/>
              <a:ea typeface="ＭＳ Ｐゴシック" pitchFamily="1" charset="-128"/>
              <a:cs typeface="ＭＳ Ｐゴシック" pitchFamily="1" charset="-128"/>
            </a:endParaRPr>
          </a:p>
        </p:txBody>
      </p:sp>
      <p:sp>
        <p:nvSpPr>
          <p:cNvPr id="73733" name="Date Placeholder 4"/>
          <p:cNvSpPr>
            <a:spLocks noGrp="1"/>
          </p:cNvSpPr>
          <p:nvPr>
            <p:ph type="dt" sz="quarter" idx="1"/>
          </p:nvPr>
        </p:nvSpPr>
        <p:spPr>
          <a:noFill/>
        </p:spPr>
        <p:txBody>
          <a:bodyPr/>
          <a:lstStyle/>
          <a:p>
            <a:r>
              <a:rPr lang="en-US" smtClean="0">
                <a:latin typeface="Arial" pitchFamily="1" charset="0"/>
                <a:ea typeface="ＭＳ Ｐゴシック" pitchFamily="1" charset="-128"/>
                <a:cs typeface="ＭＳ Ｐゴシック" pitchFamily="1" charset="-128"/>
              </a:rPr>
              <a:t>June 2015</a:t>
            </a:r>
            <a:endParaRPr lang="en-US" smtClean="0">
              <a:latin typeface="Arial" pitchFamily="1" charset="0"/>
              <a:ea typeface="ＭＳ Ｐゴシック" pitchFamily="1" charset="-128"/>
              <a:cs typeface="ＭＳ Ｐゴシック" pitchFamily="1" charset="-128"/>
            </a:endParaRPr>
          </a:p>
        </p:txBody>
      </p:sp>
      <p:sp>
        <p:nvSpPr>
          <p:cNvPr id="73734" name="Footer Placeholder 5"/>
          <p:cNvSpPr>
            <a:spLocks noGrp="1"/>
          </p:cNvSpPr>
          <p:nvPr>
            <p:ph type="ftr" sz="quarter" idx="4"/>
          </p:nvPr>
        </p:nvSpPr>
        <p:spPr>
          <a:noFill/>
        </p:spPr>
        <p:txBody>
          <a:bodyPr/>
          <a:lstStyle/>
          <a:p>
            <a:r>
              <a:rPr lang="en-US" smtClean="0">
                <a:latin typeface="Arial" pitchFamily="1" charset="0"/>
                <a:ea typeface="ＭＳ Ｐゴシック" pitchFamily="1" charset="-128"/>
                <a:cs typeface="ＭＳ Ｐゴシック" pitchFamily="1" charset="-128"/>
              </a:rPr>
              <a:t>Map to Inclusion &amp; Belonging</a:t>
            </a:r>
          </a:p>
        </p:txBody>
      </p:sp>
      <p:sp>
        <p:nvSpPr>
          <p:cNvPr id="73735" name="Header Placeholder 6"/>
          <p:cNvSpPr>
            <a:spLocks noGrp="1"/>
          </p:cNvSpPr>
          <p:nvPr>
            <p:ph type="hdr" sz="quarter"/>
          </p:nvPr>
        </p:nvSpPr>
        <p:spPr>
          <a:noFill/>
        </p:spPr>
        <p:txBody>
          <a:bodyPr/>
          <a:lstStyle/>
          <a:p>
            <a:r>
              <a:rPr lang="en-US" smtClean="0">
                <a:latin typeface="Arial" pitchFamily="1" charset="0"/>
                <a:ea typeface="ＭＳ Ｐゴシック" pitchFamily="1" charset="-128"/>
                <a:cs typeface="ＭＳ Ｐゴシック" pitchFamily="1" charset="-128"/>
              </a:rPr>
              <a:t>CA CSEFEL Teaching Pyramid Overview</a:t>
            </a:r>
            <a:endParaRPr lang="en-US"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D39A92D-BE61-AD4E-BF76-3B0C516818DF}" type="slidenum">
              <a:rPr lang="en-US"/>
              <a:pPr/>
              <a:t>6</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lnSpc>
                <a:spcPct val="90000"/>
              </a:lnSpc>
            </a:pPr>
            <a:r>
              <a:rPr lang="en-US" dirty="0">
                <a:latin typeface="Arial" charset="0"/>
              </a:rPr>
              <a:t>The “CSEFEL approach” is sometimes simply referred to as “The Pyramid Model.” </a:t>
            </a:r>
          </a:p>
          <a:p>
            <a:pPr eaLnBrk="1" hangingPunct="1">
              <a:lnSpc>
                <a:spcPct val="90000"/>
              </a:lnSpc>
            </a:pPr>
            <a:endParaRPr lang="en-US" dirty="0">
              <a:latin typeface="Arial" charset="0"/>
            </a:endParaRPr>
          </a:p>
          <a:p>
            <a:pPr eaLnBrk="1" hangingPunct="1">
              <a:lnSpc>
                <a:spcPct val="90000"/>
              </a:lnSpc>
            </a:pPr>
            <a:r>
              <a:rPr lang="en-US" dirty="0">
                <a:latin typeface="Arial" charset="0"/>
              </a:rPr>
              <a:t>MODULE 1 -  focuses on the BASE of the pyramid </a:t>
            </a:r>
            <a:r>
              <a:rPr lang="en-US" dirty="0">
                <a:latin typeface="Arial" charset="0"/>
                <a:sym typeface="Wingdings" charset="2"/>
              </a:rPr>
              <a:t> The BASICS of IMH (or S/E dev.)</a:t>
            </a:r>
          </a:p>
          <a:p>
            <a:pPr eaLnBrk="1" hangingPunct="1">
              <a:lnSpc>
                <a:spcPct val="90000"/>
              </a:lnSpc>
            </a:pPr>
            <a:endParaRPr lang="en-US" dirty="0">
              <a:latin typeface="Arial" charset="0"/>
            </a:endParaRPr>
          </a:p>
          <a:p>
            <a:pPr eaLnBrk="1" hangingPunct="1">
              <a:lnSpc>
                <a:spcPct val="90000"/>
              </a:lnSpc>
            </a:pPr>
            <a:r>
              <a:rPr lang="en-US" dirty="0">
                <a:latin typeface="Arial" charset="0"/>
              </a:rPr>
              <a:t>MODULE 2 – Targeted Supports</a:t>
            </a:r>
          </a:p>
          <a:p>
            <a:pPr eaLnBrk="1" hangingPunct="1">
              <a:lnSpc>
                <a:spcPct val="90000"/>
              </a:lnSpc>
            </a:pPr>
            <a:endParaRPr lang="en-US" dirty="0">
              <a:latin typeface="Arial" charset="0"/>
            </a:endParaRPr>
          </a:p>
          <a:p>
            <a:pPr eaLnBrk="1" hangingPunct="1">
              <a:lnSpc>
                <a:spcPct val="90000"/>
              </a:lnSpc>
            </a:pPr>
            <a:r>
              <a:rPr lang="en-US" dirty="0">
                <a:latin typeface="Arial" charset="0"/>
              </a:rPr>
              <a:t>MODULE 3 – Intervention – Determining meaning of behaviors and developing appropriate responses.</a:t>
            </a:r>
          </a:p>
          <a:p>
            <a:pPr eaLnBrk="1" hangingPunct="1">
              <a:lnSpc>
                <a:spcPct val="90000"/>
              </a:lnSpc>
            </a:pPr>
            <a:r>
              <a:rPr lang="en-US" dirty="0">
                <a:latin typeface="Arial" charset="0"/>
              </a:rPr>
              <a:t>*****************</a:t>
            </a:r>
          </a:p>
          <a:p>
            <a:pPr eaLnBrk="1" hangingPunct="1">
              <a:lnSpc>
                <a:spcPct val="90000"/>
              </a:lnSpc>
              <a:spcBef>
                <a:spcPct val="0"/>
              </a:spcBef>
            </a:pPr>
            <a:r>
              <a:rPr lang="en-US" dirty="0">
                <a:latin typeface="Arial" charset="0"/>
              </a:rPr>
              <a:t>Key points about pyramid model:</a:t>
            </a:r>
          </a:p>
          <a:p>
            <a:pPr eaLnBrk="1" hangingPunct="1">
              <a:lnSpc>
                <a:spcPct val="90000"/>
              </a:lnSpc>
            </a:pPr>
            <a:r>
              <a:rPr lang="en-US" dirty="0">
                <a:latin typeface="Arial" charset="0"/>
              </a:rPr>
              <a:t>Healthy social/emotional development (behavior) is nurtured, supported, and </a:t>
            </a:r>
            <a:r>
              <a:rPr lang="en-US" u="sng" dirty="0">
                <a:latin typeface="Arial" charset="0"/>
              </a:rPr>
              <a:t>promoted </a:t>
            </a:r>
            <a:r>
              <a:rPr lang="en-US" dirty="0">
                <a:latin typeface="Arial" charset="0"/>
              </a:rPr>
              <a:t>through </a:t>
            </a:r>
            <a:r>
              <a:rPr lang="en-US" u="sng" dirty="0">
                <a:latin typeface="Arial" charset="0"/>
              </a:rPr>
              <a:t>positive preventive measures</a:t>
            </a:r>
          </a:p>
          <a:p>
            <a:pPr eaLnBrk="1" hangingPunct="1">
              <a:lnSpc>
                <a:spcPct val="90000"/>
              </a:lnSpc>
            </a:pPr>
            <a:endParaRPr lang="en-US" u="sng" dirty="0">
              <a:latin typeface="Arial" charset="0"/>
            </a:endParaRPr>
          </a:p>
          <a:p>
            <a:pPr eaLnBrk="1" hangingPunct="1">
              <a:lnSpc>
                <a:spcPct val="90000"/>
              </a:lnSpc>
            </a:pPr>
            <a:r>
              <a:rPr lang="en-US" dirty="0">
                <a:latin typeface="Arial" charset="0"/>
              </a:rPr>
              <a:t>Most children’s behavior and development does </a:t>
            </a:r>
            <a:r>
              <a:rPr lang="en-US" u="sng" dirty="0">
                <a:latin typeface="Arial" charset="0"/>
              </a:rPr>
              <a:t>not</a:t>
            </a:r>
            <a:r>
              <a:rPr lang="en-US" dirty="0">
                <a:latin typeface="Arial" charset="0"/>
              </a:rPr>
              <a:t> require </a:t>
            </a:r>
            <a:r>
              <a:rPr lang="en-US" u="sng" dirty="0">
                <a:latin typeface="Arial" charset="0"/>
              </a:rPr>
              <a:t>intensive intervention</a:t>
            </a:r>
          </a:p>
          <a:p>
            <a:pPr eaLnBrk="1" hangingPunct="1">
              <a:lnSpc>
                <a:spcPct val="90000"/>
              </a:lnSpc>
            </a:pPr>
            <a:endParaRPr lang="en-US" u="sng" dirty="0">
              <a:latin typeface="Arial" charset="0"/>
            </a:endParaRPr>
          </a:p>
          <a:p>
            <a:pPr eaLnBrk="1" hangingPunct="1">
              <a:lnSpc>
                <a:spcPct val="90000"/>
              </a:lnSpc>
            </a:pPr>
            <a:r>
              <a:rPr lang="en-US" u="sng" dirty="0">
                <a:latin typeface="Arial" charset="0"/>
              </a:rPr>
              <a:t>Promotion, Prevention, Intervention</a:t>
            </a:r>
          </a:p>
          <a:p>
            <a:pPr eaLnBrk="1" hangingPunct="1">
              <a:lnSpc>
                <a:spcPct val="90000"/>
              </a:lnSpc>
            </a:pPr>
            <a:endParaRPr lang="en-US" dirty="0">
              <a:latin typeface="Arial" charset="0"/>
            </a:endParaRPr>
          </a:p>
          <a:p>
            <a:pPr eaLnBrk="1" hangingPunct="1">
              <a:lnSpc>
                <a:spcPct val="90000"/>
              </a:lnSpc>
            </a:pPr>
            <a:endParaRPr lang="en-US" dirty="0">
              <a:latin typeface="Arial" charset="0"/>
            </a:endParaRPr>
          </a:p>
          <a:p>
            <a:pPr eaLnBrk="1" hangingPunct="1">
              <a:lnSpc>
                <a:spcPct val="90000"/>
              </a:lnSpc>
            </a:pPr>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lstStyle/>
          <a:p>
            <a:endParaRPr lang="en-US">
              <a:latin typeface="Arial" pitchFamily="1" charset="0"/>
              <a:ea typeface="ＭＳ Ｐゴシック" pitchFamily="1" charset="-128"/>
              <a:cs typeface="ＭＳ Ｐゴシック" pitchFamily="1" charset="-128"/>
            </a:endParaRPr>
          </a:p>
        </p:txBody>
      </p:sp>
      <p:sp>
        <p:nvSpPr>
          <p:cNvPr id="55300" name="Header Placeholder 3"/>
          <p:cNvSpPr>
            <a:spLocks noGrp="1"/>
          </p:cNvSpPr>
          <p:nvPr>
            <p:ph type="hdr" sz="quarter"/>
          </p:nvPr>
        </p:nvSpPr>
        <p:spPr>
          <a:noFill/>
        </p:spPr>
        <p:txBody>
          <a:bodyPr/>
          <a:lstStyle/>
          <a:p>
            <a:r>
              <a:rPr lang="en-US" smtClean="0">
                <a:latin typeface="Arial" pitchFamily="1" charset="0"/>
                <a:ea typeface="ＭＳ Ｐゴシック" pitchFamily="1" charset="-128"/>
                <a:cs typeface="ＭＳ Ｐゴシック" pitchFamily="1" charset="-128"/>
              </a:rPr>
              <a:t>CA CSEFEL Teaching Pyramid Overview</a:t>
            </a:r>
            <a:endParaRPr lang="en-US" smtClean="0">
              <a:latin typeface="Arial" pitchFamily="1" charset="0"/>
              <a:ea typeface="ＭＳ Ｐゴシック" pitchFamily="1" charset="-128"/>
              <a:cs typeface="ＭＳ Ｐゴシック" pitchFamily="1" charset="-128"/>
            </a:endParaRPr>
          </a:p>
        </p:txBody>
      </p:sp>
      <p:sp>
        <p:nvSpPr>
          <p:cNvPr id="55301" name="Date Placeholder 4"/>
          <p:cNvSpPr>
            <a:spLocks noGrp="1"/>
          </p:cNvSpPr>
          <p:nvPr>
            <p:ph type="dt" sz="quarter" idx="1"/>
          </p:nvPr>
        </p:nvSpPr>
        <p:spPr>
          <a:noFill/>
        </p:spPr>
        <p:txBody>
          <a:bodyPr/>
          <a:lstStyle/>
          <a:p>
            <a:r>
              <a:rPr lang="en-US" smtClean="0">
                <a:latin typeface="Arial" pitchFamily="1" charset="0"/>
                <a:ea typeface="ＭＳ Ｐゴシック" pitchFamily="1" charset="-128"/>
                <a:cs typeface="ＭＳ Ｐゴシック" pitchFamily="1" charset="-128"/>
              </a:rPr>
              <a:t>June 2015</a:t>
            </a:r>
            <a:endParaRPr lang="en-US" smtClean="0">
              <a:latin typeface="Arial" pitchFamily="1" charset="0"/>
              <a:ea typeface="ＭＳ Ｐゴシック" pitchFamily="1" charset="-128"/>
              <a:cs typeface="ＭＳ Ｐゴシック" pitchFamily="1" charset="-128"/>
            </a:endParaRPr>
          </a:p>
        </p:txBody>
      </p:sp>
      <p:sp>
        <p:nvSpPr>
          <p:cNvPr id="55302" name="Footer Placeholder 5"/>
          <p:cNvSpPr>
            <a:spLocks noGrp="1"/>
          </p:cNvSpPr>
          <p:nvPr>
            <p:ph type="ftr" sz="quarter" idx="4"/>
          </p:nvPr>
        </p:nvSpPr>
        <p:spPr>
          <a:noFill/>
        </p:spPr>
        <p:txBody>
          <a:bodyPr/>
          <a:lstStyle/>
          <a:p>
            <a:r>
              <a:rPr lang="en-US" smtClean="0">
                <a:latin typeface="Arial" pitchFamily="1" charset="0"/>
                <a:ea typeface="ＭＳ Ｐゴシック" pitchFamily="1" charset="-128"/>
                <a:cs typeface="ＭＳ Ｐゴシック" pitchFamily="1" charset="-128"/>
              </a:rPr>
              <a:t>Map to Inclusion &amp; Belonging</a:t>
            </a:r>
          </a:p>
        </p:txBody>
      </p:sp>
      <p:sp>
        <p:nvSpPr>
          <p:cNvPr id="55303" name="Slide Number Placeholder 6"/>
          <p:cNvSpPr>
            <a:spLocks noGrp="1"/>
          </p:cNvSpPr>
          <p:nvPr>
            <p:ph type="sldNum" sz="quarter" idx="5"/>
          </p:nvPr>
        </p:nvSpPr>
        <p:spPr>
          <a:noFill/>
        </p:spPr>
        <p:txBody>
          <a:bodyPr/>
          <a:lstStyle/>
          <a:p>
            <a:fld id="{D563F9FB-B22F-BD4F-BA8C-4D6563936BD8}" type="slidenum">
              <a:rPr lang="en-US" smtClean="0">
                <a:latin typeface="Arial" pitchFamily="1" charset="0"/>
                <a:ea typeface="ＭＳ Ｐゴシック" pitchFamily="1" charset="-128"/>
                <a:cs typeface="ＭＳ Ｐゴシック" pitchFamily="1" charset="-128"/>
              </a:rPr>
              <a:pPr/>
              <a:t>7</a:t>
            </a:fld>
            <a:endParaRPr lang="en-US"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DC146DF4-2525-4444-AFD0-22F393407DEC}" type="slidenum">
              <a:rPr lang="en-US">
                <a:latin typeface="Arial" pitchFamily="1" charset="0"/>
                <a:ea typeface="ＭＳ Ｐゴシック" pitchFamily="1" charset="-128"/>
                <a:cs typeface="ＭＳ Ｐゴシック" pitchFamily="1" charset="-128"/>
              </a:rPr>
              <a:pPr/>
              <a:t>8</a:t>
            </a:fld>
            <a:endParaRPr lang="en-US">
              <a:latin typeface="Arial" pitchFamily="1" charset="0"/>
              <a:ea typeface="ＭＳ Ｐゴシック" pitchFamily="1" charset="-128"/>
              <a:cs typeface="ＭＳ Ｐゴシック" pitchFamily="1" charset="-128"/>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latin typeface="Arial" pitchFamily="1" charset="0"/>
              <a:ea typeface="ＭＳ Ｐゴシック" pitchFamily="1" charset="-128"/>
              <a:cs typeface="ＭＳ Ｐゴシック" pitchFamily="1" charset="-128"/>
            </a:endParaRPr>
          </a:p>
        </p:txBody>
      </p:sp>
      <p:sp>
        <p:nvSpPr>
          <p:cNvPr id="5" name="Date Placeholder 4"/>
          <p:cNvSpPr>
            <a:spLocks noGrp="1"/>
          </p:cNvSpPr>
          <p:nvPr>
            <p:ph type="dt" idx="10"/>
          </p:nvPr>
        </p:nvSpPr>
        <p:spPr/>
        <p:txBody>
          <a:bodyPr/>
          <a:lstStyle/>
          <a:p>
            <a:pPr>
              <a:defRPr/>
            </a:pPr>
            <a:r>
              <a:rPr lang="en-US" smtClean="0"/>
              <a:t>June 2015</a:t>
            </a:r>
            <a:endParaRPr lang="en-US"/>
          </a:p>
        </p:txBody>
      </p:sp>
      <p:sp>
        <p:nvSpPr>
          <p:cNvPr id="6" name="Footer Placeholder 5"/>
          <p:cNvSpPr>
            <a:spLocks noGrp="1"/>
          </p:cNvSpPr>
          <p:nvPr>
            <p:ph type="ftr" sz="quarter" idx="11"/>
          </p:nvPr>
        </p:nvSpPr>
        <p:spPr/>
        <p:txBody>
          <a:bodyPr/>
          <a:lstStyle/>
          <a:p>
            <a:pPr>
              <a:defRPr/>
            </a:pPr>
            <a:r>
              <a:rPr lang="en-US" smtClean="0"/>
              <a:t>WestEd Center for Child &amp; Family Studies</a:t>
            </a:r>
            <a:endParaRPr lang="en-US"/>
          </a:p>
        </p:txBody>
      </p:sp>
      <p:sp>
        <p:nvSpPr>
          <p:cNvPr id="7" name="Header Placeholder 6"/>
          <p:cNvSpPr>
            <a:spLocks noGrp="1"/>
          </p:cNvSpPr>
          <p:nvPr>
            <p:ph type="hdr" sz="quarter" idx="12"/>
          </p:nvPr>
        </p:nvSpPr>
        <p:spPr/>
        <p:txBody>
          <a:bodyPr/>
          <a:lstStyle/>
          <a:p>
            <a:pPr>
              <a:defRPr/>
            </a:pPr>
            <a:r>
              <a:rPr lang="en-US" smtClean="0"/>
              <a:t>CA CSEFEL Teaching Pyramid Overview</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CA CSEFEL Teaching Pyramid Overview</a:t>
            </a:r>
            <a:endParaRPr lang="en-US"/>
          </a:p>
        </p:txBody>
      </p:sp>
      <p:sp>
        <p:nvSpPr>
          <p:cNvPr id="5" name="Date Placeholder 4"/>
          <p:cNvSpPr>
            <a:spLocks noGrp="1"/>
          </p:cNvSpPr>
          <p:nvPr>
            <p:ph type="dt" idx="11"/>
          </p:nvPr>
        </p:nvSpPr>
        <p:spPr/>
        <p:txBody>
          <a:bodyPr/>
          <a:lstStyle/>
          <a:p>
            <a:pPr>
              <a:defRPr/>
            </a:pPr>
            <a:r>
              <a:rPr lang="en-US" smtClean="0"/>
              <a:t>June 2015</a:t>
            </a:r>
            <a:endParaRPr lang="en-US"/>
          </a:p>
        </p:txBody>
      </p:sp>
      <p:sp>
        <p:nvSpPr>
          <p:cNvPr id="6" name="Footer Placeholder 5"/>
          <p:cNvSpPr>
            <a:spLocks noGrp="1"/>
          </p:cNvSpPr>
          <p:nvPr>
            <p:ph type="ftr" sz="quarter" idx="12"/>
          </p:nvPr>
        </p:nvSpPr>
        <p:spPr/>
        <p:txBody>
          <a:bodyPr/>
          <a:lstStyle/>
          <a:p>
            <a:pPr>
              <a:defRPr/>
            </a:pPr>
            <a:r>
              <a:rPr lang="en-US" smtClean="0"/>
              <a:t>WestEd Center for Child &amp; Family Studies</a:t>
            </a:r>
            <a:endParaRPr lang="en-US"/>
          </a:p>
        </p:txBody>
      </p:sp>
      <p:sp>
        <p:nvSpPr>
          <p:cNvPr id="7" name="Slide Number Placeholder 6"/>
          <p:cNvSpPr>
            <a:spLocks noGrp="1"/>
          </p:cNvSpPr>
          <p:nvPr>
            <p:ph type="sldNum" sz="quarter" idx="13"/>
          </p:nvPr>
        </p:nvSpPr>
        <p:spPr/>
        <p:txBody>
          <a:bodyPr/>
          <a:lstStyle/>
          <a:p>
            <a:pPr>
              <a:defRPr/>
            </a:pPr>
            <a:fld id="{ECD1F6C6-FD69-B249-9B32-77365C85C8B9}"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0" y="3091722"/>
            <a:ext cx="9144000" cy="3766279"/>
          </a:xfrm>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a:lnSpc>
                <a:spcPct val="80000"/>
              </a:lnSpc>
            </a:pPr>
            <a:r>
              <a:rPr lang="en-US" b="1" dirty="0" smtClean="0">
                <a:ea typeface="ＭＳ Ｐゴシック" pitchFamily="-96" charset="-128"/>
              </a:rPr>
              <a:t>Brief</a:t>
            </a:r>
            <a:r>
              <a:rPr lang="en-US" b="1" baseline="0" dirty="0" smtClean="0">
                <a:ea typeface="ＭＳ Ｐゴシック" pitchFamily="-96" charset="-128"/>
              </a:rPr>
              <a:t> description of the system and how each of us fit into it, CPIN, Mentor, PITC.</a:t>
            </a:r>
            <a:endParaRPr lang="en-US" b="1" dirty="0" smtClean="0">
              <a:ea typeface="ＭＳ Ｐゴシック" pitchFamily="-96" charset="-128"/>
            </a:endParaRPr>
          </a:p>
          <a:p>
            <a:pPr>
              <a:lnSpc>
                <a:spcPct val="80000"/>
              </a:lnSpc>
            </a:pPr>
            <a:endParaRPr lang="en-US" sz="800" dirty="0" smtClean="0">
              <a:ea typeface="ＭＳ Ｐゴシック" pitchFamily="-96" charset="-128"/>
            </a:endParaRPr>
          </a:p>
          <a:p>
            <a:pPr>
              <a:lnSpc>
                <a:spcPct val="80000"/>
              </a:lnSpc>
            </a:pPr>
            <a:r>
              <a:rPr lang="en-US" sz="1400" i="1" dirty="0" smtClean="0">
                <a:ea typeface="ＭＳ Ｐゴシック" pitchFamily="-96" charset="-128"/>
              </a:rPr>
              <a:t>Discuss continuum</a:t>
            </a:r>
          </a:p>
          <a:p>
            <a:pPr>
              <a:lnSpc>
                <a:spcPct val="80000"/>
              </a:lnSpc>
            </a:pPr>
            <a:r>
              <a:rPr lang="en-US" sz="800" dirty="0" smtClean="0">
                <a:ea typeface="ＭＳ Ｐゴシック" pitchFamily="-96" charset="-128"/>
              </a:rPr>
              <a:t>The </a:t>
            </a:r>
            <a:r>
              <a:rPr lang="en-US" sz="800" dirty="0">
                <a:ea typeface="ＭＳ Ｐゴシック" pitchFamily="-96" charset="-128"/>
              </a:rPr>
              <a:t>California Department of Education has endeavored to capture a vision for the “what” and the “how” of early childhood education and to think about the way the components of our professional development system would fit into this vision.</a:t>
            </a:r>
          </a:p>
          <a:p>
            <a:pPr>
              <a:lnSpc>
                <a:spcPct val="80000"/>
              </a:lnSpc>
            </a:pPr>
            <a:r>
              <a:rPr lang="en-US" sz="800" dirty="0">
                <a:ea typeface="ＭＳ Ｐゴシック" pitchFamily="-96" charset="-128"/>
              </a:rPr>
              <a:t>Foundations are the </a:t>
            </a:r>
            <a:r>
              <a:rPr lang="en-US" sz="800" b="1" dirty="0">
                <a:ea typeface="ＭＳ Ｐゴシック" pitchFamily="-96" charset="-128"/>
              </a:rPr>
              <a:t>“what”</a:t>
            </a:r>
            <a:r>
              <a:rPr lang="en-US" sz="800" dirty="0">
                <a:ea typeface="ＭＳ Ｐゴシック" pitchFamily="-96" charset="-128"/>
              </a:rPr>
              <a:t>  </a:t>
            </a:r>
          </a:p>
          <a:p>
            <a:pPr>
              <a:lnSpc>
                <a:spcPct val="80000"/>
              </a:lnSpc>
              <a:buFontTx/>
              <a:buChar char="•"/>
            </a:pPr>
            <a:r>
              <a:rPr lang="en-US" sz="800" dirty="0">
                <a:ea typeface="ＭＳ Ｐゴシック" pitchFamily="-96" charset="-128"/>
              </a:rPr>
              <a:t>the knowledge children acquire, the skills they develop, the behavior they learn, and their social and emotional competency.</a:t>
            </a:r>
          </a:p>
          <a:p>
            <a:pPr>
              <a:lnSpc>
                <a:spcPct val="80000"/>
              </a:lnSpc>
            </a:pPr>
            <a:r>
              <a:rPr lang="en-US" sz="800" dirty="0">
                <a:ea typeface="ＭＳ Ｐゴシック" pitchFamily="-96" charset="-128"/>
              </a:rPr>
              <a:t>What we do is the </a:t>
            </a:r>
            <a:r>
              <a:rPr lang="en-US" sz="800" b="1" dirty="0">
                <a:ea typeface="ＭＳ Ｐゴシック" pitchFamily="-96" charset="-128"/>
              </a:rPr>
              <a:t>“how”</a:t>
            </a:r>
            <a:r>
              <a:rPr lang="en-US" sz="800" dirty="0">
                <a:ea typeface="ＭＳ Ｐゴシック" pitchFamily="-96" charset="-128"/>
              </a:rPr>
              <a:t>  </a:t>
            </a:r>
          </a:p>
          <a:p>
            <a:pPr>
              <a:lnSpc>
                <a:spcPct val="80000"/>
              </a:lnSpc>
              <a:buFontTx/>
              <a:buChar char="•"/>
            </a:pPr>
            <a:r>
              <a:rPr lang="en-US" sz="800" dirty="0">
                <a:ea typeface="ＭＳ Ｐゴシック" pitchFamily="-96" charset="-128"/>
              </a:rPr>
              <a:t>how do we relate to children and their families, </a:t>
            </a:r>
          </a:p>
          <a:p>
            <a:pPr>
              <a:lnSpc>
                <a:spcPct val="80000"/>
              </a:lnSpc>
              <a:buFontTx/>
              <a:buChar char="•"/>
            </a:pPr>
            <a:r>
              <a:rPr lang="en-US" sz="800" dirty="0">
                <a:ea typeface="ＭＳ Ｐゴシック" pitchFamily="-96" charset="-128"/>
              </a:rPr>
              <a:t>how do we create a quality learning environment, </a:t>
            </a:r>
          </a:p>
          <a:p>
            <a:pPr>
              <a:lnSpc>
                <a:spcPct val="80000"/>
              </a:lnSpc>
              <a:buFontTx/>
              <a:buChar char="•"/>
            </a:pPr>
            <a:r>
              <a:rPr lang="en-US" sz="800" dirty="0">
                <a:ea typeface="ＭＳ Ｐゴシック" pitchFamily="-96" charset="-128"/>
              </a:rPr>
              <a:t>how do we chose or develop a curriculum and employ effective teaching strategies, </a:t>
            </a:r>
          </a:p>
          <a:p>
            <a:pPr>
              <a:lnSpc>
                <a:spcPct val="80000"/>
              </a:lnSpc>
              <a:buFontTx/>
              <a:buChar char="•"/>
            </a:pPr>
            <a:r>
              <a:rPr lang="en-US" sz="800" dirty="0">
                <a:ea typeface="ＭＳ Ｐゴシック" pitchFamily="-96" charset="-128"/>
              </a:rPr>
              <a:t>how do we assess the child’s learning and development, and </a:t>
            </a:r>
          </a:p>
          <a:p>
            <a:pPr>
              <a:lnSpc>
                <a:spcPct val="80000"/>
              </a:lnSpc>
              <a:buFontTx/>
              <a:buChar char="•"/>
            </a:pPr>
            <a:r>
              <a:rPr lang="en-US" sz="800" dirty="0">
                <a:ea typeface="ＭＳ Ｐゴシック" pitchFamily="-96" charset="-128"/>
              </a:rPr>
              <a:t>how do we acquire the competencies we need to be effective teachers.</a:t>
            </a:r>
          </a:p>
          <a:p>
            <a:pPr>
              <a:lnSpc>
                <a:spcPct val="80000"/>
              </a:lnSpc>
            </a:pPr>
            <a:r>
              <a:rPr lang="en-US" sz="800" b="1" dirty="0">
                <a:ea typeface="ＭＳ Ｐゴシック" pitchFamily="-96" charset="-128"/>
              </a:rPr>
              <a:t>Central Role of Foundations</a:t>
            </a:r>
            <a:endParaRPr lang="en-US" sz="800" dirty="0">
              <a:ea typeface="ＭＳ Ｐゴシック" pitchFamily="-96" charset="-128"/>
            </a:endParaRPr>
          </a:p>
          <a:p>
            <a:pPr>
              <a:lnSpc>
                <a:spcPct val="80000"/>
              </a:lnSpc>
            </a:pPr>
            <a:r>
              <a:rPr lang="en-US" sz="800" dirty="0">
                <a:ea typeface="ＭＳ Ｐゴシック" pitchFamily="-96" charset="-128"/>
              </a:rPr>
              <a:t>Our focus is on the child, and the foundations are about the child.</a:t>
            </a:r>
          </a:p>
          <a:p>
            <a:pPr>
              <a:lnSpc>
                <a:spcPct val="80000"/>
              </a:lnSpc>
            </a:pPr>
            <a:r>
              <a:rPr lang="en-US" sz="800" dirty="0">
                <a:ea typeface="ＭＳ Ｐゴシック" pitchFamily="-96" charset="-128"/>
              </a:rPr>
              <a:t>Foundations are the competencies  the knowledge and skills  that we would expect to see in the typically developing child in a quality preschool setting, or in a quality infant/toddler care group setting.</a:t>
            </a:r>
          </a:p>
          <a:p>
            <a:pPr>
              <a:lnSpc>
                <a:spcPct val="80000"/>
              </a:lnSpc>
            </a:pPr>
            <a:r>
              <a:rPr lang="en-US" sz="800" dirty="0">
                <a:ea typeface="ＭＳ Ｐゴシック" pitchFamily="-96" charset="-128"/>
              </a:rPr>
              <a:t>The foundations are represented at the center of the chart and influence each of the other elements of the system.</a:t>
            </a:r>
            <a:endParaRPr lang="en-US" sz="800" b="1" dirty="0">
              <a:ea typeface="ＭＳ Ｐゴシック" pitchFamily="-96" charset="-128"/>
            </a:endParaRPr>
          </a:p>
          <a:p>
            <a:pPr>
              <a:lnSpc>
                <a:spcPct val="80000"/>
              </a:lnSpc>
            </a:pPr>
            <a:r>
              <a:rPr lang="en-US" sz="800" b="1" dirty="0">
                <a:ea typeface="ＭＳ Ｐゴシック" pitchFamily="-96" charset="-128"/>
              </a:rPr>
              <a:t>Learning and Development Guidelines</a:t>
            </a:r>
            <a:endParaRPr lang="en-US" sz="800" dirty="0">
              <a:ea typeface="ＭＳ Ｐゴシック" pitchFamily="-96" charset="-128"/>
            </a:endParaRPr>
          </a:p>
          <a:p>
            <a:pPr>
              <a:lnSpc>
                <a:spcPct val="80000"/>
              </a:lnSpc>
            </a:pPr>
            <a:r>
              <a:rPr lang="en-US" sz="800" dirty="0">
                <a:ea typeface="ＭＳ Ｐゴシック" pitchFamily="-96" charset="-128"/>
              </a:rPr>
              <a:t>Learning and Development Guidelines provide guidance on how to create a quality programs for infants and toddlers, and preschool children.</a:t>
            </a:r>
          </a:p>
          <a:p>
            <a:pPr>
              <a:lnSpc>
                <a:spcPct val="80000"/>
              </a:lnSpc>
            </a:pPr>
            <a:r>
              <a:rPr lang="en-US" sz="800" dirty="0">
                <a:ea typeface="ＭＳ Ｐゴシック" pitchFamily="-96" charset="-128"/>
              </a:rPr>
              <a:t>Program guidelines present broad recommendations for program quality based on research, theory and practice, and are available for voluntary participation of programs seeking a high quality of care and education for infant/toddler and preschool children.</a:t>
            </a:r>
            <a:endParaRPr lang="en-US" sz="800" b="1" dirty="0">
              <a:ea typeface="ＭＳ Ｐゴシック" pitchFamily="-96" charset="-128"/>
            </a:endParaRPr>
          </a:p>
          <a:p>
            <a:pPr>
              <a:lnSpc>
                <a:spcPct val="80000"/>
              </a:lnSpc>
            </a:pPr>
            <a:r>
              <a:rPr lang="en-US" sz="800" b="1" dirty="0">
                <a:ea typeface="ＭＳ Ｐゴシック" pitchFamily="-96" charset="-128"/>
              </a:rPr>
              <a:t>Curriculum Frameworks</a:t>
            </a:r>
            <a:endParaRPr lang="en-US" sz="800" dirty="0">
              <a:ea typeface="ＭＳ Ｐゴシック" pitchFamily="-96" charset="-128"/>
            </a:endParaRPr>
          </a:p>
          <a:p>
            <a:pPr>
              <a:lnSpc>
                <a:spcPct val="80000"/>
              </a:lnSpc>
            </a:pPr>
            <a:r>
              <a:rPr lang="en-US" sz="800" dirty="0">
                <a:ea typeface="ＭＳ Ｐゴシック" pitchFamily="-96" charset="-128"/>
              </a:rPr>
              <a:t>Curriculum frameworks are being developed to correspond to the </a:t>
            </a:r>
            <a:r>
              <a:rPr lang="en-US" sz="800" i="1" dirty="0">
                <a:ea typeface="ＭＳ Ｐゴシック" pitchFamily="-96" charset="-128"/>
              </a:rPr>
              <a:t>Infant/Toddler Learning and Development Foundations</a:t>
            </a:r>
            <a:r>
              <a:rPr lang="en-US" sz="800" dirty="0">
                <a:ea typeface="ＭＳ Ｐゴシック" pitchFamily="-96" charset="-128"/>
              </a:rPr>
              <a:t>, and the </a:t>
            </a:r>
            <a:r>
              <a:rPr lang="en-US" sz="800" i="1" dirty="0">
                <a:ea typeface="ＭＳ Ｐゴシック" pitchFamily="-96" charset="-128"/>
              </a:rPr>
              <a:t>Preschool Learning Foundations</a:t>
            </a:r>
            <a:r>
              <a:rPr lang="en-US" sz="800" dirty="0">
                <a:ea typeface="ＭＳ Ｐゴシック" pitchFamily="-96" charset="-128"/>
              </a:rPr>
              <a:t>, Volume 1. As volumes two and three of the preschool foundations are finalized, a corresponding curriculum framework will be released.</a:t>
            </a:r>
          </a:p>
          <a:p>
            <a:pPr>
              <a:lnSpc>
                <a:spcPct val="80000"/>
              </a:lnSpc>
            </a:pPr>
            <a:r>
              <a:rPr lang="en-US" sz="800" dirty="0">
                <a:ea typeface="ＭＳ Ｐゴシック" pitchFamily="-96" charset="-128"/>
              </a:rPr>
              <a:t>Curriculum frameworks elaborate on the foundations and describe the curriculum and instruction necessary to help children achieve the levels of mastery.</a:t>
            </a:r>
          </a:p>
          <a:p>
            <a:pPr>
              <a:lnSpc>
                <a:spcPct val="80000"/>
              </a:lnSpc>
            </a:pPr>
            <a:r>
              <a:rPr lang="en-US" sz="800" dirty="0">
                <a:ea typeface="ＭＳ Ｐゴシック" pitchFamily="-96" charset="-128"/>
              </a:rPr>
              <a:t>They are not the curriculum. Choosing of specific curricula and instructional strategies are the purview of local programs.</a:t>
            </a:r>
            <a:endParaRPr lang="en-US" sz="800" b="1" dirty="0">
              <a:ea typeface="ＭＳ Ｐゴシック" pitchFamily="-96" charset="-128"/>
            </a:endParaRPr>
          </a:p>
          <a:p>
            <a:pPr>
              <a:lnSpc>
                <a:spcPct val="80000"/>
              </a:lnSpc>
            </a:pPr>
            <a:r>
              <a:rPr lang="en-US" sz="800" b="1" dirty="0">
                <a:ea typeface="ＭＳ Ｐゴシック" pitchFamily="-96" charset="-128"/>
              </a:rPr>
              <a:t>Assessment</a:t>
            </a:r>
            <a:endParaRPr lang="en-US" sz="800" dirty="0">
              <a:ea typeface="ＭＳ Ｐゴシック" pitchFamily="-96" charset="-128"/>
            </a:endParaRPr>
          </a:p>
          <a:p>
            <a:pPr>
              <a:lnSpc>
                <a:spcPct val="80000"/>
              </a:lnSpc>
            </a:pPr>
            <a:r>
              <a:rPr lang="en-US" sz="800" dirty="0">
                <a:ea typeface="ＭＳ Ｐゴシック" pitchFamily="-96" charset="-128"/>
              </a:rPr>
              <a:t>California employs a teacher observation developmental assessment instrument in state-funded programs. The Desired Results Developmental Profile (DRDP) is a valid and reliable tool for teachers to observe and assess children’s learning.  </a:t>
            </a:r>
          </a:p>
          <a:p>
            <a:pPr>
              <a:lnSpc>
                <a:spcPct val="80000"/>
              </a:lnSpc>
            </a:pPr>
            <a:r>
              <a:rPr lang="en-US" sz="800" dirty="0">
                <a:ea typeface="ＭＳ Ｐゴシック" pitchFamily="-96" charset="-128"/>
              </a:rPr>
              <a:t>Being clear about the distinction between foundations (or standards) and assessment instruments is important. The foundations describe what children typically learn with appropriate support, whereas the DRDP provides a means to document what individual children actually have learned. </a:t>
            </a:r>
          </a:p>
          <a:p>
            <a:pPr>
              <a:lnSpc>
                <a:spcPct val="80000"/>
              </a:lnSpc>
            </a:pPr>
            <a:r>
              <a:rPr lang="en-US" sz="800" dirty="0">
                <a:ea typeface="ＭＳ Ｐゴシック" pitchFamily="-96" charset="-128"/>
              </a:rPr>
              <a:t>This observational instrument is being aligned with the foundations through a matching study.</a:t>
            </a:r>
            <a:endParaRPr lang="en-US" sz="800" b="1" dirty="0">
              <a:ea typeface="ＭＳ Ｐゴシック" pitchFamily="-96" charset="-128"/>
            </a:endParaRPr>
          </a:p>
          <a:p>
            <a:pPr>
              <a:lnSpc>
                <a:spcPct val="80000"/>
              </a:lnSpc>
            </a:pPr>
            <a:r>
              <a:rPr lang="en-US" sz="800" b="1" dirty="0">
                <a:ea typeface="ＭＳ Ｐゴシック" pitchFamily="-96" charset="-128"/>
              </a:rPr>
              <a:t>Professional Development</a:t>
            </a:r>
            <a:endParaRPr lang="en-US" sz="800" dirty="0">
              <a:ea typeface="ＭＳ Ｐゴシック" pitchFamily="-96" charset="-128"/>
            </a:endParaRPr>
          </a:p>
          <a:p>
            <a:pPr>
              <a:lnSpc>
                <a:spcPct val="80000"/>
              </a:lnSpc>
            </a:pPr>
            <a:r>
              <a:rPr lang="en-US" sz="800" dirty="0">
                <a:ea typeface="ＭＳ Ｐゴシック" pitchFamily="-96" charset="-128"/>
              </a:rPr>
              <a:t>Professional development gives practitioners opportunities to learn about the other components of the system, namely, the foundations, the program guidelines, the curriculum frameworks, and assessment.</a:t>
            </a:r>
          </a:p>
          <a:p>
            <a:pPr>
              <a:lnSpc>
                <a:spcPct val="80000"/>
              </a:lnSpc>
            </a:pPr>
            <a:r>
              <a:rPr lang="en-US" sz="800" dirty="0">
                <a:ea typeface="ＭＳ Ｐゴシック" pitchFamily="-96" charset="-128"/>
              </a:rPr>
              <a:t>But it goes beyond any one professional development program. It includes the pre-service training that teachers receive in our institutions of higher education, the training that we provide for beginning teachers, and the in-service that we provide experienced teachers to pursue continuous improvement.</a:t>
            </a:r>
          </a:p>
          <a:p>
            <a:pPr>
              <a:lnSpc>
                <a:spcPct val="80000"/>
              </a:lnSpc>
            </a:pPr>
            <a:r>
              <a:rPr lang="en-US" sz="800" dirty="0">
                <a:ea typeface="ＭＳ Ｐゴシック" pitchFamily="-96" charset="-128"/>
              </a:rPr>
              <a:t>Professional growth in these areas can help teachers become more intentional in their work with young children.</a:t>
            </a:r>
          </a:p>
          <a:p>
            <a:pPr>
              <a:lnSpc>
                <a:spcPct val="80000"/>
              </a:lnSpc>
            </a:pPr>
            <a:endParaRPr lang="en-US" sz="800" dirty="0">
              <a:ea typeface="ＭＳ Ｐゴシック" pitchFamily="-96" charset="-128"/>
            </a:endParaRPr>
          </a:p>
        </p:txBody>
      </p:sp>
      <p:sp>
        <p:nvSpPr>
          <p:cNvPr id="36868"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defTabSz="914437" eaLnBrk="0" hangingPunct="0">
              <a:defRPr sz="2400">
                <a:solidFill>
                  <a:schemeClr val="tx1"/>
                </a:solidFill>
                <a:latin typeface="Arial" charset="0"/>
                <a:ea typeface="ＭＳ Ｐゴシック" pitchFamily="-96" charset="-128"/>
              </a:defRPr>
            </a:lvl1pPr>
            <a:lvl2pPr marL="37222402" indent="-36773751" defTabSz="914437" eaLnBrk="0" hangingPunct="0">
              <a:defRPr sz="2400">
                <a:solidFill>
                  <a:schemeClr val="tx1"/>
                </a:solidFill>
                <a:latin typeface="Arial" charset="0"/>
                <a:ea typeface="ＭＳ Ｐゴシック" pitchFamily="-96" charset="-128"/>
              </a:defRPr>
            </a:lvl2pPr>
            <a:lvl3pPr eaLnBrk="0" hangingPunct="0">
              <a:defRPr sz="2400">
                <a:solidFill>
                  <a:schemeClr val="tx1"/>
                </a:solidFill>
                <a:latin typeface="Arial" charset="0"/>
                <a:ea typeface="ＭＳ Ｐゴシック" pitchFamily="-96" charset="-128"/>
              </a:defRPr>
            </a:lvl3pPr>
            <a:lvl4pPr eaLnBrk="0" hangingPunct="0">
              <a:defRPr sz="2400">
                <a:solidFill>
                  <a:schemeClr val="tx1"/>
                </a:solidFill>
                <a:latin typeface="Arial" charset="0"/>
                <a:ea typeface="ＭＳ Ｐゴシック" pitchFamily="-96" charset="-128"/>
              </a:defRPr>
            </a:lvl4pPr>
            <a:lvl5pPr eaLnBrk="0" hangingPunct="0">
              <a:defRPr sz="2400">
                <a:solidFill>
                  <a:schemeClr val="tx1"/>
                </a:solidFill>
                <a:latin typeface="Arial" charset="0"/>
                <a:ea typeface="ＭＳ Ｐゴシック" pitchFamily="-96" charset="-128"/>
              </a:defRPr>
            </a:lvl5pPr>
            <a:lvl6pPr marL="448650" eaLnBrk="0" fontAlgn="base" hangingPunct="0">
              <a:spcBef>
                <a:spcPct val="0"/>
              </a:spcBef>
              <a:spcAft>
                <a:spcPct val="0"/>
              </a:spcAft>
              <a:defRPr sz="2400">
                <a:solidFill>
                  <a:schemeClr val="tx1"/>
                </a:solidFill>
                <a:latin typeface="Arial" charset="0"/>
                <a:ea typeface="ＭＳ Ｐゴシック" pitchFamily="-96" charset="-128"/>
              </a:defRPr>
            </a:lvl6pPr>
            <a:lvl7pPr marL="897301" eaLnBrk="0" fontAlgn="base" hangingPunct="0">
              <a:spcBef>
                <a:spcPct val="0"/>
              </a:spcBef>
              <a:spcAft>
                <a:spcPct val="0"/>
              </a:spcAft>
              <a:defRPr sz="2400">
                <a:solidFill>
                  <a:schemeClr val="tx1"/>
                </a:solidFill>
                <a:latin typeface="Arial" charset="0"/>
                <a:ea typeface="ＭＳ Ｐゴシック" pitchFamily="-96" charset="-128"/>
              </a:defRPr>
            </a:lvl7pPr>
            <a:lvl8pPr marL="1345951" eaLnBrk="0" fontAlgn="base" hangingPunct="0">
              <a:spcBef>
                <a:spcPct val="0"/>
              </a:spcBef>
              <a:spcAft>
                <a:spcPct val="0"/>
              </a:spcAft>
              <a:defRPr sz="2400">
                <a:solidFill>
                  <a:schemeClr val="tx1"/>
                </a:solidFill>
                <a:latin typeface="Arial" charset="0"/>
                <a:ea typeface="ＭＳ Ｐゴシック" pitchFamily="-96" charset="-128"/>
              </a:defRPr>
            </a:lvl8pPr>
            <a:lvl9pPr marL="1794601" eaLnBrk="0" fontAlgn="base" hangingPunct="0">
              <a:spcBef>
                <a:spcPct val="0"/>
              </a:spcBef>
              <a:spcAft>
                <a:spcPct val="0"/>
              </a:spcAft>
              <a:defRPr sz="2400">
                <a:solidFill>
                  <a:schemeClr val="tx1"/>
                </a:solidFill>
                <a:latin typeface="Arial" charset="0"/>
                <a:ea typeface="ＭＳ Ｐゴシック" pitchFamily="-96" charset="-128"/>
              </a:defRPr>
            </a:lvl9pPr>
          </a:lstStyle>
          <a:p>
            <a:fld id="{F465DEE5-AE67-4BC2-BA82-3231E3869BFC}" type="slidenum">
              <a:rPr lang="en-US" sz="1200"/>
              <a:pPr/>
              <a:t>12</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BFBC4160-F1B9-2B4A-86BB-FB3C84CFFBC7}" type="slidenum">
              <a:rPr lang="en-US"/>
              <a:pPr/>
              <a:t>16</a:t>
            </a:fld>
            <a:endParaRPr lang="en-US"/>
          </a:p>
        </p:txBody>
      </p:sp>
      <p:sp>
        <p:nvSpPr>
          <p:cNvPr id="49154" name="Rectangle 2"/>
          <p:cNvSpPr>
            <a:spLocks noGrp="1" noRot="1" noChangeAspect="1" noChangeArrowheads="1" noTextEdit="1"/>
          </p:cNvSpPr>
          <p:nvPr>
            <p:ph type="sldImg"/>
          </p:nvPr>
        </p:nvSpPr>
        <p:spPr>
          <a:xfrm>
            <a:off x="2832100" y="490538"/>
            <a:ext cx="3484563" cy="2613025"/>
          </a:xfrm>
          <a:ln/>
        </p:spPr>
      </p:sp>
      <p:sp>
        <p:nvSpPr>
          <p:cNvPr id="49155"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p:spPr>
        <p:txBody>
          <a:bodyPr/>
          <a:lstStyle/>
          <a:p>
            <a:r>
              <a:rPr lang="en-US" smtClean="0">
                <a:latin typeface="Arial" pitchFamily="-111" charset="0"/>
                <a:ea typeface="ＭＳ Ｐゴシック" pitchFamily="-111" charset="-128"/>
                <a:cs typeface="ＭＳ Ｐゴシック" pitchFamily="-111" charset="-128"/>
              </a:rPr>
              <a:t>CA CSEFEL Teaching Pyramid Overview</a:t>
            </a:r>
            <a:endParaRPr lang="en-US" smtClean="0">
              <a:latin typeface="Arial" pitchFamily="-111" charset="0"/>
              <a:ea typeface="ＭＳ Ｐゴシック" pitchFamily="-111" charset="-128"/>
              <a:cs typeface="ＭＳ Ｐゴシック" pitchFamily="-111" charset="-128"/>
            </a:endParaRPr>
          </a:p>
        </p:txBody>
      </p:sp>
      <p:sp>
        <p:nvSpPr>
          <p:cNvPr id="39939" name="Rectangle 3"/>
          <p:cNvSpPr>
            <a:spLocks noGrp="1" noChangeArrowheads="1"/>
          </p:cNvSpPr>
          <p:nvPr>
            <p:ph type="dt" sz="quarter" idx="1"/>
          </p:nvPr>
        </p:nvSpPr>
        <p:spPr>
          <a:noFill/>
        </p:spPr>
        <p:txBody>
          <a:bodyPr/>
          <a:lstStyle/>
          <a:p>
            <a:r>
              <a:rPr lang="en-US" smtClean="0">
                <a:latin typeface="Arial" pitchFamily="-111" charset="0"/>
                <a:ea typeface="ＭＳ Ｐゴシック" pitchFamily="-111" charset="-128"/>
                <a:cs typeface="ＭＳ Ｐゴシック" pitchFamily="-111" charset="-128"/>
              </a:rPr>
              <a:t>June 2015</a:t>
            </a:r>
            <a:endParaRPr lang="en-US" smtClean="0">
              <a:latin typeface="Arial" pitchFamily="-111" charset="0"/>
              <a:ea typeface="ＭＳ Ｐゴシック" pitchFamily="-111" charset="-128"/>
              <a:cs typeface="ＭＳ Ｐゴシック" pitchFamily="-111" charset="-128"/>
            </a:endParaRPr>
          </a:p>
        </p:txBody>
      </p:sp>
      <p:sp>
        <p:nvSpPr>
          <p:cNvPr id="39940" name="Rectangle 6"/>
          <p:cNvSpPr>
            <a:spLocks noGrp="1" noChangeArrowheads="1"/>
          </p:cNvSpPr>
          <p:nvPr>
            <p:ph type="ftr" sz="quarter" idx="4"/>
          </p:nvPr>
        </p:nvSpPr>
        <p:spPr>
          <a:noFill/>
        </p:spPr>
        <p:txBody>
          <a:bodyPr/>
          <a:lstStyle/>
          <a:p>
            <a:r>
              <a:rPr lang="en-US" smtClean="0">
                <a:latin typeface="Arial" pitchFamily="-111" charset="0"/>
                <a:ea typeface="ＭＳ Ｐゴシック" pitchFamily="-111" charset="-128"/>
                <a:cs typeface="ＭＳ Ｐゴシック" pitchFamily="-111" charset="-128"/>
              </a:rPr>
              <a:t>WestEd Center for Child &amp; Family Studies</a:t>
            </a:r>
          </a:p>
        </p:txBody>
      </p:sp>
      <p:sp>
        <p:nvSpPr>
          <p:cNvPr id="39941" name="Rectangle 7"/>
          <p:cNvSpPr>
            <a:spLocks noGrp="1" noChangeArrowheads="1"/>
          </p:cNvSpPr>
          <p:nvPr>
            <p:ph type="sldNum" sz="quarter" idx="5"/>
          </p:nvPr>
        </p:nvSpPr>
        <p:spPr>
          <a:noFill/>
        </p:spPr>
        <p:txBody>
          <a:bodyPr/>
          <a:lstStyle/>
          <a:p>
            <a:fld id="{A46D4DEE-2591-8A4B-8D4C-9B2D2A75B7C4}"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
        <p:nvSpPr>
          <p:cNvPr id="39942" name="Rectangle 2"/>
          <p:cNvSpPr>
            <a:spLocks noGrp="1" noRot="1" noChangeAspect="1" noChangeArrowheads="1" noTextEdit="1"/>
          </p:cNvSpPr>
          <p:nvPr>
            <p:ph type="sldImg"/>
          </p:nvPr>
        </p:nvSpPr>
        <p:spPr>
          <a:xfrm>
            <a:off x="2860675" y="515938"/>
            <a:ext cx="3427413" cy="2570162"/>
          </a:xfrm>
          <a:solidFill>
            <a:srgbClr val="FFFFFF"/>
          </a:solidFill>
          <a:ln/>
        </p:spPr>
      </p:sp>
      <p:sp>
        <p:nvSpPr>
          <p:cNvPr id="39943" name="Rectangle 3"/>
          <p:cNvSpPr>
            <a:spLocks noGrp="1" noChangeArrowheads="1"/>
          </p:cNvSpPr>
          <p:nvPr>
            <p:ph type="body" idx="1"/>
          </p:nvPr>
        </p:nvSpPr>
        <p:spPr>
          <a:xfrm>
            <a:off x="914400" y="3257551"/>
            <a:ext cx="7315200" cy="3084513"/>
          </a:xfrm>
          <a:solidFill>
            <a:srgbClr val="FFFFFF"/>
          </a:solidFill>
          <a:ln>
            <a:solidFill>
              <a:srgbClr val="000000"/>
            </a:solidFill>
          </a:ln>
        </p:spPr>
        <p:txBody>
          <a:bodyPr/>
          <a:lstStyle/>
          <a:p>
            <a:pPr eaLnBrk="1" hangingPunct="1"/>
            <a:r>
              <a:rPr lang="en-US" sz="800" dirty="0">
                <a:latin typeface="Arial" pitchFamily="-111" charset="0"/>
                <a:ea typeface="ＭＳ Ｐゴシック" pitchFamily="-111" charset="-128"/>
                <a:cs typeface="ＭＳ Ｐゴシック" pitchFamily="-111" charset="-128"/>
              </a:rPr>
              <a:t>Source: </a:t>
            </a:r>
            <a:r>
              <a:rPr lang="en-US" sz="800" dirty="0" smtClean="0">
                <a:latin typeface="Arial" pitchFamily="-111" charset="0"/>
                <a:ea typeface="ＭＳ Ｐゴシック" pitchFamily="-111" charset="-128"/>
                <a:cs typeface="ＭＳ Ｐゴシック" pitchFamily="-111" charset="-128"/>
              </a:rPr>
              <a:t> California Foundations</a:t>
            </a:r>
            <a:r>
              <a:rPr lang="en-US" dirty="0" smtClean="0">
                <a:latin typeface="Arial" pitchFamily="-111" charset="0"/>
                <a:ea typeface="ＭＳ Ｐゴシック" pitchFamily="-111" charset="-128"/>
                <a:cs typeface="ＭＳ Ｐゴシック" pitchFamily="-111" charset="-128"/>
              </a:rPr>
              <a:t>	</a:t>
            </a:r>
            <a:endParaRPr lang="en-US" dirty="0">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smtClean="0">
                <a:latin typeface="Arial" pitchFamily="34" charset="0"/>
                <a:ea typeface="ＭＳ Ｐゴシック" pitchFamily="34" charset="-128"/>
                <a:cs typeface="ＭＳ Ｐゴシック" pitchFamily="34" charset="-128"/>
              </a:rPr>
              <a:t>CA CSEFEL Teaching Pyramid Overview</a:t>
            </a:r>
            <a:endParaRPr lang="en-US" dirty="0" smtClean="0">
              <a:latin typeface="Arial" pitchFamily="34" charset="0"/>
              <a:ea typeface="ＭＳ Ｐゴシック" pitchFamily="34" charset="-128"/>
              <a:cs typeface="ＭＳ Ｐゴシック" pitchFamily="34" charset="-128"/>
            </a:endParaRPr>
          </a:p>
        </p:txBody>
      </p:sp>
      <p:sp>
        <p:nvSpPr>
          <p:cNvPr id="46083" name="Rectangle 3"/>
          <p:cNvSpPr>
            <a:spLocks noGrp="1" noChangeArrowheads="1"/>
          </p:cNvSpPr>
          <p:nvPr>
            <p:ph type="dt" sz="quarter" idx="1"/>
          </p:nvPr>
        </p:nvSpPr>
        <p:spPr>
          <a:noFill/>
        </p:spPr>
        <p:txBody>
          <a:bodyPr/>
          <a:lstStyle/>
          <a:p>
            <a:r>
              <a:rPr lang="en-US" smtClean="0">
                <a:latin typeface="Arial" pitchFamily="34" charset="0"/>
                <a:ea typeface="ＭＳ Ｐゴシック" pitchFamily="34" charset="-128"/>
                <a:cs typeface="ＭＳ Ｐゴシック" pitchFamily="34" charset="-128"/>
              </a:rPr>
              <a:t>June 2015</a:t>
            </a:r>
            <a:endParaRPr lang="en-US" dirty="0" smtClean="0">
              <a:latin typeface="Arial" pitchFamily="34" charset="0"/>
              <a:ea typeface="ＭＳ Ｐゴシック" pitchFamily="34" charset="-128"/>
              <a:cs typeface="ＭＳ Ｐゴシック" pitchFamily="34" charset="-128"/>
            </a:endParaRPr>
          </a:p>
        </p:txBody>
      </p:sp>
      <p:sp>
        <p:nvSpPr>
          <p:cNvPr id="46084" name="Rectangle 6"/>
          <p:cNvSpPr>
            <a:spLocks noGrp="1" noChangeArrowheads="1"/>
          </p:cNvSpPr>
          <p:nvPr>
            <p:ph type="ftr" sz="quarter" idx="4"/>
          </p:nvPr>
        </p:nvSpPr>
        <p:spPr>
          <a:noFill/>
        </p:spPr>
        <p:txBody>
          <a:bodyPr/>
          <a:lstStyle/>
          <a:p>
            <a:r>
              <a:rPr lang="en-US" smtClean="0">
                <a:latin typeface="Arial" pitchFamily="34" charset="0"/>
                <a:ea typeface="ＭＳ Ｐゴシック" pitchFamily="34" charset="-128"/>
                <a:cs typeface="ＭＳ Ｐゴシック" pitchFamily="34" charset="-128"/>
              </a:rPr>
              <a:t>CA Collaborative on the Social-Emotional Foundations for Young Children</a:t>
            </a:r>
            <a:endParaRPr lang="en-US" dirty="0" smtClean="0">
              <a:latin typeface="Arial" pitchFamily="34" charset="0"/>
              <a:ea typeface="ＭＳ Ｐゴシック" pitchFamily="34" charset="-128"/>
              <a:cs typeface="ＭＳ Ｐゴシック" pitchFamily="34" charset="-128"/>
            </a:endParaRPr>
          </a:p>
        </p:txBody>
      </p:sp>
      <p:sp>
        <p:nvSpPr>
          <p:cNvPr id="46085" name="Rectangle 7"/>
          <p:cNvSpPr>
            <a:spLocks noGrp="1" noChangeArrowheads="1"/>
          </p:cNvSpPr>
          <p:nvPr>
            <p:ph type="sldNum" sz="quarter" idx="5"/>
          </p:nvPr>
        </p:nvSpPr>
        <p:spPr>
          <a:noFill/>
        </p:spPr>
        <p:txBody>
          <a:bodyPr/>
          <a:lstStyle/>
          <a:p>
            <a:fld id="{12917B80-0F49-7B49-8F84-7C3BB1F507E3}" type="slidenum">
              <a:rPr lang="en-US">
                <a:latin typeface="Arial" pitchFamily="34" charset="0"/>
                <a:ea typeface="ＭＳ Ｐゴシック" pitchFamily="34" charset="-128"/>
                <a:cs typeface="ＭＳ Ｐゴシック" pitchFamily="34" charset="-128"/>
              </a:rPr>
              <a:pPr/>
              <a:t>22</a:t>
            </a:fld>
            <a:endParaRPr lang="en-US" dirty="0">
              <a:latin typeface="Arial" pitchFamily="34" charset="0"/>
              <a:ea typeface="ＭＳ Ｐゴシック" pitchFamily="34" charset="-128"/>
              <a:cs typeface="ＭＳ Ｐゴシック" pitchFamily="34" charset="-128"/>
            </a:endParaRPr>
          </a:p>
        </p:txBody>
      </p:sp>
      <p:sp>
        <p:nvSpPr>
          <p:cNvPr id="46086" name="Rectangle 2"/>
          <p:cNvSpPr>
            <a:spLocks noGrp="1" noChangeArrowheads="1"/>
          </p:cNvSpPr>
          <p:nvPr>
            <p:ph type="body" idx="1"/>
          </p:nvPr>
        </p:nvSpPr>
        <p:spPr>
          <a:solidFill>
            <a:srgbClr val="FFFFFF"/>
          </a:solidFill>
          <a:ln>
            <a:solidFill>
              <a:srgbClr val="000000"/>
            </a:solidFill>
          </a:ln>
        </p:spPr>
        <p:txBody>
          <a:bodyPr lIns="91064" tIns="45533" rIns="91064" bIns="45533"/>
          <a:lstStyle/>
          <a:p>
            <a:pPr eaLnBrk="1" hangingPunct="1"/>
            <a:r>
              <a:rPr lang="en-US" dirty="0">
                <a:latin typeface="Arial" pitchFamily="34" charset="0"/>
                <a:ea typeface="ＭＳ Ｐゴシック" pitchFamily="34" charset="-128"/>
                <a:cs typeface="ＭＳ Ｐゴシック" pitchFamily="34" charset="-128"/>
              </a:rPr>
              <a:t>This sums it all up for 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330200" y="304800"/>
            <a:ext cx="8458200" cy="6324600"/>
          </a:xfrm>
          <a:prstGeom prst="rect">
            <a:avLst/>
          </a:prstGeom>
          <a:noFill/>
          <a:ln w="25400">
            <a:solidFill>
              <a:srgbClr val="008000"/>
            </a:solidFill>
            <a:miter lim="800000"/>
            <a:headEnd/>
            <a:tailEnd/>
          </a:ln>
        </p:spPr>
        <p:txBody>
          <a:bodyPr wrap="none" anchor="ctr">
            <a:prstTxWarp prst="textNoShape">
              <a:avLst/>
            </a:prstTxWarp>
          </a:bodyPr>
          <a:lstStyle/>
          <a:p>
            <a:pPr>
              <a:defRPr/>
            </a:pPr>
            <a:endParaRPr lang="en-US"/>
          </a:p>
        </p:txBody>
      </p:sp>
      <p:sp>
        <p:nvSpPr>
          <p:cNvPr id="8209" name="Rectangle 17"/>
          <p:cNvSpPr>
            <a:spLocks noGrp="1" noChangeArrowheads="1"/>
          </p:cNvSpPr>
          <p:nvPr>
            <p:ph type="ctrTitle"/>
          </p:nvPr>
        </p:nvSpPr>
        <p:spPr>
          <a:xfrm>
            <a:off x="4343400" y="838200"/>
            <a:ext cx="4114800" cy="3375025"/>
          </a:xfrm>
        </p:spPr>
        <p:txBody>
          <a:bodyPr/>
          <a:lstStyle>
            <a:lvl1pPr>
              <a:defRPr sz="4400"/>
            </a:lvl1pPr>
          </a:lstStyle>
          <a:p>
            <a:r>
              <a:rPr lang="en-US"/>
              <a:t>Click to edit Master title style</a:t>
            </a:r>
          </a:p>
        </p:txBody>
      </p:sp>
      <p:sp>
        <p:nvSpPr>
          <p:cNvPr id="8210" name="Rectangle 18"/>
          <p:cNvSpPr>
            <a:spLocks noGrp="1" noChangeArrowheads="1"/>
          </p:cNvSpPr>
          <p:nvPr>
            <p:ph type="subTitle" idx="1"/>
          </p:nvPr>
        </p:nvSpPr>
        <p:spPr>
          <a:xfrm>
            <a:off x="1371600" y="4594225"/>
            <a:ext cx="6400800" cy="1066800"/>
          </a:xfrm>
        </p:spPr>
        <p:txBody>
          <a:bodyPr/>
          <a:lstStyle>
            <a:lvl1pPr marL="0" indent="0" algn="ctr">
              <a:buFontTx/>
              <a:buNone/>
              <a:defRPr sz="3600"/>
            </a:lvl1pPr>
          </a:lstStyle>
          <a:p>
            <a:r>
              <a:rPr lang="en-US"/>
              <a:t>Click to edit Master subtitle style</a:t>
            </a:r>
          </a:p>
        </p:txBody>
      </p:sp>
      <p:pic>
        <p:nvPicPr>
          <p:cNvPr id="7" name="Picture 6" descr="California_teaching_pyramid_logo.png"/>
          <p:cNvPicPr>
            <a:picLocks noChangeAspect="1"/>
          </p:cNvPicPr>
          <p:nvPr userDrawn="1"/>
        </p:nvPicPr>
        <p:blipFill>
          <a:blip r:embed="rId2"/>
          <a:stretch>
            <a:fillRect/>
          </a:stretch>
        </p:blipFill>
        <p:spPr>
          <a:xfrm>
            <a:off x="349120" y="914400"/>
            <a:ext cx="3978814" cy="2515637"/>
          </a:xfrm>
          <a:prstGeom prst="rect">
            <a:avLst/>
          </a:prstGeom>
        </p:spPr>
      </p:pic>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876800"/>
          </a:xfrm>
        </p:spPr>
        <p:txBody>
          <a:bodyPr/>
          <a:lstStyle/>
          <a:p>
            <a:pPr lvl="0"/>
            <a:endParaRPr lang="en-US" noProof="0" smtClean="0"/>
          </a:p>
        </p:txBody>
      </p:sp>
    </p:spTree>
  </p:cSld>
  <p:clrMapOvr>
    <a:masterClrMapping/>
  </p:clrMapOvr>
  <p:transition>
    <p:circle/>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876800"/>
          </a:xfrm>
        </p:spPr>
        <p:txBody>
          <a:bodyPr/>
          <a:lstStyle/>
          <a:p>
            <a:pPr lvl="0"/>
            <a:endParaRPr lang="en-US" noProof="0" smtClean="0"/>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p:nvSpPr>
        <p:spPr bwMode="auto">
          <a:xfrm>
            <a:off x="330200" y="304800"/>
            <a:ext cx="8458200" cy="6324600"/>
          </a:xfrm>
          <a:prstGeom prst="rect">
            <a:avLst/>
          </a:prstGeom>
          <a:noFill/>
          <a:ln w="25400">
            <a:solidFill>
              <a:srgbClr val="3852A4"/>
            </a:solidFill>
            <a:miter lim="800000"/>
            <a:headEnd/>
            <a:tailEnd/>
          </a:ln>
        </p:spPr>
        <p:txBody>
          <a:bodyPr wrap="none" anchor="ctr">
            <a:prstTxWarp prst="textNoShape">
              <a:avLst/>
            </a:prstTxWarp>
          </a:bodyPr>
          <a:lstStyle/>
          <a:p>
            <a:pPr>
              <a:defRPr/>
            </a:pPr>
            <a:endParaRPr lang="en-US" dirty="0"/>
          </a:p>
        </p:txBody>
      </p:sp>
      <p:sp>
        <p:nvSpPr>
          <p:cNvPr id="8209" name="Rectangle 17"/>
          <p:cNvSpPr>
            <a:spLocks noGrp="1" noChangeArrowheads="1"/>
          </p:cNvSpPr>
          <p:nvPr>
            <p:ph type="ctrTitle"/>
          </p:nvPr>
        </p:nvSpPr>
        <p:spPr>
          <a:xfrm>
            <a:off x="685800" y="2438400"/>
            <a:ext cx="7772400" cy="1905000"/>
          </a:xfrm>
        </p:spPr>
        <p:txBody>
          <a:bodyPr/>
          <a:lstStyle>
            <a:lvl1pPr>
              <a:defRPr sz="4400"/>
            </a:lvl1pPr>
          </a:lstStyle>
          <a:p>
            <a:r>
              <a:rPr lang="en-US" smtClean="0"/>
              <a:t>Click to edit Master title style</a:t>
            </a:r>
            <a:endParaRPr lang="en-US" dirty="0"/>
          </a:p>
        </p:txBody>
      </p:sp>
      <p:sp>
        <p:nvSpPr>
          <p:cNvPr id="8210" name="Rectangle 18"/>
          <p:cNvSpPr>
            <a:spLocks noGrp="1" noChangeArrowheads="1"/>
          </p:cNvSpPr>
          <p:nvPr>
            <p:ph type="subTitle" idx="1"/>
          </p:nvPr>
        </p:nvSpPr>
        <p:spPr>
          <a:xfrm>
            <a:off x="1371600" y="4594225"/>
            <a:ext cx="6400800" cy="1066800"/>
          </a:xfrm>
        </p:spPr>
        <p:txBody>
          <a:bodyPr/>
          <a:lstStyle>
            <a:lvl1pPr marL="0" indent="0" algn="ctr">
              <a:buFontTx/>
              <a:buNone/>
              <a:defRPr sz="3600"/>
            </a:lvl1pPr>
          </a:lstStyle>
          <a:p>
            <a:r>
              <a:rPr lang="en-US" smtClean="0"/>
              <a:t>Click to edit Master subtitle style</a:t>
            </a:r>
            <a:endParaRPr lang="en-US"/>
          </a:p>
        </p:txBody>
      </p:sp>
      <p:pic>
        <p:nvPicPr>
          <p:cNvPr id="6" name="Picture 5" descr="tp_pre_horiz_final.png"/>
          <p:cNvPicPr>
            <a:picLocks noChangeAspect="1"/>
          </p:cNvPicPr>
          <p:nvPr/>
        </p:nvPicPr>
        <p:blipFill>
          <a:blip r:embed="rId2"/>
          <a:stretch>
            <a:fillRect/>
          </a:stretch>
        </p:blipFill>
        <p:spPr>
          <a:xfrm>
            <a:off x="936625" y="381000"/>
            <a:ext cx="7270750" cy="1980850"/>
          </a:xfrm>
          <a:prstGeom prst="rect">
            <a:avLst/>
          </a:prstGeom>
        </p:spPr>
      </p:pic>
      <p:sp>
        <p:nvSpPr>
          <p:cNvPr id="7" name="Rectangle 16"/>
          <p:cNvSpPr>
            <a:spLocks noChangeArrowheads="1"/>
          </p:cNvSpPr>
          <p:nvPr userDrawn="1"/>
        </p:nvSpPr>
        <p:spPr bwMode="auto">
          <a:xfrm>
            <a:off x="330200" y="304800"/>
            <a:ext cx="8458200" cy="6324600"/>
          </a:xfrm>
          <a:prstGeom prst="rect">
            <a:avLst/>
          </a:prstGeom>
          <a:noFill/>
          <a:ln w="25400">
            <a:solidFill>
              <a:srgbClr val="3852A4"/>
            </a:solidFill>
            <a:miter lim="800000"/>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Tree>
  </p:cSld>
  <p:clrMapOvr>
    <a:masterClrMapping/>
  </p:clrMapOvr>
  <p:transition>
    <p:zoom/>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lvl1pPr>
              <a:buClr>
                <a:srgbClr val="FF0000"/>
              </a:buClr>
              <a:defRPr sz="2800"/>
            </a:lvl1pPr>
            <a:lvl2pPr>
              <a:buClr>
                <a:srgbClr val="0ED81B"/>
              </a:buClr>
              <a:defRPr sz="2400"/>
            </a:lvl2pPr>
            <a:lvl3pPr>
              <a:buClr>
                <a:srgbClr val="3852A4"/>
              </a:buCl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876800"/>
          </a:xfrm>
        </p:spPr>
        <p:txBody>
          <a:bodyPr/>
          <a:lstStyle>
            <a:lvl1pPr>
              <a:buClr>
                <a:srgbClr val="FF0000"/>
              </a:buClr>
              <a:defRPr sz="2800"/>
            </a:lvl1pPr>
            <a:lvl2pPr>
              <a:buClr>
                <a:srgbClr val="0ED81B"/>
              </a:buClr>
              <a:defRPr sz="2400"/>
            </a:lvl2pPr>
            <a:lvl3pPr>
              <a:buClr>
                <a:srgbClr val="3852A4"/>
              </a:buCl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FF0000"/>
              </a:buClr>
              <a:defRPr sz="2400"/>
            </a:lvl1pPr>
            <a:lvl2pPr>
              <a:buClr>
                <a:srgbClr val="0ED81B"/>
              </a:buClr>
              <a:defRPr sz="2000"/>
            </a:lvl2pPr>
            <a:lvl3pPr>
              <a:buClr>
                <a:srgbClr val="3852A4"/>
              </a:buCl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FF0000"/>
              </a:buClr>
              <a:defRPr sz="2400"/>
            </a:lvl1pPr>
            <a:lvl2pPr>
              <a:buClr>
                <a:srgbClr val="0ED81B"/>
              </a:buClr>
              <a:defRPr sz="2000"/>
            </a:lvl2pPr>
            <a:lvl3pPr>
              <a:buClr>
                <a:srgbClr val="3852A4"/>
              </a:buCl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38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962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FF0000"/>
              </a:buClr>
              <a:defRPr sz="3200"/>
            </a:lvl1pPr>
            <a:lvl2pPr>
              <a:buClr>
                <a:srgbClr val="0ED81B"/>
              </a:buClr>
              <a:defRPr sz="2800"/>
            </a:lvl2pPr>
            <a:lvl3pPr>
              <a:buClr>
                <a:srgbClr val="3852A4"/>
              </a:buCl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38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962650" cy="6096000"/>
          </a:xfrm>
        </p:spPr>
        <p:txBody>
          <a:bodyPr vert="eaVert"/>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48200" y="1600200"/>
            <a:ext cx="3810000" cy="4876800"/>
          </a:xfrm>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4648200" y="1600200"/>
            <a:ext cx="3810000" cy="4876800"/>
          </a:xfrm>
        </p:spPr>
        <p:txBody>
          <a:bodyPr/>
          <a:lstStyle/>
          <a:p>
            <a:pPr lvl="0"/>
            <a:r>
              <a:rPr lang="en-US" noProof="0" dirty="0" smtClean="0"/>
              <a:t>Click icon to add clip art</a:t>
            </a:r>
          </a:p>
        </p:txBody>
      </p:sp>
    </p:spTree>
  </p:cSld>
  <p:clrMapOvr>
    <a:masterClrMapping/>
  </p:clrMapOvr>
  <p:transition>
    <p:zoom/>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362200"/>
          </a:xfrm>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4114800"/>
            <a:ext cx="7772400" cy="2362200"/>
          </a:xfrm>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810000" cy="4876800"/>
          </a:xfrm>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876800"/>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3810000" cy="4876800"/>
          </a:xfrm>
        </p:spPr>
        <p:txBody>
          <a:bodyPr/>
          <a:lstStyle>
            <a:lvl1pPr>
              <a:buClr>
                <a:srgbClr val="FF0000"/>
              </a:buClr>
              <a:defRPr/>
            </a:lvl1pPr>
            <a:lvl2pPr>
              <a:buClr>
                <a:srgbClr val="0ED81B"/>
              </a:buClr>
              <a:defRPr/>
            </a:lvl2pPr>
            <a:lvl3pPr>
              <a:buClr>
                <a:srgbClr val="3852A4"/>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876800"/>
          </a:xfrm>
        </p:spPr>
        <p:txBody>
          <a:bodyPr/>
          <a:lstStyle/>
          <a:p>
            <a:pPr lvl="0"/>
            <a:endParaRPr lang="en-US" noProof="0" smtClean="0"/>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876800"/>
          </a:xfrm>
        </p:spPr>
        <p:txBody>
          <a:bodyPr/>
          <a:lstStyle/>
          <a:p>
            <a:pPr lvl="0"/>
            <a:endParaRPr lang="en-US" noProof="0" smtClean="0"/>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grpSp>
        <p:nvGrpSpPr>
          <p:cNvPr id="3" name="Group 7"/>
          <p:cNvGrpSpPr>
            <a:grpSpLocks/>
          </p:cNvGrpSpPr>
          <p:nvPr/>
        </p:nvGrpSpPr>
        <p:grpSpPr bwMode="auto">
          <a:xfrm>
            <a:off x="0" y="0"/>
            <a:ext cx="9144000" cy="6858000"/>
            <a:chOff x="0" y="0"/>
            <a:chExt cx="5760" cy="4320"/>
          </a:xfrm>
          <a:effectLst>
            <a:outerShdw blurRad="50800" dist="38100" dir="18900000" algn="tr">
              <a:srgbClr val="000000">
                <a:alpha val="43000"/>
              </a:srgbClr>
            </a:outerShdw>
          </a:effectLst>
        </p:grpSpPr>
        <p:sp>
          <p:nvSpPr>
            <p:cNvPr id="4" name="Rectangle 8"/>
            <p:cNvSpPr>
              <a:spLocks noChangeArrowheads="1"/>
            </p:cNvSpPr>
            <p:nvPr/>
          </p:nvSpPr>
          <p:spPr bwMode="auto">
            <a:xfrm>
              <a:off x="0" y="0"/>
              <a:ext cx="5760" cy="4320"/>
            </a:xfrm>
            <a:prstGeom prst="rect">
              <a:avLst/>
            </a:prstGeom>
            <a:solidFill>
              <a:srgbClr val="FEEDE2"/>
            </a:solidFill>
            <a:ln w="9525">
              <a:noFill/>
              <a:miter lim="800000"/>
              <a:headEnd/>
              <a:tailEnd/>
            </a:ln>
            <a:effectLst/>
          </p:spPr>
          <p:txBody>
            <a:bodyPr wrap="none" anchor="ctr"/>
            <a:lstStyle/>
            <a:p>
              <a:pPr algn="ctr">
                <a:defRPr/>
              </a:pPr>
              <a:endParaRPr lang="en-US" dirty="0">
                <a:ea typeface="ＭＳ Ｐゴシック" charset="-128"/>
                <a:cs typeface="ＭＳ Ｐゴシック" charset="-128"/>
              </a:endParaRPr>
            </a:p>
          </p:txBody>
        </p:sp>
        <p:sp>
          <p:nvSpPr>
            <p:cNvPr id="5" name="Rectangle 9"/>
            <p:cNvSpPr>
              <a:spLocks noChangeArrowheads="1"/>
            </p:cNvSpPr>
            <p:nvPr/>
          </p:nvSpPr>
          <p:spPr bwMode="auto">
            <a:xfrm>
              <a:off x="0" y="0"/>
              <a:ext cx="1056" cy="4320"/>
            </a:xfrm>
            <a:prstGeom prst="rect">
              <a:avLst/>
            </a:prstGeom>
            <a:solidFill>
              <a:srgbClr val="F3D685"/>
            </a:solidFill>
            <a:ln w="9525">
              <a:noFill/>
              <a:miter lim="800000"/>
              <a:headEnd/>
              <a:tailEnd/>
            </a:ln>
            <a:effectLst>
              <a:outerShdw blurRad="63500" sx="102000" sy="102000" algn="ctr">
                <a:srgbClr val="000000">
                  <a:alpha val="43000"/>
                </a:srgbClr>
              </a:outerShdw>
            </a:effectLst>
          </p:spPr>
          <p:txBody>
            <a:bodyPr wrap="none" anchor="ctr"/>
            <a:lstStyle/>
            <a:p>
              <a:pPr>
                <a:defRPr/>
              </a:pPr>
              <a:endParaRPr lang="en-US" dirty="0">
                <a:ea typeface="ＭＳ Ｐゴシック" charset="-128"/>
                <a:cs typeface="ＭＳ Ｐゴシック" charset="-128"/>
              </a:endParaRPr>
            </a:p>
          </p:txBody>
        </p:sp>
        <p:pic>
          <p:nvPicPr>
            <p:cNvPr id="6" name="Picture 10" descr="Color-ppt3"/>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96" y="288"/>
              <a:ext cx="864" cy="864"/>
            </a:xfrm>
            <a:prstGeom prst="rect">
              <a:avLst/>
            </a:prstGeom>
            <a:noFill/>
            <a:ln w="9525">
              <a:noFill/>
              <a:miter lim="800000"/>
              <a:headEnd/>
              <a:tailEnd/>
            </a:ln>
          </p:spPr>
        </p:pic>
      </p:grpSp>
      <p:sp>
        <p:nvSpPr>
          <p:cNvPr id="7" name="Rectangle 11"/>
          <p:cNvSpPr>
            <a:spLocks noChangeArrowheads="1"/>
          </p:cNvSpPr>
          <p:nvPr/>
        </p:nvSpPr>
        <p:spPr bwMode="auto">
          <a:xfrm>
            <a:off x="76200" y="1752600"/>
            <a:ext cx="1524000" cy="685800"/>
          </a:xfrm>
          <a:prstGeom prst="rect">
            <a:avLst/>
          </a:prstGeom>
          <a:noFill/>
          <a:ln w="9525">
            <a:noFill/>
            <a:miter lim="800000"/>
            <a:headEnd/>
            <a:tailEnd/>
          </a:ln>
          <a:effectLst/>
        </p:spPr>
        <p:txBody>
          <a:bodyPr anchor="ctr"/>
          <a:lstStyle/>
          <a:p>
            <a:pPr algn="ctr"/>
            <a:r>
              <a:rPr lang="en-US" sz="1000" b="1" dirty="0">
                <a:solidFill>
                  <a:srgbClr val="070C51"/>
                </a:solidFill>
              </a:rPr>
              <a:t>JACK O’CONNELL</a:t>
            </a:r>
            <a:br>
              <a:rPr lang="en-US" sz="1000" b="1" dirty="0">
                <a:solidFill>
                  <a:srgbClr val="070C51"/>
                </a:solidFill>
              </a:rPr>
            </a:br>
            <a:r>
              <a:rPr lang="en-US" sz="800" dirty="0">
                <a:solidFill>
                  <a:srgbClr val="070C51"/>
                </a:solidFill>
              </a:rPr>
              <a:t>State Superintendent </a:t>
            </a:r>
            <a:br>
              <a:rPr lang="en-US" sz="800" dirty="0">
                <a:solidFill>
                  <a:srgbClr val="070C51"/>
                </a:solidFill>
              </a:rPr>
            </a:br>
            <a:r>
              <a:rPr lang="en-US" sz="800" dirty="0">
                <a:solidFill>
                  <a:srgbClr val="070C51"/>
                </a:solidFill>
              </a:rPr>
              <a:t>of Public Instruction</a:t>
            </a:r>
            <a:endParaRPr lang="en-US" sz="4400" dirty="0">
              <a:solidFill>
                <a:schemeClr val="tx2"/>
              </a:solidFill>
              <a:latin typeface="Times" pitchFamily="-96" charset="0"/>
            </a:endParaRPr>
          </a:p>
        </p:txBody>
      </p:sp>
      <p:sp>
        <p:nvSpPr>
          <p:cNvPr id="2" name="Content Placeholder 1"/>
          <p:cNvSpPr>
            <a:spLocks noGrp="1"/>
          </p:cNvSpPr>
          <p:nvPr>
            <p:ph/>
          </p:nvPr>
        </p:nvSpPr>
        <p:spPr>
          <a:xfrm>
            <a:off x="1371600" y="685800"/>
            <a:ext cx="7772400" cy="5440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3124200" y="6356350"/>
            <a:ext cx="2895600" cy="365125"/>
          </a:xfrm>
          <a:prstGeom prst="rect">
            <a:avLst/>
          </a:prstGeom>
        </p:spPr>
        <p:txBody>
          <a:bodyPr/>
          <a:lstStyle>
            <a:lvl1pPr>
              <a:defRPr/>
            </a:lvl1pPr>
          </a:lstStyle>
          <a:p>
            <a:endParaRPr lang="en-US" dirty="0"/>
          </a:p>
        </p:txBody>
      </p:sp>
      <p:sp>
        <p:nvSpPr>
          <p:cNvPr id="9" name="Rectangle 5"/>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6F60FA94-6933-4551-88D4-6B8D0D54B30C}" type="slidenum">
              <a:rPr lang="en-US"/>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66314839"/>
      </p:ext>
    </p:extLst>
  </p:cSld>
  <p:clrMapOvr>
    <a:masterClrMapping/>
  </p:clrMapOvr>
  <p:transition spd="slow">
    <p:pull dir="rd"/>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EFECE-6DA9-0D44-8794-E8EE3C8307E7}" type="slidenum">
              <a:rPr lang="en-US"/>
              <a:pPr>
                <a:defRPr/>
              </a:pPr>
              <a:t>‹#›</a:t>
            </a:fld>
            <a:endParaRPr lang="en-US"/>
          </a:p>
        </p:txBody>
      </p:sp>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C4A47E-5E9E-4D4E-A8CD-0390C47418B7}"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501CDE-B810-B541-96F5-B26A25AFF0E3}" type="slidenum">
              <a:rPr lang="en-US"/>
              <a:pPr>
                <a:defRPr/>
              </a:pPr>
              <a:t>‹#›</a:t>
            </a:fld>
            <a:endParaRPr lang="en-US"/>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72DD41-B505-7142-A963-9023ED183E29}" type="slidenum">
              <a:rPr lang="en-US"/>
              <a:pPr>
                <a:defRPr/>
              </a:pPr>
              <a:t>‹#›</a:t>
            </a:fld>
            <a:endParaRPr lang="en-US"/>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012ADC-BCE5-5047-8DC8-D814F3C01A04}" type="slidenum">
              <a:rPr lang="en-US"/>
              <a:pPr>
                <a:defRPr/>
              </a:pPr>
              <a:t>‹#›</a:t>
            </a:fld>
            <a:endParaRPr lang="en-US"/>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DF818F-5FD7-A74E-A21F-A3FCD5B1BA0C}" type="slidenum">
              <a:rPr lang="en-US"/>
              <a:pPr>
                <a:defRPr/>
              </a:pPr>
              <a:t>‹#›</a:t>
            </a:fld>
            <a:endParaRPr lang="en-US"/>
          </a:p>
        </p:txBody>
      </p:sp>
    </p:spTree>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71E3CB-5D33-A943-9C3B-1F22830437C1}" type="slidenum">
              <a:rPr lang="en-US"/>
              <a:pPr>
                <a:defRPr/>
              </a:pPr>
              <a:t>‹#›</a:t>
            </a:fld>
            <a:endParaRPr lang="en-US"/>
          </a:p>
        </p:txBody>
      </p:sp>
    </p:spTree>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096EE9-7C0F-184D-95A6-213F4C377D37}" type="slidenum">
              <a:rPr lang="en-US"/>
              <a:pPr>
                <a:defRPr/>
              </a:pPr>
              <a:t>‹#›</a:t>
            </a:fld>
            <a:endParaRPr lang="en-US"/>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FE7FA-ED0E-3048-AFFA-325B7B83D337}" type="slidenum">
              <a:rPr lang="en-US"/>
              <a:pPr>
                <a:defRPr/>
              </a:pPr>
              <a:t>‹#›</a:t>
            </a:fld>
            <a:endParaRPr lang="en-US"/>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97A67-7705-6944-BDB0-FE23A0E85707}" type="slidenum">
              <a:rPr lang="en-US"/>
              <a:pPr>
                <a:defRPr/>
              </a:pPr>
              <a:t>‹#›</a:t>
            </a:fld>
            <a:endParaRPr lang="en-US"/>
          </a:p>
        </p:txBody>
      </p:sp>
    </p:spTree>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2DE3E6-3788-9E4F-A776-ED4E32F23FD8}" type="slidenum">
              <a:rPr lang="en-US"/>
              <a:pPr>
                <a:defRPr/>
              </a:pPr>
              <a:t>‹#›</a:t>
            </a:fld>
            <a:endParaRPr lang="en-US"/>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447800"/>
            <a:ext cx="4038600" cy="4495800"/>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4478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47220-03FD-9C4F-935F-954AF812B4CF}" type="slidenum">
              <a:rPr lang="en-US"/>
              <a:pPr>
                <a:defRPr/>
              </a:pPr>
              <a:t>‹#›</a:t>
            </a:fld>
            <a:endParaRPr lang="en-US"/>
          </a:p>
        </p:txBody>
      </p:sp>
    </p:spTree>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C024C8-F8C0-3A41-B198-97AEB3A6119C}" type="slidenum">
              <a:rPr lang="en-US"/>
              <a:pPr>
                <a:defRPr/>
              </a:pPr>
              <a:t>‹#›</a:t>
            </a:fld>
            <a:endParaRPr lang="en-US"/>
          </a:p>
        </p:txBody>
      </p:sp>
    </p:spTree>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267D0-C8D3-6447-BE45-C7AE1D50BF8B}" type="slidenum">
              <a:rPr lang="en-US"/>
              <a:pPr>
                <a:defRPr/>
              </a:pPr>
              <a:t>‹#›</a:t>
            </a:fld>
            <a:endParaRPr lang="en-US"/>
          </a:p>
        </p:txBody>
      </p:sp>
    </p:spTree>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6D82D-45BB-5B4A-999D-B32730CC8263}" type="slidenum">
              <a:rPr lang="en-US"/>
              <a:pPr>
                <a:defRPr/>
              </a:pPr>
              <a:t>‹#›</a:t>
            </a:fld>
            <a:endParaRPr lang="en-US"/>
          </a:p>
        </p:txBody>
      </p:sp>
    </p:spTree>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730C06-E3CD-B846-9FD9-3CE91D082181}" type="slidenum">
              <a:rPr lang="en-US"/>
              <a:pPr>
                <a:defRPr/>
              </a:pPr>
              <a:t>‹#›</a:t>
            </a:fld>
            <a:endParaRPr lang="en-US"/>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31D99E-F0A0-564F-9F3F-D3ECDBB733DB}" type="slidenum">
              <a:rPr lang="en-US"/>
              <a:pPr>
                <a:defRPr/>
              </a:pPr>
              <a:t>‹#›</a:t>
            </a:fld>
            <a:endParaRPr lang="en-US"/>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E1B586-2C69-2543-B6DA-6DED93F956AB}" type="slidenum">
              <a:rPr lang="en-US"/>
              <a:pPr>
                <a:defRPr/>
              </a:pPr>
              <a:t>‹#›</a:t>
            </a:fld>
            <a:endParaRPr lang="en-US"/>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4EFC9-96F6-0241-B7AC-0A5CE39A7701}" type="slidenum">
              <a:rPr lang="en-US"/>
              <a:pPr>
                <a:defRPr/>
              </a:pPr>
              <a:t>‹#›</a:t>
            </a:fld>
            <a:endParaRPr lang="en-US"/>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5D058E-14DA-704D-BC82-74068E3E1E11}"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650A9-C6D6-6F4E-84AC-6233B4B14218}" type="slidenum">
              <a:rPr lang="en-US"/>
              <a:pPr>
                <a:defRPr/>
              </a:pPr>
              <a:t>‹#›</a:t>
            </a:fld>
            <a:endParaRPr lang="en-US"/>
          </a:p>
        </p:txBody>
      </p:sp>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1619F8-4E16-544B-80A4-76F2E7030375}" type="slidenum">
              <a:rPr lang="en-US"/>
              <a:pPr>
                <a:defRPr/>
              </a:pPr>
              <a:t>‹#›</a:t>
            </a:fld>
            <a:endParaRPr lang="en-US"/>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241B2-C2DC-4548-8976-5EC901A6A77D}" type="slidenum">
              <a:rPr lang="en-US"/>
              <a:pPr>
                <a:defRPr/>
              </a:pPr>
              <a:t>‹#›</a:t>
            </a:fld>
            <a:endParaRPr lang="en-US"/>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AC1E10-50E5-B84A-8E60-37A6CE7468C7}" type="slidenum">
              <a:rPr lang="en-US"/>
              <a:pPr>
                <a:defRPr/>
              </a:pPr>
              <a:t>‹#›</a:t>
            </a:fld>
            <a:endParaRPr lang="en-US"/>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216EF-1DF1-0849-AD63-ED15B79A6AB0}" type="slidenum">
              <a:rPr lang="en-US"/>
              <a:pPr>
                <a:defRPr/>
              </a:pPr>
              <a:t>‹#›</a:t>
            </a:fld>
            <a:endParaRPr lang="en-US"/>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A263A7-4377-4547-A57A-3307440F9FA8}" type="slidenum">
              <a:rPr lang="en-US"/>
              <a:pPr>
                <a:defRPr/>
              </a:pPr>
              <a:t>‹#›</a:t>
            </a:fld>
            <a:endParaRPr lang="en-US"/>
          </a:p>
        </p:txBody>
      </p:sp>
    </p:spTree>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CF7A6A-3662-9546-830E-2774B1A7723D}" type="slidenum">
              <a:rPr lang="en-US"/>
              <a:pPr>
                <a:defRPr/>
              </a:pPr>
              <a:t>‹#›</a:t>
            </a:fld>
            <a:endParaRPr lang="en-US"/>
          </a:p>
        </p:txBody>
      </p:sp>
    </p:spTree>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2FCF12-8544-F94C-9086-F27FA2CC8687}" type="slidenum">
              <a:rPr lang="en-US"/>
              <a:pPr>
                <a:defRPr/>
              </a:pPr>
              <a:t>‹#›</a:t>
            </a:fld>
            <a:endParaRPr lang="en-US"/>
          </a:p>
        </p:txBody>
      </p:sp>
    </p:spTree>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AAF103-DF08-8249-8734-6B1C52BA216A}" type="slidenum">
              <a:rPr lang="en-US"/>
              <a:pPr>
                <a:defRPr/>
              </a:pPr>
              <a:t>‹#›</a:t>
            </a:fld>
            <a:endParaRPr lang="en-US"/>
          </a:p>
        </p:txBody>
      </p:sp>
    </p:spTree>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F41FBA-0EEF-F540-A5A8-CF26340F9FFD}"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14CC49-672A-2A45-93B7-7348B7C341E5}" type="slidenum">
              <a:rPr lang="en-US"/>
              <a:pPr>
                <a:defRPr/>
              </a:pPr>
              <a:t>‹#›</a:t>
            </a:fld>
            <a:endParaRPr lang="en-US"/>
          </a:p>
        </p:txBody>
      </p:sp>
    </p:spTree>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E396B3-7585-9B4F-87C3-FBBDFD0358A7}" type="slidenum">
              <a:rPr lang="en-US"/>
              <a:pPr>
                <a:defRPr/>
              </a:pPr>
              <a:t>‹#›</a:t>
            </a:fld>
            <a:endParaRPr lang="en-US"/>
          </a:p>
        </p:txBody>
      </p:sp>
    </p:spTree>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05852A-CC7D-7A40-BA48-09CD7593B65C}" type="slidenum">
              <a:rPr lang="en-US"/>
              <a:pPr>
                <a:defRPr/>
              </a:pPr>
              <a:t>‹#›</a:t>
            </a:fld>
            <a:endParaRPr lang="en-US"/>
          </a:p>
        </p:txBody>
      </p:sp>
    </p:spTree>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4038600" cy="4495800"/>
          </a:xfrm>
        </p:spPr>
        <p:txBody>
          <a:bodyPr/>
          <a:lstStyle/>
          <a:p>
            <a:pPr lvl="0"/>
            <a:endParaRPr lang="en-US" noProof="0"/>
          </a:p>
        </p:txBody>
      </p:sp>
    </p:spTree>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3C20C-7FE8-904A-A616-2404FD512E59}" type="slidenum">
              <a:rPr lang="en-US"/>
              <a:pPr>
                <a:defRPr/>
              </a:pPr>
              <a:t>‹#›</a:t>
            </a:fld>
            <a:endParaRPr lang="en-US"/>
          </a:p>
        </p:txBody>
      </p:sp>
    </p:spTree>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F420F-38E2-DC47-AC79-57D6519041F7}" type="slidenum">
              <a:rPr lang="en-US"/>
              <a:pPr>
                <a:defRPr/>
              </a:pPr>
              <a:t>‹#›</a:t>
            </a:fld>
            <a:endParaRPr lang="en-US"/>
          </a:p>
        </p:txBody>
      </p:sp>
    </p:spTree>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8DED4-EAD2-D64F-B717-968FAFB038BD}" type="slidenum">
              <a:rPr lang="en-US"/>
              <a:pPr>
                <a:defRPr/>
              </a:pPr>
              <a:t>‹#›</a:t>
            </a:fld>
            <a:endParaRPr lang="en-US"/>
          </a:p>
        </p:txBody>
      </p:sp>
    </p:spTree>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F3AEC-B52B-AC42-A98B-75E034A5E614}" type="slidenum">
              <a:rPr lang="en-US"/>
              <a:pPr>
                <a:defRPr/>
              </a:pPr>
              <a:t>‹#›</a:t>
            </a:fld>
            <a:endParaRPr lang="en-US"/>
          </a:p>
        </p:txBody>
      </p:sp>
    </p:spTree>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8B0584-CA6A-C04E-9C9B-73DFCB9C77CF}" type="slidenum">
              <a:rPr lang="en-US"/>
              <a:pPr>
                <a:defRPr/>
              </a:pPr>
              <a:t>‹#›</a:t>
            </a:fld>
            <a:endParaRPr lang="en-US"/>
          </a:p>
        </p:txBody>
      </p:sp>
    </p:spTree>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79C410-A486-D644-8344-A4C1A41BD4F1}"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AD253F-CCEC-0240-8AE9-B518C661D99D}" type="slidenum">
              <a:rPr lang="en-US"/>
              <a:pPr>
                <a:defRPr/>
              </a:pPr>
              <a:t>‹#›</a:t>
            </a:fld>
            <a:endParaRPr lang="en-US"/>
          </a:p>
        </p:txBody>
      </p:sp>
    </p:spTree>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10026-ADC3-D04C-80BB-9D8F427C9852}" type="slidenum">
              <a:rPr lang="en-US"/>
              <a:pPr>
                <a:defRPr/>
              </a:pPr>
              <a:t>‹#›</a:t>
            </a:fld>
            <a:endParaRPr lang="en-US"/>
          </a:p>
        </p:txBody>
      </p:sp>
    </p:spTree>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D2E60-A0DD-1249-B3EC-0864E6D01EA2}" type="slidenum">
              <a:rPr lang="en-US"/>
              <a:pPr>
                <a:defRPr/>
              </a:pPr>
              <a:t>‹#›</a:t>
            </a:fld>
            <a:endParaRPr lang="en-US"/>
          </a:p>
        </p:txBody>
      </p:sp>
    </p:spTree>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6EDD10-16A2-B044-A71C-A36BF1FA3559}" type="slidenum">
              <a:rPr lang="en-US"/>
              <a:pPr>
                <a:defRPr/>
              </a:pPr>
              <a:t>‹#›</a:t>
            </a:fld>
            <a:endParaRPr lang="en-US"/>
          </a:p>
        </p:txBody>
      </p:sp>
    </p:spTree>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04A75E-257F-4D41-8BE1-A8ACAAF9C4D6}" type="slidenum">
              <a:rPr lang="en-US"/>
              <a:pPr>
                <a:defRPr/>
              </a:pPr>
              <a:t>‹#›</a:t>
            </a:fld>
            <a:endParaRPr lang="en-US"/>
          </a:p>
        </p:txBody>
      </p:sp>
    </p:spTree>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858000" y="6248400"/>
            <a:ext cx="1905000" cy="381000"/>
          </a:xfrm>
        </p:spPr>
        <p:txBody>
          <a:bodyPr/>
          <a:lstStyle>
            <a:lvl1pPr>
              <a:defRPr/>
            </a:lvl1pPr>
          </a:lstStyle>
          <a:p>
            <a:pPr>
              <a:defRPr/>
            </a:pPr>
            <a:fld id="{79B2C8B8-E1C9-094A-858C-693342C8BF6B}" type="slidenum">
              <a:rPr lang="en-US"/>
              <a:pPr>
                <a:defRPr/>
              </a:pPr>
              <a:t>‹#›</a:t>
            </a:fld>
            <a:endParaRPr lang="en-US"/>
          </a:p>
        </p:txBody>
      </p:sp>
    </p:spTree>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5F6902-C5EB-1247-B7F5-D837F1FDFDA1}" type="slidenum">
              <a:rPr lang="en-US"/>
              <a:pPr>
                <a:defRPr/>
              </a:pPr>
              <a:t>‹#›</a:t>
            </a:fld>
            <a:endParaRPr lang="en-US"/>
          </a:p>
        </p:txBody>
      </p:sp>
    </p:spTree>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073DF-A4E6-604C-B839-E21BCBA2FC0B}" type="slidenum">
              <a:rPr lang="en-US"/>
              <a:pPr>
                <a:defRPr/>
              </a:pPr>
              <a:t>‹#›</a:t>
            </a:fld>
            <a:endParaRPr lang="en-US"/>
          </a:p>
        </p:txBody>
      </p:sp>
    </p:spTree>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DB2784-2D7E-0241-B618-6300A4D3B784}" type="slidenum">
              <a:rPr lang="en-US"/>
              <a:pPr>
                <a:defRPr/>
              </a:pPr>
              <a:t>‹#›</a:t>
            </a:fld>
            <a:endParaRPr lang="en-US"/>
          </a:p>
        </p:txBody>
      </p:sp>
    </p:spTree>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3C963E-164A-034C-A30B-7A3866408940}"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9D943A-4D20-4548-BA91-B9DA47B3387D}" type="slidenum">
              <a:rPr lang="en-US"/>
              <a:pPr>
                <a:defRPr/>
              </a:pPr>
              <a:t>‹#›</a:t>
            </a:fld>
            <a:endParaRPr lang="en-US"/>
          </a:p>
        </p:txBody>
      </p:sp>
    </p:spTree>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4676F9-3AF1-7E42-A68F-771EEB0F7DE3}" type="slidenum">
              <a:rPr lang="en-US"/>
              <a:pPr>
                <a:defRPr/>
              </a:pPr>
              <a:t>‹#›</a:t>
            </a:fld>
            <a:endParaRPr lang="en-US"/>
          </a:p>
        </p:txBody>
      </p:sp>
    </p:spTree>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26E41-DD89-0A4C-8742-9D2297366413}" type="slidenum">
              <a:rPr lang="en-US"/>
              <a:pPr>
                <a:defRPr/>
              </a:pPr>
              <a:t>‹#›</a:t>
            </a:fld>
            <a:endParaRPr lang="en-US"/>
          </a:p>
        </p:txBody>
      </p:sp>
    </p:spTree>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4C2C43-C6D0-F141-9741-FC01EB36375F}" type="slidenum">
              <a:rPr lang="en-US"/>
              <a:pPr>
                <a:defRPr/>
              </a:pPr>
              <a:t>‹#›</a:t>
            </a:fld>
            <a:endParaRPr lang="en-US"/>
          </a:p>
        </p:txBody>
      </p:sp>
    </p:spTree>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2450F-5615-0D48-8ED9-F84D06A22026}" type="slidenum">
              <a:rPr lang="en-US"/>
              <a:pPr>
                <a:defRPr/>
              </a:pPr>
              <a:t>‹#›</a:t>
            </a:fld>
            <a:endParaRPr lang="en-US"/>
          </a:p>
        </p:txBody>
      </p:sp>
    </p:spTree>
  </p:cSld>
  <p:clrMapOvr>
    <a:masterClrMapping/>
  </p:clrMapOvr>
  <p:transition>
    <p:zoom/>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A1F3F-5E75-814D-BA5F-B497DA162EA5}" type="slidenum">
              <a:rPr lang="en-US"/>
              <a:pPr>
                <a:defRPr/>
              </a:pPr>
              <a:t>‹#›</a:t>
            </a:fld>
            <a:endParaRPr lang="en-US"/>
          </a:p>
        </p:txBody>
      </p:sp>
    </p:spTree>
  </p:cSld>
  <p:clrMapOvr>
    <a:masterClrMapping/>
  </p:clrMapOvr>
  <p:transition>
    <p:zoom/>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4D94C9-C9A5-B148-9211-F0571FE45ED9}" type="slidenum">
              <a:rPr lang="en-US"/>
              <a:pPr>
                <a:defRPr/>
              </a:pPr>
              <a:t>‹#›</a:t>
            </a:fld>
            <a:endParaRPr lang="en-US"/>
          </a:p>
        </p:txBody>
      </p:sp>
    </p:spTree>
  </p:cSld>
  <p:clrMapOvr>
    <a:masterClrMapping/>
  </p:clrMapOvr>
  <p:transition>
    <p:zoom/>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DFB19-DC2E-EC4E-891D-CE67BD09BAD2}" type="slidenum">
              <a:rPr lang="en-US"/>
              <a:pPr>
                <a:defRPr/>
              </a:pPr>
              <a:t>‹#›</a:t>
            </a:fld>
            <a:endParaRPr lang="en-US"/>
          </a:p>
        </p:txBody>
      </p:sp>
    </p:spTree>
  </p:cSld>
  <p:clrMapOvr>
    <a:masterClrMapping/>
  </p:clrMapOvr>
  <p:transition>
    <p:zoom/>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E3F98D-E98D-EA43-8529-B5B10BE04EFE}" type="slidenum">
              <a:rPr lang="en-US"/>
              <a:pPr>
                <a:defRPr/>
              </a:pPr>
              <a:t>‹#›</a:t>
            </a:fld>
            <a:endParaRPr lang="en-US"/>
          </a:p>
        </p:txBody>
      </p:sp>
    </p:spTree>
  </p:cSld>
  <p:clrMapOvr>
    <a:masterClrMapping/>
  </p:clrMapOvr>
  <p:transition>
    <p:zoom/>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5FD103-F0EC-CC40-9B62-47E3458A7036}"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D54FE9-7CAD-6045-87D5-EA0B82C3CD50}" type="slidenum">
              <a:rPr lang="en-US"/>
              <a:pPr>
                <a:defRPr/>
              </a:pPr>
              <a:t>‹#›</a:t>
            </a:fld>
            <a:endParaRPr lang="en-US"/>
          </a:p>
        </p:txBody>
      </p:sp>
    </p:spTree>
  </p:cSld>
  <p:clrMapOvr>
    <a:masterClrMapping/>
  </p:clrMapOvr>
  <p:transition>
    <p:zoom/>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6B6A42-813D-164A-8A59-6EAEB371DC17}" type="slidenum">
              <a:rPr lang="en-US"/>
              <a:pPr>
                <a:defRPr/>
              </a:pPr>
              <a:t>‹#›</a:t>
            </a:fld>
            <a:endParaRPr lang="en-US"/>
          </a:p>
        </p:txBody>
      </p:sp>
    </p:spTree>
  </p:cSld>
  <p:clrMapOvr>
    <a:masterClrMapping/>
  </p:clrMapOvr>
  <p:transition>
    <p:zoom/>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10FADA-3899-514D-A39D-C38D482F7258}" type="slidenum">
              <a:rPr lang="en-US"/>
              <a:pPr>
                <a:defRPr/>
              </a:pPr>
              <a:t>‹#›</a:t>
            </a:fld>
            <a:endParaRPr lang="en-US"/>
          </a:p>
        </p:txBody>
      </p:sp>
    </p:spTree>
  </p:cSld>
  <p:clrMapOvr>
    <a:masterClrMapping/>
  </p:clrMapOvr>
  <p:transition>
    <p:zoom/>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7AC308-7FFF-9C4B-B6D5-4A01819AE147}" type="slidenum">
              <a:rPr lang="en-US"/>
              <a:pPr>
                <a:defRPr/>
              </a:pPr>
              <a:t>‹#›</a:t>
            </a:fld>
            <a:endParaRPr lang="en-US"/>
          </a:p>
        </p:txBody>
      </p:sp>
    </p:spTree>
  </p:cSld>
  <p:clrMapOvr>
    <a:masterClrMapping/>
  </p:clrMapOvr>
  <p:transition>
    <p:zoom/>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BADFF8-F298-F14D-8E79-7B44B4CBA343}" type="slidenum">
              <a:rPr lang="en-US"/>
              <a:pPr>
                <a:defRPr/>
              </a:pPr>
              <a:t>‹#›</a:t>
            </a:fld>
            <a:endParaRPr lang="en-US"/>
          </a:p>
        </p:txBody>
      </p:sp>
    </p:spTree>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9A0A2-480A-9E46-8F5D-5E7E3525349E}" type="slidenum">
              <a:rPr lang="en-US"/>
              <a:pPr>
                <a:defRPr/>
              </a:pPr>
              <a:t>‹#›</a:t>
            </a:fld>
            <a:endParaRPr lang="en-US"/>
          </a:p>
        </p:txBody>
      </p:sp>
    </p:spTree>
  </p:cSld>
  <p:clrMapOvr>
    <a:masterClrMapping/>
  </p:clrMapOvr>
  <p:transition>
    <p:zoom/>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0DAB05-18EC-FE47-8413-CACDC1EB090C}" type="slidenum">
              <a:rPr lang="en-US"/>
              <a:pPr>
                <a:defRPr/>
              </a:pPr>
              <a:t>‹#›</a:t>
            </a:fld>
            <a:endParaRPr lang="en-US"/>
          </a:p>
        </p:txBody>
      </p:sp>
    </p:spTree>
  </p:cSld>
  <p:clrMapOvr>
    <a:masterClrMapping/>
  </p:clrMapOvr>
  <p:transition>
    <p:zoom/>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F3EDF-5D2C-A846-9F13-B9CF78DF2935}" type="slidenum">
              <a:rPr lang="en-US"/>
              <a:pPr>
                <a:defRPr/>
              </a:pPr>
              <a:t>‹#›</a:t>
            </a:fld>
            <a:endParaRPr lang="en-US"/>
          </a:p>
        </p:txBody>
      </p:sp>
    </p:spTree>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330200" y="304800"/>
            <a:ext cx="8458200" cy="6324600"/>
          </a:xfrm>
          <a:prstGeom prst="rect">
            <a:avLst/>
          </a:prstGeom>
          <a:noFill/>
          <a:ln w="25400">
            <a:solidFill>
              <a:srgbClr val="3852A4"/>
            </a:solidFill>
            <a:miter lim="800000"/>
            <a:headEnd/>
            <a:tailEnd/>
          </a:ln>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pic>
        <p:nvPicPr>
          <p:cNvPr id="5" name="Picture 7" descr="tp_logo_landscape.png"/>
          <p:cNvPicPr>
            <a:picLocks noChangeAspect="1"/>
          </p:cNvPicPr>
          <p:nvPr userDrawn="1"/>
        </p:nvPicPr>
        <p:blipFill>
          <a:blip r:embed="rId2"/>
          <a:srcRect/>
          <a:stretch>
            <a:fillRect/>
          </a:stretch>
        </p:blipFill>
        <p:spPr bwMode="auto">
          <a:xfrm>
            <a:off x="723900" y="457200"/>
            <a:ext cx="7696200" cy="1668463"/>
          </a:xfrm>
          <a:prstGeom prst="rect">
            <a:avLst/>
          </a:prstGeom>
          <a:noFill/>
          <a:ln w="9525">
            <a:noFill/>
            <a:miter lim="800000"/>
            <a:headEnd/>
            <a:tailEnd/>
          </a:ln>
        </p:spPr>
      </p:pic>
      <p:sp>
        <p:nvSpPr>
          <p:cNvPr id="8209" name="Rectangle 17"/>
          <p:cNvSpPr>
            <a:spLocks noGrp="1" noChangeArrowheads="1"/>
          </p:cNvSpPr>
          <p:nvPr>
            <p:ph type="ctrTitle"/>
          </p:nvPr>
        </p:nvSpPr>
        <p:spPr>
          <a:xfrm>
            <a:off x="685800" y="2308225"/>
            <a:ext cx="7772400" cy="1905000"/>
          </a:xfrm>
        </p:spPr>
        <p:txBody>
          <a:bodyPr/>
          <a:lstStyle>
            <a:lvl1pPr>
              <a:defRPr sz="4400"/>
            </a:lvl1pPr>
          </a:lstStyle>
          <a:p>
            <a:r>
              <a:rPr lang="en-US"/>
              <a:t>Click to edit Master title style</a:t>
            </a:r>
          </a:p>
        </p:txBody>
      </p:sp>
      <p:sp>
        <p:nvSpPr>
          <p:cNvPr id="8210" name="Rectangle 18"/>
          <p:cNvSpPr>
            <a:spLocks noGrp="1" noChangeArrowheads="1"/>
          </p:cNvSpPr>
          <p:nvPr>
            <p:ph type="subTitle" idx="1"/>
          </p:nvPr>
        </p:nvSpPr>
        <p:spPr>
          <a:xfrm>
            <a:off x="1371600" y="4594225"/>
            <a:ext cx="6400800" cy="1066800"/>
          </a:xfrm>
        </p:spPr>
        <p:txBody>
          <a:bodyPr/>
          <a:lstStyle>
            <a:lvl1pPr marL="0" indent="0" algn="ctr">
              <a:buFontTx/>
              <a:buNone/>
              <a:defRPr sz="3600"/>
            </a:lvl1pPr>
          </a:lstStyle>
          <a:p>
            <a:r>
              <a:rPr lang="en-US"/>
              <a:t>Click to edit Master subtitle style</a:t>
            </a:r>
          </a:p>
        </p:txBody>
      </p:sp>
    </p:spTree>
  </p:cSld>
  <p:clrMapOvr>
    <a:masterClrMapping/>
  </p:clrMapOvr>
  <p:transition>
    <p:circle/>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ircle/>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ircle/>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ircle/>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ircle/>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38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962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theme" Target="../theme/theme2.xml"/><Relationship Id="rId15" Type="http://schemas.openxmlformats.org/officeDocument/2006/relationships/image" Target="../media/image3.jpe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3.xml"/><Relationship Id="rId13" Type="http://schemas.openxmlformats.org/officeDocument/2006/relationships/image" Target="../media/image4.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theme" Target="../theme/theme4.xml"/><Relationship Id="rId14" Type="http://schemas.openxmlformats.org/officeDocument/2006/relationships/image" Target="../media/image3.jpeg"/><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5.xml"/><Relationship Id="rId13" Type="http://schemas.openxmlformats.org/officeDocument/2006/relationships/image" Target="../media/image4.jpeg"/><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6.xml"/><Relationship Id="rId12" Type="http://schemas.openxmlformats.org/officeDocument/2006/relationships/slideLayout" Target="../slideLayouts/slideLayout87.xml"/><Relationship Id="rId13" Type="http://schemas.openxmlformats.org/officeDocument/2006/relationships/theme" Target="../theme/theme7.xml"/><Relationship Id="rId14" Type="http://schemas.openxmlformats.org/officeDocument/2006/relationships/image" Target="../media/image4.jpeg"/><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slideLayout" Target="../slideLayouts/slideLayout84.xml"/><Relationship Id="rId10"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8.xml"/><Relationship Id="rId12" Type="http://schemas.openxmlformats.org/officeDocument/2006/relationships/slideLayout" Target="../slideLayouts/slideLayout99.xml"/><Relationship Id="rId13" Type="http://schemas.openxmlformats.org/officeDocument/2006/relationships/slideLayout" Target="../slideLayouts/slideLayout100.xml"/><Relationship Id="rId14" Type="http://schemas.openxmlformats.org/officeDocument/2006/relationships/slideLayout" Target="../slideLayouts/slideLayout101.xml"/><Relationship Id="rId15" Type="http://schemas.openxmlformats.org/officeDocument/2006/relationships/slideLayout" Target="../slideLayouts/slideLayout102.xml"/><Relationship Id="rId16" Type="http://schemas.openxmlformats.org/officeDocument/2006/relationships/slideLayout" Target="../slideLayouts/slideLayout103.xml"/><Relationship Id="rId17" Type="http://schemas.openxmlformats.org/officeDocument/2006/relationships/theme" Target="../theme/theme8.xml"/><Relationship Id="rId18" Type="http://schemas.openxmlformats.org/officeDocument/2006/relationships/image" Target="../media/image5.png"/><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 Id="rId9" Type="http://schemas.openxmlformats.org/officeDocument/2006/relationships/slideLayout" Target="../slideLayouts/slideLayout96.xml"/><Relationship Id="rId10"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slideLayout" Target="../slideLayouts/slideLayout117.xml"/><Relationship Id="rId15" Type="http://schemas.openxmlformats.org/officeDocument/2006/relationships/slideLayout" Target="../slideLayouts/slideLayout118.xml"/><Relationship Id="rId16" Type="http://schemas.openxmlformats.org/officeDocument/2006/relationships/slideLayout" Target="../slideLayouts/slideLayout119.xml"/><Relationship Id="rId17" Type="http://schemas.openxmlformats.org/officeDocument/2006/relationships/theme" Target="../theme/theme9.xml"/><Relationship Id="rId18" Type="http://schemas.openxmlformats.org/officeDocument/2006/relationships/image" Target="../media/image7.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ChangeArrowheads="1"/>
          </p:cNvSpPr>
          <p:nvPr userDrawn="1"/>
        </p:nvSpPr>
        <p:spPr bwMode="auto">
          <a:xfrm>
            <a:off x="330200" y="304800"/>
            <a:ext cx="8458200" cy="6324600"/>
          </a:xfrm>
          <a:prstGeom prst="rect">
            <a:avLst/>
          </a:prstGeom>
          <a:noFill/>
          <a:ln w="25400">
            <a:solidFill>
              <a:srgbClr val="008000"/>
            </a:solidFill>
            <a:miter lim="800000"/>
            <a:headEnd/>
            <a:tailEnd/>
          </a:ln>
        </p:spPr>
        <p:txBody>
          <a:bodyPr wrap="none" anchor="ctr">
            <a:prstTxWarp prst="textNoShape">
              <a:avLst/>
            </a:prstTxWarp>
          </a:bodyPr>
          <a:lstStyle/>
          <a:p>
            <a:pPr>
              <a:defRPr/>
            </a:pPr>
            <a:endParaRPr lang="en-US"/>
          </a:p>
        </p:txBody>
      </p:sp>
      <p:sp>
        <p:nvSpPr>
          <p:cNvPr id="1027" name="Rectangle 2"/>
          <p:cNvSpPr>
            <a:spLocks noGrp="1" noChangeArrowheads="1"/>
          </p:cNvSpPr>
          <p:nvPr>
            <p:ph type="title"/>
          </p:nvPr>
        </p:nvSpPr>
        <p:spPr bwMode="auto">
          <a:xfrm>
            <a:off x="2438400" y="3810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752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alifornia_teaching_pyramid_logo.png"/>
          <p:cNvPicPr>
            <a:picLocks noChangeAspect="1"/>
          </p:cNvPicPr>
          <p:nvPr userDrawn="1"/>
        </p:nvPicPr>
        <p:blipFill>
          <a:blip r:embed="rId19"/>
          <a:stretch>
            <a:fillRect/>
          </a:stretch>
        </p:blipFill>
        <p:spPr>
          <a:xfrm>
            <a:off x="381000" y="304800"/>
            <a:ext cx="2057400" cy="1300808"/>
          </a:xfrm>
          <a:prstGeom prst="rect">
            <a:avLst/>
          </a:prstGeom>
        </p:spPr>
      </p:pic>
    </p:spTree>
  </p:cSld>
  <p:clrMap bg1="lt1" tx1="dk1" bg2="lt2" tx2="dk2" accent1="accent1" accent2="accent2" accent3="accent3" accent4="accent4" accent5="accent5" accent6="accent6" hlink="hlink" folHlink="folHlink"/>
  <p:sldLayoutIdLst>
    <p:sldLayoutId id="2147483919"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4031" r:id="rId17"/>
  </p:sldLayoutIdLst>
  <p:transition>
    <p:zoom/>
  </p:transition>
  <p:hf sldNum="0" hdr="0" ftr="0" dt="0"/>
  <p:txStyles>
    <p:titleStyle>
      <a:lvl1pPr algn="ctr" rtl="0" eaLnBrk="0" fontAlgn="base" hangingPunct="0">
        <a:spcBef>
          <a:spcPct val="0"/>
        </a:spcBef>
        <a:spcAft>
          <a:spcPct val="0"/>
        </a:spcAft>
        <a:defRPr sz="4000" b="1">
          <a:solidFill>
            <a:srgbClr val="008000"/>
          </a:solidFill>
          <a:latin typeface="+mj-lt"/>
          <a:ea typeface="+mj-ea"/>
          <a:cs typeface="+mj-cs"/>
        </a:defRPr>
      </a:lvl1pPr>
      <a:lvl2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6pPr>
      <a:lvl7pPr marL="9144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7pPr>
      <a:lvl8pPr marL="13716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8pPr>
      <a:lvl9pPr marL="18288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Wingdings"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F341A924-DBE6-6C49-8932-353DAD83BD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DCE8DC74-B695-8F4E-9634-F21C4E621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90038640-7A8C-6845-9574-78399C6574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18842BC4-BDE3-9749-B233-F1FAAAA047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B45EBD5D-A486-F442-8C6D-A93090B5AF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cs typeface="ＭＳ Ｐゴシック" charset="-128"/>
              </a:defRPr>
            </a:lvl1pPr>
          </a:lstStyle>
          <a:p>
            <a:pPr>
              <a:defRPr/>
            </a:pPr>
            <a:fld id="{5590F269-4EBE-A34A-99CE-D52D599650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p:zo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0"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0"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0"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ChangeArrowheads="1"/>
          </p:cNvSpPr>
          <p:nvPr userDrawn="1"/>
        </p:nvSpPr>
        <p:spPr bwMode="auto">
          <a:xfrm>
            <a:off x="330200" y="304800"/>
            <a:ext cx="8458200" cy="6324600"/>
          </a:xfrm>
          <a:prstGeom prst="rect">
            <a:avLst/>
          </a:prstGeom>
          <a:noFill/>
          <a:ln w="25400">
            <a:solidFill>
              <a:srgbClr val="004080"/>
            </a:solidFill>
            <a:miter lim="800000"/>
            <a:headEnd/>
            <a:tailEnd/>
          </a:ln>
        </p:spPr>
        <p:txBody>
          <a:bodyPr wrap="none" anchor="ctr">
            <a:prstTxWarp prst="textNoShape">
              <a:avLst/>
            </a:prstTxWarp>
          </a:bodyPr>
          <a:lstStyle/>
          <a:p>
            <a:pPr>
              <a:defRPr/>
            </a:pPr>
            <a:endParaRPr lang="en-US">
              <a:latin typeface="Arial" charset="0"/>
              <a:ea typeface="ＭＳ Ｐゴシック" charset="-128"/>
              <a:cs typeface="ＭＳ Ｐゴシック" charset="-128"/>
            </a:endParaRPr>
          </a:p>
        </p:txBody>
      </p:sp>
      <p:pic>
        <p:nvPicPr>
          <p:cNvPr id="1029" name="Picture 6" descr="tp_logo.png"/>
          <p:cNvPicPr>
            <a:picLocks noChangeAspect="1"/>
          </p:cNvPicPr>
          <p:nvPr userDrawn="1"/>
        </p:nvPicPr>
        <p:blipFill>
          <a:blip r:embed="rId18"/>
          <a:srcRect/>
          <a:stretch>
            <a:fillRect/>
          </a:stretch>
        </p:blipFill>
        <p:spPr bwMode="auto">
          <a:xfrm>
            <a:off x="8077200" y="5562600"/>
            <a:ext cx="1049338" cy="12192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Lst>
  <p:transition>
    <p:circle/>
  </p:transition>
  <p:hf sldNum="0" hdr="0" ftr="0" dt="0"/>
  <p:txStyles>
    <p:titleStyle>
      <a:lvl1pPr algn="ctr" rtl="0" eaLnBrk="0" fontAlgn="base" hangingPunct="0">
        <a:spcBef>
          <a:spcPct val="0"/>
        </a:spcBef>
        <a:spcAft>
          <a:spcPct val="0"/>
        </a:spcAft>
        <a:defRPr sz="4000" b="1">
          <a:solidFill>
            <a:srgbClr val="004080"/>
          </a:solidFill>
          <a:latin typeface="+mj-lt"/>
          <a:ea typeface="+mj-ea"/>
          <a:cs typeface="+mj-cs"/>
        </a:defRPr>
      </a:lvl1pPr>
      <a:lvl2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6pPr>
      <a:lvl7pPr marL="9144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7pPr>
      <a:lvl8pPr marL="13716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8pPr>
      <a:lvl9pPr marL="18288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Wingdings" pitchFamily="-111"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ChangeArrowheads="1"/>
          </p:cNvSpPr>
          <p:nvPr/>
        </p:nvSpPr>
        <p:spPr bwMode="auto">
          <a:xfrm>
            <a:off x="330200" y="304800"/>
            <a:ext cx="8458200" cy="6324600"/>
          </a:xfrm>
          <a:prstGeom prst="rect">
            <a:avLst/>
          </a:prstGeom>
          <a:noFill/>
          <a:ln w="25400">
            <a:solidFill>
              <a:srgbClr val="004080"/>
            </a:solidFill>
            <a:miter lim="800000"/>
            <a:headEnd/>
            <a:tailEnd/>
          </a:ln>
        </p:spPr>
        <p:txBody>
          <a:bodyPr wrap="none" anchor="ctr">
            <a:prstTxWarp prst="textNoShape">
              <a:avLst/>
            </a:prstTxWarp>
          </a:bodyPr>
          <a:lstStyle/>
          <a:p>
            <a:pPr>
              <a:defRPr/>
            </a:pPr>
            <a:endParaRPr lang="en-US" dirty="0"/>
          </a:p>
        </p:txBody>
      </p:sp>
      <p:sp>
        <p:nvSpPr>
          <p:cNvPr id="1027" name="Rectangle 2"/>
          <p:cNvSpPr>
            <a:spLocks noGrp="1" noChangeArrowheads="1"/>
          </p:cNvSpPr>
          <p:nvPr>
            <p:ph type="title"/>
          </p:nvPr>
        </p:nvSpPr>
        <p:spPr bwMode="auto">
          <a:xfrm>
            <a:off x="4572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685800" y="1600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58"/>
          <p:cNvSpPr>
            <a:spLocks noChangeArrowheads="1"/>
          </p:cNvSpPr>
          <p:nvPr userDrawn="1"/>
        </p:nvSpPr>
        <p:spPr bwMode="auto">
          <a:xfrm>
            <a:off x="330200" y="304800"/>
            <a:ext cx="8458200" cy="6324600"/>
          </a:xfrm>
          <a:prstGeom prst="rect">
            <a:avLst/>
          </a:prstGeom>
          <a:noFill/>
          <a:ln w="25400">
            <a:solidFill>
              <a:srgbClr val="004080"/>
            </a:solidFill>
            <a:miter lim="800000"/>
            <a:headEnd/>
            <a:tailEnd/>
          </a:ln>
        </p:spPr>
        <p:txBody>
          <a:bodyPr wrap="none" anchor="ctr">
            <a:prstTxWarp prst="textNoShape">
              <a:avLst/>
            </a:prstTxWarp>
          </a:bodyPr>
          <a:lstStyle/>
          <a:p>
            <a:pPr>
              <a:defRPr/>
            </a:pPr>
            <a:endParaRPr lang="en-US" dirty="0">
              <a:latin typeface="Arial" charset="0"/>
              <a:ea typeface="ＭＳ Ｐゴシック" charset="-128"/>
              <a:cs typeface="ＭＳ Ｐゴシック" charset="-128"/>
            </a:endParaRPr>
          </a:p>
        </p:txBody>
      </p:sp>
      <p:sp>
        <p:nvSpPr>
          <p:cNvPr id="7" name="TextBox 6"/>
          <p:cNvSpPr txBox="1"/>
          <p:nvPr/>
        </p:nvSpPr>
        <p:spPr>
          <a:xfrm>
            <a:off x="7924800" y="6324600"/>
            <a:ext cx="990600" cy="461665"/>
          </a:xfrm>
          <a:prstGeom prst="rect">
            <a:avLst/>
          </a:prstGeom>
          <a:solidFill>
            <a:schemeClr val="bg1"/>
          </a:solidFill>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endParaRPr lang="en-US" dirty="0"/>
          </a:p>
        </p:txBody>
      </p:sp>
      <p:pic>
        <p:nvPicPr>
          <p:cNvPr id="10" name="Picture 9" descr="tp_pre_vertical_final.png"/>
          <p:cNvPicPr>
            <a:picLocks noChangeAspect="1"/>
          </p:cNvPicPr>
          <p:nvPr userDrawn="1"/>
        </p:nvPicPr>
        <p:blipFill>
          <a:blip r:embed="rId18"/>
          <a:stretch>
            <a:fillRect/>
          </a:stretch>
        </p:blipFill>
        <p:spPr>
          <a:xfrm>
            <a:off x="7916062" y="5486400"/>
            <a:ext cx="1075538" cy="1371600"/>
          </a:xfrm>
          <a:prstGeom prst="rect">
            <a:avLst/>
          </a:prstGeom>
        </p:spPr>
      </p:pic>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Lst>
  <p:transition>
    <p:zoom/>
  </p:transition>
  <p:timing>
    <p:tnLst>
      <p:par>
        <p:cTn id="1" dur="indefinite" restart="never" nodeType="tmRoot"/>
      </p:par>
    </p:tnLst>
  </p:timing>
  <p:hf sldNum="0" hdr="0" ftr="0" dt="0"/>
  <p:txStyles>
    <p:titleStyle>
      <a:lvl1pPr algn="ctr" rtl="0" eaLnBrk="1" fontAlgn="base" hangingPunct="1">
        <a:spcBef>
          <a:spcPct val="0"/>
        </a:spcBef>
        <a:spcAft>
          <a:spcPct val="0"/>
        </a:spcAft>
        <a:defRPr sz="4000" b="1">
          <a:solidFill>
            <a:srgbClr val="004080"/>
          </a:solidFill>
          <a:latin typeface="+mj-lt"/>
          <a:ea typeface="+mj-ea"/>
          <a:cs typeface="+mj-cs"/>
        </a:defRPr>
      </a:lvl1pPr>
      <a:lvl2pPr algn="ctr" rtl="0" eaLnBrk="1" fontAlgn="base" hangingPunct="1">
        <a:spcBef>
          <a:spcPct val="0"/>
        </a:spcBef>
        <a:spcAft>
          <a:spcPct val="0"/>
        </a:spcAft>
        <a:defRPr sz="4000" b="1">
          <a:solidFill>
            <a:srgbClr val="004080"/>
          </a:solidFill>
          <a:latin typeface="Arial" charset="0"/>
          <a:ea typeface="ＭＳ Ｐゴシック" charset="-128"/>
          <a:cs typeface="ＭＳ Ｐゴシック" charset="-128"/>
        </a:defRPr>
      </a:lvl2pPr>
      <a:lvl3pPr algn="ctr" rtl="0" eaLnBrk="1" fontAlgn="base" hangingPunct="1">
        <a:spcBef>
          <a:spcPct val="0"/>
        </a:spcBef>
        <a:spcAft>
          <a:spcPct val="0"/>
        </a:spcAft>
        <a:defRPr sz="4000" b="1">
          <a:solidFill>
            <a:srgbClr val="004080"/>
          </a:solidFill>
          <a:latin typeface="Arial" charset="0"/>
          <a:ea typeface="ＭＳ Ｐゴシック" charset="-128"/>
          <a:cs typeface="ＭＳ Ｐゴシック" charset="-128"/>
        </a:defRPr>
      </a:lvl3pPr>
      <a:lvl4pPr algn="ctr" rtl="0" eaLnBrk="1" fontAlgn="base" hangingPunct="1">
        <a:spcBef>
          <a:spcPct val="0"/>
        </a:spcBef>
        <a:spcAft>
          <a:spcPct val="0"/>
        </a:spcAft>
        <a:defRPr sz="4000" b="1">
          <a:solidFill>
            <a:srgbClr val="004080"/>
          </a:solidFill>
          <a:latin typeface="Arial" charset="0"/>
          <a:ea typeface="ＭＳ Ｐゴシック" charset="-128"/>
          <a:cs typeface="ＭＳ Ｐゴシック" charset="-128"/>
        </a:defRPr>
      </a:lvl4pPr>
      <a:lvl5pPr algn="ctr" rtl="0" eaLnBrk="1" fontAlgn="base" hangingPunct="1">
        <a:spcBef>
          <a:spcPct val="0"/>
        </a:spcBef>
        <a:spcAft>
          <a:spcPct val="0"/>
        </a:spcAft>
        <a:defRPr sz="4000" b="1">
          <a:solidFill>
            <a:srgbClr val="004080"/>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000" b="1">
          <a:solidFill>
            <a:srgbClr val="004080"/>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000" b="1">
          <a:solidFill>
            <a:srgbClr val="004080"/>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000" b="1">
          <a:solidFill>
            <a:srgbClr val="004080"/>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000" b="1">
          <a:solidFill>
            <a:srgbClr val="004080"/>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8000"/>
        </a:buClr>
        <a:buFont typeface="Wingdings" charset="2"/>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94.xml"/><Relationship Id="rId7" Type="http://schemas.openxmlformats.org/officeDocument/2006/relationships/notesSlide" Target="../notesSlides/notesSlide13.xml"/><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 Type="http://schemas.openxmlformats.org/officeDocument/2006/relationships/tags" Target="../tags/tag1.xml"/><Relationship Id="rId2"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earlychildhoodonline.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cssp.org/reform/strengtheningfamilies/abou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ainclusion.org/teachingpyramid/materials_family.html" TargetMode="Externa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Cacsefel@wested.org" TargetMode="External"/><Relationship Id="rId4" Type="http://schemas.openxmlformats.org/officeDocument/2006/relationships/hyperlink" Target="http://www.cainclusivechildcare.or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Rectangle 5"/>
          <p:cNvSpPr>
            <a:spLocks noGrp="1" noChangeArrowheads="1"/>
          </p:cNvSpPr>
          <p:nvPr>
            <p:ph type="ctrTitle"/>
          </p:nvPr>
        </p:nvSpPr>
        <p:spPr/>
        <p:txBody>
          <a:bodyPr/>
          <a:lstStyle/>
          <a:p>
            <a:r>
              <a:rPr lang="en-US" sz="3600" dirty="0" smtClean="0"/>
              <a:t>California Collaborative on the Social-Emotional Foundations for Early Learning (CA CSEFEL)</a:t>
            </a:r>
          </a:p>
        </p:txBody>
      </p:sp>
      <p:sp>
        <p:nvSpPr>
          <p:cNvPr id="40964" name="Rectangle 6"/>
          <p:cNvSpPr>
            <a:spLocks noGrp="1" noChangeArrowheads="1"/>
          </p:cNvSpPr>
          <p:nvPr>
            <p:ph type="subTitle" idx="1"/>
          </p:nvPr>
        </p:nvSpPr>
        <p:spPr>
          <a:xfrm>
            <a:off x="609600" y="4975225"/>
            <a:ext cx="7848600" cy="1349375"/>
          </a:xfrm>
        </p:spPr>
        <p:txBody>
          <a:bodyPr/>
          <a:lstStyle/>
          <a:p>
            <a:r>
              <a:rPr lang="en-US" sz="2400" dirty="0" smtClean="0"/>
              <a:t>CA CSEFEL is part of the MAP to Inclusion &amp; Belonging</a:t>
            </a:r>
          </a:p>
          <a:p>
            <a:r>
              <a:rPr lang="en-US" sz="2400" dirty="0" smtClean="0"/>
              <a:t>WestEd Center for Child &amp; Family Studies</a:t>
            </a:r>
          </a:p>
          <a:p>
            <a:r>
              <a:rPr lang="en-US" sz="2400" dirty="0" err="1" smtClean="0"/>
              <a:t>www.CAinclusion.org</a:t>
            </a:r>
            <a:endParaRPr lang="en-US" sz="2400" dirty="0" smtClean="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cs typeface="ＭＳ Ｐゴシック" pitchFamily="1" charset="-128"/>
              </a:rPr>
              <a:t>California’s Vision</a:t>
            </a:r>
          </a:p>
        </p:txBody>
      </p:sp>
      <p:pic>
        <p:nvPicPr>
          <p:cNvPr id="6" name="Picture 5"/>
          <p:cNvPicPr>
            <a:picLocks noChangeAspect="1"/>
          </p:cNvPicPr>
          <p:nvPr/>
        </p:nvPicPr>
        <p:blipFill>
          <a:blip r:embed="rId2"/>
          <a:stretch>
            <a:fillRect/>
          </a:stretch>
        </p:blipFill>
        <p:spPr>
          <a:xfrm>
            <a:off x="4343400" y="2057400"/>
            <a:ext cx="4368800" cy="3149600"/>
          </a:xfrm>
          <a:prstGeom prst="rect">
            <a:avLst/>
          </a:prstGeom>
        </p:spPr>
      </p:pic>
      <p:pic>
        <p:nvPicPr>
          <p:cNvPr id="7" name="Content Placeholder 6" descr="Screen Shot 2015-06-11 at 2.50.54 AM.png"/>
          <p:cNvPicPr>
            <a:picLocks noGrp="1" noChangeAspect="1"/>
          </p:cNvPicPr>
          <p:nvPr>
            <p:ph sz="half" idx="1"/>
          </p:nvPr>
        </p:nvPicPr>
        <p:blipFill>
          <a:blip r:embed="rId3"/>
          <a:srcRect t="-6412" b="-6412"/>
          <a:stretch>
            <a:fillRect/>
          </a:stretch>
        </p:blipFill>
        <p:spPr>
          <a:xfrm>
            <a:off x="457200" y="1752600"/>
            <a:ext cx="3810000" cy="4724400"/>
          </a:xfrm>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CA CSEFEL Coordination</a:t>
            </a:r>
            <a:endParaRPr lang="en-US" dirty="0" smtClean="0"/>
          </a:p>
        </p:txBody>
      </p:sp>
      <p:sp>
        <p:nvSpPr>
          <p:cNvPr id="48131" name="Content Placeholder 2"/>
          <p:cNvSpPr>
            <a:spLocks noGrp="1"/>
          </p:cNvSpPr>
          <p:nvPr>
            <p:ph idx="1"/>
          </p:nvPr>
        </p:nvSpPr>
        <p:spPr/>
        <p:txBody>
          <a:bodyPr/>
          <a:lstStyle/>
          <a:p>
            <a:r>
              <a:rPr lang="en-US" dirty="0" err="1" smtClean="0"/>
              <a:t>WestEd</a:t>
            </a:r>
            <a:r>
              <a:rPr lang="en-US" dirty="0" smtClean="0"/>
              <a:t> Center for Child &amp; Family Studies, San Marcos Office provides the coordination for the CA CSEFEL Teaching Pyramid Framework </a:t>
            </a:r>
            <a:r>
              <a:rPr lang="en-US" smtClean="0"/>
              <a:t>in California</a:t>
            </a:r>
            <a:endParaRPr lang="en-US" smtClean="0"/>
          </a:p>
          <a:p>
            <a:r>
              <a:rPr lang="en-US" dirty="0" smtClean="0"/>
              <a:t>The state leadershi</a:t>
            </a:r>
            <a:r>
              <a:rPr lang="en-US" dirty="0" smtClean="0"/>
              <a:t>p team acts as an advisory group for the CA CSEFEL Activities</a:t>
            </a:r>
          </a:p>
          <a:p>
            <a:r>
              <a:rPr lang="en-US" dirty="0" err="1" smtClean="0"/>
              <a:t>WestEd</a:t>
            </a:r>
            <a:r>
              <a:rPr lang="en-US" dirty="0" smtClean="0"/>
              <a:t> works closely with the national CSEFEL Pyramid Model to maintain fidelity</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stretch>
            <a:fillRect/>
          </a:stretch>
        </p:blipFill>
        <p:spPr>
          <a:xfrm>
            <a:off x="0" y="-25401"/>
            <a:ext cx="9144000" cy="685800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507119977"/>
      </p:ext>
    </p:extLst>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r>
              <a:rPr lang="en-US" dirty="0" smtClean="0"/>
              <a:t>Compliments CA Documents</a:t>
            </a:r>
          </a:p>
        </p:txBody>
      </p:sp>
      <p:sp>
        <p:nvSpPr>
          <p:cNvPr id="47108" name="Content Placeholder 11"/>
          <p:cNvSpPr>
            <a:spLocks noGrp="1"/>
          </p:cNvSpPr>
          <p:nvPr>
            <p:ph idx="1"/>
          </p:nvPr>
        </p:nvSpPr>
        <p:spPr/>
        <p:txBody>
          <a:bodyPr/>
          <a:lstStyle/>
          <a:p>
            <a:r>
              <a:rPr lang="en-US" sz="2000" dirty="0" smtClean="0"/>
              <a:t>The CA CSEFEL Teaching Pyramid is aligned with the California Early Learning &amp; Development System (Foundations and Frameworks)</a:t>
            </a:r>
          </a:p>
          <a:p>
            <a:r>
              <a:rPr lang="en-US" sz="2000" dirty="0" smtClean="0"/>
              <a:t>As part of the California Department of Education’s Early Learning &amp; Development System, there are documents being produced to guide teachers of young children</a:t>
            </a:r>
          </a:p>
          <a:p>
            <a:r>
              <a:rPr lang="en-US" sz="2000" dirty="0" smtClean="0"/>
              <a:t>Foundations, Curriculum Frameworks, Program Guidelines, Assessment through the Desired Results measure, and Professional Development are all part of the Early Learning &amp; Development System</a:t>
            </a:r>
          </a:p>
          <a:p>
            <a:r>
              <a:rPr lang="en-US" sz="2000" dirty="0" smtClean="0"/>
              <a:t>The Preschool Volume 1 and the Infant Toddler Learning &amp; Development Foundations and Curriculum Framework all begin with Social-Emotional Development</a:t>
            </a:r>
          </a:p>
          <a:p>
            <a:r>
              <a:rPr lang="en-US" sz="2000" dirty="0" smtClean="0"/>
              <a:t>That was intentional by the CDE as that area of development is the foundation for future learning</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Program-Wide is What Makes CSEFEL Unique!</a:t>
            </a:r>
          </a:p>
        </p:txBody>
      </p:sp>
      <p:sp>
        <p:nvSpPr>
          <p:cNvPr id="70659" name="Content Placeholder 2"/>
          <p:cNvSpPr>
            <a:spLocks noGrp="1"/>
          </p:cNvSpPr>
          <p:nvPr>
            <p:ph idx="1"/>
          </p:nvPr>
        </p:nvSpPr>
        <p:spPr/>
        <p:txBody>
          <a:bodyPr/>
          <a:lstStyle/>
          <a:p>
            <a:r>
              <a:rPr lang="en-US" sz="2800" dirty="0" smtClean="0"/>
              <a:t>The power of the Teaching Pyramid is most clearly seen when it is implemented across an entire site, district, or agency – Program-Wide</a:t>
            </a:r>
            <a:r>
              <a:rPr lang="en-US" sz="2800" dirty="0" smtClean="0">
                <a:latin typeface="+mj-lt"/>
              </a:rPr>
              <a:t>!</a:t>
            </a:r>
          </a:p>
          <a:p>
            <a:r>
              <a:rPr lang="en-US" sz="2800" dirty="0" smtClean="0"/>
              <a:t>Training is only one small part of the approach</a:t>
            </a:r>
          </a:p>
          <a:p>
            <a:r>
              <a:rPr lang="en-US" sz="2800" dirty="0" smtClean="0"/>
              <a:t>It takes planning by a group of leaders, training in a systematic way, and coaching/technical assistance to support implementation in order to be “doing CSEFEL”</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 CSEFEL Teaching Pyramid</a:t>
            </a:r>
            <a:endParaRPr lang="en-US" dirty="0"/>
          </a:p>
        </p:txBody>
      </p:sp>
      <p:pic>
        <p:nvPicPr>
          <p:cNvPr id="8" name="Content Placeholder 7" descr="TP_descriptions.png"/>
          <p:cNvPicPr>
            <a:picLocks noGrp="1" noChangeAspect="1"/>
          </p:cNvPicPr>
          <p:nvPr>
            <p:ph sz="half" idx="1"/>
          </p:nvPr>
        </p:nvPicPr>
        <p:blipFill>
          <a:blip r:embed="rId2"/>
          <a:srcRect t="-12745" b="-12745"/>
          <a:stretch>
            <a:fillRect/>
          </a:stretch>
        </p:blipFill>
        <p:spPr/>
      </p:pic>
      <p:sp>
        <p:nvSpPr>
          <p:cNvPr id="7" name="Content Placeholder 6"/>
          <p:cNvSpPr>
            <a:spLocks noGrp="1"/>
          </p:cNvSpPr>
          <p:nvPr>
            <p:ph sz="half" idx="2"/>
          </p:nvPr>
        </p:nvSpPr>
        <p:spPr/>
        <p:txBody>
          <a:bodyPr/>
          <a:lstStyle/>
          <a:p>
            <a:r>
              <a:rPr lang="en-US" dirty="0" smtClean="0"/>
              <a:t>Leadership Team</a:t>
            </a:r>
          </a:p>
          <a:p>
            <a:r>
              <a:rPr lang="en-US" dirty="0" smtClean="0"/>
              <a:t>Training over Time</a:t>
            </a:r>
          </a:p>
          <a:p>
            <a:r>
              <a:rPr lang="en-US" dirty="0" smtClean="0"/>
              <a:t>Coaching</a:t>
            </a:r>
          </a:p>
          <a:p>
            <a:r>
              <a:rPr lang="en-US" dirty="0" smtClean="0"/>
              <a:t>Plans for sustainability</a:t>
            </a:r>
          </a:p>
          <a:p>
            <a:r>
              <a:rPr lang="en-US" dirty="0" smtClean="0"/>
              <a:t>Specialized Training</a:t>
            </a:r>
          </a:p>
          <a:p>
            <a:pPr lvl="1"/>
            <a:r>
              <a:rPr lang="en-US" dirty="0" smtClean="0"/>
              <a:t>Top of the Pyramid</a:t>
            </a:r>
          </a:p>
          <a:p>
            <a:pPr lvl="1"/>
            <a:r>
              <a:rPr lang="en-US" dirty="0" smtClean="0"/>
              <a:t>Teaching Pyramid for Families</a:t>
            </a:r>
            <a:endParaRPr lang="en-US" dirty="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2 boysManPlayFloor.jpg"/>
          <p:cNvPicPr>
            <a:picLocks noChangeAspect="1"/>
          </p:cNvPicPr>
          <p:nvPr/>
        </p:nvPicPr>
        <p:blipFill>
          <a:blip r:embed="rId3"/>
          <a:srcRect r="8152"/>
          <a:stretch>
            <a:fillRect/>
          </a:stretch>
        </p:blipFill>
        <p:spPr>
          <a:xfrm>
            <a:off x="4572000" y="3125166"/>
            <a:ext cx="4572000" cy="3727176"/>
          </a:xfrm>
          <a:prstGeom prst="rect">
            <a:avLst/>
          </a:prstGeom>
        </p:spPr>
      </p:pic>
      <p:sp>
        <p:nvSpPr>
          <p:cNvPr id="8" name="Title 7"/>
          <p:cNvSpPr>
            <a:spLocks noGrp="1"/>
          </p:cNvSpPr>
          <p:nvPr>
            <p:ph type="title"/>
          </p:nvPr>
        </p:nvSpPr>
        <p:spPr/>
        <p:txBody>
          <a:bodyPr/>
          <a:lstStyle/>
          <a:p>
            <a:r>
              <a:rPr lang="en-US" smtClean="0"/>
              <a:t>Key Points about the CSEFEL Pyramid Model</a:t>
            </a:r>
            <a:endParaRPr lang="en-US" dirty="0"/>
          </a:p>
        </p:txBody>
      </p:sp>
      <p:sp>
        <p:nvSpPr>
          <p:cNvPr id="10" name="Content Placeholder 8"/>
          <p:cNvSpPr>
            <a:spLocks noGrp="1"/>
          </p:cNvSpPr>
          <p:nvPr>
            <p:ph idx="1"/>
          </p:nvPr>
        </p:nvSpPr>
        <p:spPr>
          <a:xfrm>
            <a:off x="533400" y="1981200"/>
            <a:ext cx="7924800" cy="4495800"/>
          </a:xfrm>
        </p:spPr>
        <p:txBody>
          <a:bodyPr/>
          <a:lstStyle/>
          <a:p>
            <a:r>
              <a:rPr lang="en-US" dirty="0" smtClean="0"/>
              <a:t>Most social/emotional development and behavior is </a:t>
            </a:r>
            <a:r>
              <a:rPr lang="en-US" u="sng" dirty="0" smtClean="0"/>
              <a:t>promoted </a:t>
            </a:r>
            <a:r>
              <a:rPr lang="en-US" dirty="0" smtClean="0"/>
              <a:t>through </a:t>
            </a:r>
            <a:r>
              <a:rPr lang="en-US" u="sng" dirty="0" smtClean="0"/>
              <a:t>positive preventive measures</a:t>
            </a:r>
          </a:p>
          <a:p>
            <a:r>
              <a:rPr lang="en-US" dirty="0" smtClean="0"/>
              <a:t>Most children’</a:t>
            </a:r>
            <a:r>
              <a:rPr lang="en-US" altLang="ja-JP" dirty="0" smtClean="0"/>
              <a:t>s </a:t>
            </a:r>
            <a:br>
              <a:rPr lang="en-US" altLang="ja-JP" dirty="0" smtClean="0"/>
            </a:br>
            <a:r>
              <a:rPr lang="en-US" altLang="ja-JP" dirty="0" smtClean="0"/>
              <a:t>behavior and </a:t>
            </a:r>
            <a:br>
              <a:rPr lang="en-US" altLang="ja-JP" dirty="0" smtClean="0"/>
            </a:br>
            <a:r>
              <a:rPr lang="en-US" altLang="ja-JP" dirty="0" smtClean="0"/>
              <a:t>development does </a:t>
            </a:r>
            <a:br>
              <a:rPr lang="en-US" altLang="ja-JP" dirty="0" smtClean="0"/>
            </a:br>
            <a:r>
              <a:rPr lang="en-US" altLang="ja-JP" dirty="0" smtClean="0"/>
              <a:t>not require </a:t>
            </a:r>
            <a:br>
              <a:rPr lang="en-US" altLang="ja-JP" dirty="0" smtClean="0"/>
            </a:br>
            <a:r>
              <a:rPr lang="en-US" altLang="ja-JP" u="sng" dirty="0" smtClean="0"/>
              <a:t>intensive intervention</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a:t>What is Social-Emotional Development?</a:t>
            </a:r>
          </a:p>
        </p:txBody>
      </p:sp>
      <p:sp>
        <p:nvSpPr>
          <p:cNvPr id="38915" name="Rectangle 3"/>
          <p:cNvSpPr>
            <a:spLocks noGrp="1" noChangeArrowheads="1"/>
          </p:cNvSpPr>
          <p:nvPr>
            <p:ph type="body" idx="1"/>
          </p:nvPr>
        </p:nvSpPr>
        <p:spPr>
          <a:xfrm>
            <a:off x="457200" y="1600200"/>
            <a:ext cx="7772400" cy="4876800"/>
          </a:xfrm>
        </p:spPr>
        <p:txBody>
          <a:bodyPr/>
          <a:lstStyle/>
          <a:p>
            <a:pPr marL="571500" indent="-571500" eaLnBrk="1" hangingPunct="1">
              <a:lnSpc>
                <a:spcPct val="90000"/>
              </a:lnSpc>
              <a:buFont typeface="Monotype Sorts" pitchFamily="-111" charset="2"/>
              <a:buChar char="H"/>
            </a:pPr>
            <a:r>
              <a:rPr lang="en-US" sz="3600" dirty="0"/>
              <a:t>The developmentally and culturally appropriate ability to:</a:t>
            </a:r>
          </a:p>
          <a:p>
            <a:pPr eaLnBrk="1" hangingPunct="1">
              <a:lnSpc>
                <a:spcPct val="90000"/>
              </a:lnSpc>
              <a:buFontTx/>
              <a:buNone/>
            </a:pPr>
            <a:endParaRPr lang="en-US" sz="1200" dirty="0" smtClean="0"/>
          </a:p>
          <a:p>
            <a:pPr lvl="1" indent="-571500" eaLnBrk="1" hangingPunct="1">
              <a:lnSpc>
                <a:spcPct val="90000"/>
              </a:lnSpc>
              <a:buClr>
                <a:srgbClr val="00FF00"/>
              </a:buClr>
              <a:buFont typeface="Wingdings" pitchFamily="-111" charset="2"/>
              <a:buChar char="v"/>
            </a:pPr>
            <a:r>
              <a:rPr lang="en-US" dirty="0" smtClean="0"/>
              <a:t>Experience, express </a:t>
            </a:r>
            <a:br>
              <a:rPr lang="en-US" dirty="0" smtClean="0"/>
            </a:br>
            <a:r>
              <a:rPr lang="en-US" dirty="0" smtClean="0"/>
              <a:t>and manage emotions</a:t>
            </a:r>
          </a:p>
          <a:p>
            <a:pPr lvl="1" indent="-571500" eaLnBrk="1" hangingPunct="1">
              <a:lnSpc>
                <a:spcPct val="90000"/>
              </a:lnSpc>
              <a:buClr>
                <a:srgbClr val="00FF00"/>
              </a:buClr>
              <a:buNone/>
            </a:pPr>
            <a:endParaRPr lang="en-US" sz="1200" dirty="0" smtClean="0"/>
          </a:p>
          <a:p>
            <a:pPr lvl="1" indent="-571500" eaLnBrk="1" hangingPunct="1">
              <a:lnSpc>
                <a:spcPct val="90000"/>
              </a:lnSpc>
              <a:buClr>
                <a:srgbClr val="00FF00"/>
              </a:buClr>
              <a:buFont typeface="Wingdings" pitchFamily="-111" charset="2"/>
              <a:buChar char="v"/>
            </a:pPr>
            <a:r>
              <a:rPr lang="en-US" dirty="0" smtClean="0"/>
              <a:t>Establish positive and </a:t>
            </a:r>
            <a:br>
              <a:rPr lang="en-US" dirty="0" smtClean="0"/>
            </a:br>
            <a:r>
              <a:rPr lang="en-US" dirty="0" smtClean="0"/>
              <a:t>rewarding relationships </a:t>
            </a:r>
            <a:br>
              <a:rPr lang="en-US" dirty="0" smtClean="0"/>
            </a:br>
            <a:r>
              <a:rPr lang="en-US" dirty="0" smtClean="0"/>
              <a:t>with others</a:t>
            </a:r>
          </a:p>
          <a:p>
            <a:pPr lvl="1" indent="-571500" eaLnBrk="1" hangingPunct="1">
              <a:lnSpc>
                <a:spcPct val="90000"/>
              </a:lnSpc>
              <a:buClr>
                <a:srgbClr val="00FF00"/>
              </a:buClr>
              <a:buNone/>
            </a:pPr>
            <a:endParaRPr lang="en-US" sz="1200" dirty="0" smtClean="0"/>
          </a:p>
          <a:p>
            <a:pPr lvl="1" indent="-571500" eaLnBrk="1" hangingPunct="1">
              <a:lnSpc>
                <a:spcPct val="90000"/>
              </a:lnSpc>
              <a:buClr>
                <a:srgbClr val="00FF00"/>
              </a:buClr>
              <a:buNone/>
            </a:pPr>
            <a:endParaRPr lang="en-US" sz="2000" dirty="0" smtClean="0"/>
          </a:p>
          <a:p>
            <a:pPr lvl="1" indent="-571500" eaLnBrk="1" hangingPunct="1">
              <a:lnSpc>
                <a:spcPct val="90000"/>
              </a:lnSpc>
              <a:buClr>
                <a:srgbClr val="00FF00"/>
              </a:buClr>
              <a:buNone/>
            </a:pPr>
            <a:r>
              <a:rPr lang="en-US" sz="2000" dirty="0" smtClean="0"/>
              <a:t>California Infant/Toddler Learning and </a:t>
            </a:r>
            <a:br>
              <a:rPr lang="en-US" sz="2000" dirty="0" smtClean="0"/>
            </a:br>
            <a:r>
              <a:rPr lang="en-US" sz="2000" dirty="0" smtClean="0"/>
              <a:t>Development Foundations, 2009</a:t>
            </a:r>
          </a:p>
        </p:txBody>
      </p:sp>
      <p:pic>
        <p:nvPicPr>
          <p:cNvPr id="7" name="Picture 5" descr="arthur and ted"/>
          <p:cNvPicPr>
            <a:picLocks noChangeAspect="1" noChangeArrowheads="1"/>
          </p:cNvPicPr>
          <p:nvPr/>
        </p:nvPicPr>
        <p:blipFill>
          <a:blip r:embed="rId3"/>
          <a:srcRect t="170" r="25490" b="170"/>
          <a:stretch>
            <a:fillRect/>
          </a:stretch>
        </p:blipFill>
        <p:spPr bwMode="auto">
          <a:xfrm>
            <a:off x="4953000" y="2803358"/>
            <a:ext cx="4191000" cy="374984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Rectangle 4"/>
          <p:cNvSpPr>
            <a:spLocks noGrp="1" noChangeArrowheads="1"/>
          </p:cNvSpPr>
          <p:nvPr>
            <p:ph type="title" idx="4294967295"/>
          </p:nvPr>
        </p:nvSpPr>
        <p:spPr>
          <a:xfrm>
            <a:off x="2438400" y="381000"/>
            <a:ext cx="6019800" cy="1143000"/>
          </a:xfrm>
        </p:spPr>
        <p:txBody>
          <a:bodyPr/>
          <a:lstStyle/>
          <a:p>
            <a:pPr eaLnBrk="1" hangingPunct="1"/>
            <a:r>
              <a:rPr lang="en-US" sz="3600" dirty="0" smtClean="0">
                <a:sym typeface="Wingdings" charset="2"/>
              </a:rPr>
              <a:t>It Begins Early…</a:t>
            </a:r>
            <a:endParaRPr lang="en-US" sz="3600" dirty="0"/>
          </a:p>
        </p:txBody>
      </p:sp>
      <p:sp>
        <p:nvSpPr>
          <p:cNvPr id="18436" name="Rectangle 6"/>
          <p:cNvSpPr>
            <a:spLocks noGrp="1" noChangeArrowheads="1"/>
          </p:cNvSpPr>
          <p:nvPr>
            <p:ph type="body" sz="half" idx="4294967295"/>
          </p:nvPr>
        </p:nvSpPr>
        <p:spPr>
          <a:xfrm>
            <a:off x="457200" y="1600200"/>
            <a:ext cx="3276600" cy="4114800"/>
          </a:xfrm>
        </p:spPr>
        <p:txBody>
          <a:bodyPr/>
          <a:lstStyle/>
          <a:p>
            <a:pPr eaLnBrk="1" hangingPunct="1">
              <a:lnSpc>
                <a:spcPct val="90000"/>
              </a:lnSpc>
              <a:buFontTx/>
              <a:buNone/>
            </a:pPr>
            <a:r>
              <a:rPr lang="en-US" sz="2800" dirty="0"/>
              <a:t>Capacity to:</a:t>
            </a:r>
          </a:p>
          <a:p>
            <a:pPr eaLnBrk="1" hangingPunct="1">
              <a:lnSpc>
                <a:spcPct val="90000"/>
              </a:lnSpc>
            </a:pPr>
            <a:r>
              <a:rPr lang="en-US" sz="2400" dirty="0"/>
              <a:t>Form relationships</a:t>
            </a:r>
          </a:p>
          <a:p>
            <a:pPr eaLnBrk="1" hangingPunct="1">
              <a:lnSpc>
                <a:spcPct val="90000"/>
              </a:lnSpc>
            </a:pPr>
            <a:r>
              <a:rPr lang="en-US" sz="2400" dirty="0"/>
              <a:t>Express emotions</a:t>
            </a:r>
          </a:p>
          <a:p>
            <a:pPr eaLnBrk="1" hangingPunct="1">
              <a:lnSpc>
                <a:spcPct val="90000"/>
              </a:lnSpc>
            </a:pPr>
            <a:r>
              <a:rPr lang="en-US" sz="2400" dirty="0"/>
              <a:t>Self-regulate</a:t>
            </a:r>
          </a:p>
          <a:p>
            <a:pPr eaLnBrk="1" hangingPunct="1">
              <a:lnSpc>
                <a:spcPct val="90000"/>
              </a:lnSpc>
            </a:pPr>
            <a:r>
              <a:rPr lang="en-US" sz="2400" dirty="0"/>
              <a:t>Explore with security</a:t>
            </a:r>
          </a:p>
          <a:p>
            <a:pPr eaLnBrk="1" hangingPunct="1">
              <a:lnSpc>
                <a:spcPct val="90000"/>
              </a:lnSpc>
            </a:pPr>
            <a:r>
              <a:rPr lang="en-US" sz="2400" dirty="0"/>
              <a:t>Develop “emergent” emotional literacy</a:t>
            </a:r>
          </a:p>
        </p:txBody>
      </p:sp>
      <p:sp>
        <p:nvSpPr>
          <p:cNvPr id="18437" name="Rectangle 7"/>
          <p:cNvSpPr>
            <a:spLocks noGrp="1" noChangeArrowheads="1"/>
          </p:cNvSpPr>
          <p:nvPr>
            <p:ph type="body" sz="half" idx="4294967295"/>
          </p:nvPr>
        </p:nvSpPr>
        <p:spPr>
          <a:xfrm>
            <a:off x="4953000" y="1371600"/>
            <a:ext cx="3810000" cy="4114800"/>
          </a:xfrm>
        </p:spPr>
        <p:txBody>
          <a:bodyPr/>
          <a:lstStyle/>
          <a:p>
            <a:pPr eaLnBrk="1" hangingPunct="1">
              <a:lnSpc>
                <a:spcPct val="90000"/>
              </a:lnSpc>
              <a:buFontTx/>
              <a:buNone/>
            </a:pPr>
            <a:r>
              <a:rPr lang="en-US" sz="2800"/>
              <a:t>Capacity to:</a:t>
            </a:r>
          </a:p>
          <a:p>
            <a:pPr eaLnBrk="1" hangingPunct="1">
              <a:lnSpc>
                <a:spcPct val="90000"/>
              </a:lnSpc>
            </a:pPr>
            <a:r>
              <a:rPr lang="en-US" sz="2400"/>
              <a:t>Feel confidence/ competence</a:t>
            </a:r>
          </a:p>
          <a:p>
            <a:pPr eaLnBrk="1" hangingPunct="1">
              <a:lnSpc>
                <a:spcPct val="90000"/>
              </a:lnSpc>
            </a:pPr>
            <a:r>
              <a:rPr lang="en-US" sz="2400"/>
              <a:t>Develop relationships</a:t>
            </a:r>
          </a:p>
          <a:p>
            <a:pPr eaLnBrk="1" hangingPunct="1">
              <a:lnSpc>
                <a:spcPct val="90000"/>
              </a:lnSpc>
            </a:pPr>
            <a:r>
              <a:rPr lang="en-US" sz="2400"/>
              <a:t>Make friends</a:t>
            </a:r>
          </a:p>
          <a:p>
            <a:pPr eaLnBrk="1" hangingPunct="1">
              <a:lnSpc>
                <a:spcPct val="90000"/>
              </a:lnSpc>
            </a:pPr>
            <a:r>
              <a:rPr lang="en-US" sz="2400"/>
              <a:t>Persist</a:t>
            </a:r>
          </a:p>
          <a:p>
            <a:pPr eaLnBrk="1" hangingPunct="1">
              <a:lnSpc>
                <a:spcPct val="90000"/>
              </a:lnSpc>
            </a:pPr>
            <a:r>
              <a:rPr lang="en-US" sz="2400"/>
              <a:t>Follow directions</a:t>
            </a:r>
          </a:p>
          <a:p>
            <a:pPr eaLnBrk="1" hangingPunct="1">
              <a:lnSpc>
                <a:spcPct val="90000"/>
              </a:lnSpc>
            </a:pPr>
            <a:r>
              <a:rPr lang="en-US" sz="2400"/>
              <a:t>Be emotionally literate</a:t>
            </a:r>
          </a:p>
          <a:p>
            <a:pPr eaLnBrk="1" hangingPunct="1">
              <a:lnSpc>
                <a:spcPct val="90000"/>
              </a:lnSpc>
            </a:pPr>
            <a:r>
              <a:rPr lang="en-US" sz="2400"/>
              <a:t>Manage emotions</a:t>
            </a:r>
          </a:p>
          <a:p>
            <a:pPr eaLnBrk="1" hangingPunct="1">
              <a:lnSpc>
                <a:spcPct val="90000"/>
              </a:lnSpc>
            </a:pPr>
            <a:r>
              <a:rPr lang="en-US" sz="2400"/>
              <a:t>Be empathetic</a:t>
            </a:r>
          </a:p>
        </p:txBody>
      </p:sp>
      <p:grpSp>
        <p:nvGrpSpPr>
          <p:cNvPr id="2" name="Group 11"/>
          <p:cNvGrpSpPr>
            <a:grpSpLocks/>
          </p:cNvGrpSpPr>
          <p:nvPr/>
        </p:nvGrpSpPr>
        <p:grpSpPr bwMode="auto">
          <a:xfrm>
            <a:off x="3200400" y="1828800"/>
            <a:ext cx="1676400" cy="3048000"/>
            <a:chOff x="2016" y="1152"/>
            <a:chExt cx="960" cy="1920"/>
          </a:xfrm>
        </p:grpSpPr>
        <p:sp>
          <p:nvSpPr>
            <p:cNvPr id="18444" name="AutoShape 8"/>
            <p:cNvSpPr>
              <a:spLocks/>
            </p:cNvSpPr>
            <p:nvPr/>
          </p:nvSpPr>
          <p:spPr bwMode="auto">
            <a:xfrm>
              <a:off x="2016" y="1152"/>
              <a:ext cx="768" cy="1920"/>
            </a:xfrm>
            <a:prstGeom prst="rightBrace">
              <a:avLst>
                <a:gd name="adj1" fmla="val 43623"/>
                <a:gd name="adj2" fmla="val 50000"/>
              </a:avLst>
            </a:prstGeom>
            <a:noFill/>
            <a:ln w="76200">
              <a:solidFill>
                <a:srgbClr val="006666"/>
              </a:solidFill>
              <a:round/>
              <a:headEnd/>
              <a:tailEnd/>
            </a:ln>
          </p:spPr>
          <p:txBody>
            <a:bodyPr wrap="none" anchor="ctr">
              <a:prstTxWarp prst="textNoShape">
                <a:avLst/>
              </a:prstTxWarp>
            </a:bodyPr>
            <a:lstStyle/>
            <a:p>
              <a:endParaRPr lang="en-US"/>
            </a:p>
          </p:txBody>
        </p:sp>
        <p:sp>
          <p:nvSpPr>
            <p:cNvPr id="18445" name="Line 10"/>
            <p:cNvSpPr>
              <a:spLocks noChangeShapeType="1"/>
            </p:cNvSpPr>
            <p:nvPr/>
          </p:nvSpPr>
          <p:spPr bwMode="auto">
            <a:xfrm>
              <a:off x="2688" y="2112"/>
              <a:ext cx="288" cy="0"/>
            </a:xfrm>
            <a:prstGeom prst="line">
              <a:avLst/>
            </a:prstGeom>
            <a:noFill/>
            <a:ln w="76200">
              <a:solidFill>
                <a:srgbClr val="006666"/>
              </a:solidFill>
              <a:round/>
              <a:headEnd/>
              <a:tailEnd type="triangle" w="med" len="med"/>
            </a:ln>
          </p:spPr>
          <p:txBody>
            <a:bodyPr>
              <a:prstTxWarp prst="textNoShape">
                <a:avLst/>
              </a:prstTxWarp>
            </a:bodyPr>
            <a:lstStyle/>
            <a:p>
              <a:endParaRPr lang="en-US"/>
            </a:p>
          </p:txBody>
        </p:sp>
      </p:grpSp>
      <p:grpSp>
        <p:nvGrpSpPr>
          <p:cNvPr id="3" name="Group 14"/>
          <p:cNvGrpSpPr>
            <a:grpSpLocks/>
          </p:cNvGrpSpPr>
          <p:nvPr/>
        </p:nvGrpSpPr>
        <p:grpSpPr bwMode="auto">
          <a:xfrm>
            <a:off x="381000" y="5486400"/>
            <a:ext cx="8153400" cy="762000"/>
            <a:chOff x="240" y="3600"/>
            <a:chExt cx="5136" cy="480"/>
          </a:xfrm>
        </p:grpSpPr>
        <p:sp>
          <p:nvSpPr>
            <p:cNvPr id="18441" name="AutoShape 5"/>
            <p:cNvSpPr>
              <a:spLocks noChangeArrowheads="1"/>
            </p:cNvSpPr>
            <p:nvPr/>
          </p:nvSpPr>
          <p:spPr bwMode="auto">
            <a:xfrm>
              <a:off x="384" y="3600"/>
              <a:ext cx="4992" cy="480"/>
            </a:xfrm>
            <a:prstGeom prst="rightArrow">
              <a:avLst>
                <a:gd name="adj1" fmla="val 45833"/>
                <a:gd name="adj2" fmla="val 111463"/>
              </a:avLst>
            </a:prstGeom>
            <a:gradFill rotWithShape="1">
              <a:gsLst>
                <a:gs pos="0">
                  <a:srgbClr val="006666"/>
                </a:gs>
                <a:gs pos="100000">
                  <a:srgbClr val="990000"/>
                </a:gs>
              </a:gsLst>
              <a:lin ang="0" scaled="1"/>
            </a:gradFill>
            <a:ln w="9525">
              <a:solidFill>
                <a:schemeClr val="tx1"/>
              </a:solidFill>
              <a:miter lim="800000"/>
              <a:headEnd/>
              <a:tailEnd/>
            </a:ln>
          </p:spPr>
          <p:txBody>
            <a:bodyPr wrap="none" anchor="ctr">
              <a:prstTxWarp prst="textNoShape">
                <a:avLst/>
              </a:prstTxWarp>
            </a:bodyPr>
            <a:lstStyle/>
            <a:p>
              <a:endParaRPr lang="en-US"/>
            </a:p>
          </p:txBody>
        </p:sp>
        <p:sp>
          <p:nvSpPr>
            <p:cNvPr id="18442" name="Text Box 12"/>
            <p:cNvSpPr txBox="1">
              <a:spLocks noChangeArrowheads="1"/>
            </p:cNvSpPr>
            <p:nvPr/>
          </p:nvSpPr>
          <p:spPr bwMode="auto">
            <a:xfrm>
              <a:off x="240" y="3696"/>
              <a:ext cx="960" cy="288"/>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FFFFCC"/>
                  </a:solidFill>
                  <a:latin typeface="Arial Rounded MT Bold" charset="0"/>
                </a:rPr>
                <a:t>Birth</a:t>
              </a:r>
            </a:p>
          </p:txBody>
        </p:sp>
        <p:sp>
          <p:nvSpPr>
            <p:cNvPr id="18443" name="Text Box 13"/>
            <p:cNvSpPr txBox="1">
              <a:spLocks noChangeArrowheads="1"/>
            </p:cNvSpPr>
            <p:nvPr/>
          </p:nvSpPr>
          <p:spPr bwMode="auto">
            <a:xfrm>
              <a:off x="4416" y="3696"/>
              <a:ext cx="960" cy="288"/>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FFFFCC"/>
                  </a:solidFill>
                  <a:latin typeface="Arial Rounded MT Bold" charset="0"/>
                </a:rPr>
                <a:t>Five</a:t>
              </a:r>
            </a:p>
          </p:txBody>
        </p:sp>
      </p:gr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Rectangle 4"/>
          <p:cNvSpPr>
            <a:spLocks noGrp="1" noChangeArrowheads="1"/>
          </p:cNvSpPr>
          <p:nvPr>
            <p:ph type="title" idx="4294967295"/>
          </p:nvPr>
        </p:nvSpPr>
        <p:spPr>
          <a:xfrm>
            <a:off x="2438400" y="304800"/>
            <a:ext cx="6019800" cy="1143000"/>
          </a:xfrm>
        </p:spPr>
        <p:txBody>
          <a:bodyPr/>
          <a:lstStyle/>
          <a:p>
            <a:pPr eaLnBrk="1" hangingPunct="1"/>
            <a:r>
              <a:rPr lang="en-US" sz="3600" dirty="0">
                <a:sym typeface="Wingdings" charset="2"/>
              </a:rPr>
              <a:t>Looking at Behavior from a Reverse Chronology…</a:t>
            </a:r>
            <a:endParaRPr lang="en-US" sz="3600" dirty="0"/>
          </a:p>
        </p:txBody>
      </p:sp>
      <p:sp>
        <p:nvSpPr>
          <p:cNvPr id="19460" name="Rectangle 6"/>
          <p:cNvSpPr>
            <a:spLocks noGrp="1" noChangeArrowheads="1"/>
          </p:cNvSpPr>
          <p:nvPr>
            <p:ph type="body" sz="half" idx="4294967295"/>
          </p:nvPr>
        </p:nvSpPr>
        <p:spPr>
          <a:xfrm>
            <a:off x="457200" y="1905000"/>
            <a:ext cx="3276600" cy="3352800"/>
          </a:xfrm>
        </p:spPr>
        <p:txBody>
          <a:bodyPr/>
          <a:lstStyle/>
          <a:p>
            <a:pPr eaLnBrk="1" hangingPunct="1">
              <a:lnSpc>
                <a:spcPct val="90000"/>
              </a:lnSpc>
              <a:buFontTx/>
              <a:buNone/>
            </a:pPr>
            <a:r>
              <a:rPr lang="en-US" sz="2800"/>
              <a:t>Gaps in ability to:</a:t>
            </a:r>
          </a:p>
          <a:p>
            <a:pPr eaLnBrk="1" hangingPunct="1">
              <a:lnSpc>
                <a:spcPct val="90000"/>
              </a:lnSpc>
            </a:pPr>
            <a:r>
              <a:rPr lang="en-US" sz="2400"/>
              <a:t>Form relationships</a:t>
            </a:r>
          </a:p>
          <a:p>
            <a:pPr eaLnBrk="1" hangingPunct="1">
              <a:lnSpc>
                <a:spcPct val="90000"/>
              </a:lnSpc>
            </a:pPr>
            <a:r>
              <a:rPr lang="en-US" sz="2400"/>
              <a:t>Express emotions</a:t>
            </a:r>
          </a:p>
          <a:p>
            <a:pPr eaLnBrk="1" hangingPunct="1">
              <a:lnSpc>
                <a:spcPct val="90000"/>
              </a:lnSpc>
            </a:pPr>
            <a:r>
              <a:rPr lang="en-US" sz="2400"/>
              <a:t>Self-regulate</a:t>
            </a:r>
          </a:p>
          <a:p>
            <a:pPr eaLnBrk="1" hangingPunct="1">
              <a:lnSpc>
                <a:spcPct val="90000"/>
              </a:lnSpc>
            </a:pPr>
            <a:r>
              <a:rPr lang="en-US" sz="2400"/>
              <a:t>Explore with security</a:t>
            </a:r>
          </a:p>
          <a:p>
            <a:pPr eaLnBrk="1" hangingPunct="1">
              <a:lnSpc>
                <a:spcPct val="90000"/>
              </a:lnSpc>
            </a:pPr>
            <a:r>
              <a:rPr lang="en-US" sz="2400"/>
              <a:t>Develop “emergent” emotional literacy</a:t>
            </a:r>
          </a:p>
        </p:txBody>
      </p:sp>
      <p:sp>
        <p:nvSpPr>
          <p:cNvPr id="19461" name="Rectangle 7"/>
          <p:cNvSpPr>
            <a:spLocks noGrp="1" noChangeArrowheads="1"/>
          </p:cNvSpPr>
          <p:nvPr>
            <p:ph type="body" sz="half" idx="4294967295"/>
          </p:nvPr>
        </p:nvSpPr>
        <p:spPr>
          <a:xfrm>
            <a:off x="4876800" y="1905000"/>
            <a:ext cx="4191000" cy="3276600"/>
          </a:xfrm>
        </p:spPr>
        <p:txBody>
          <a:bodyPr/>
          <a:lstStyle/>
          <a:p>
            <a:pPr eaLnBrk="1" hangingPunct="1">
              <a:buFontTx/>
              <a:buNone/>
            </a:pPr>
            <a:r>
              <a:rPr lang="en-US"/>
              <a:t>Challenging Behavior:</a:t>
            </a:r>
          </a:p>
          <a:p>
            <a:pPr eaLnBrk="1" hangingPunct="1"/>
            <a:r>
              <a:rPr lang="en-US" sz="2800"/>
              <a:t>Has roots</a:t>
            </a:r>
          </a:p>
          <a:p>
            <a:pPr eaLnBrk="1" hangingPunct="1"/>
            <a:r>
              <a:rPr lang="en-US" sz="2800"/>
              <a:t>Has meaning</a:t>
            </a:r>
          </a:p>
          <a:p>
            <a:pPr eaLnBrk="1" hangingPunct="1"/>
            <a:r>
              <a:rPr lang="en-US" sz="2800"/>
              <a:t>Unlikely to begin suddenly “at 3.”</a:t>
            </a:r>
          </a:p>
        </p:txBody>
      </p:sp>
      <p:grpSp>
        <p:nvGrpSpPr>
          <p:cNvPr id="2" name="Group 11"/>
          <p:cNvGrpSpPr>
            <a:grpSpLocks/>
          </p:cNvGrpSpPr>
          <p:nvPr/>
        </p:nvGrpSpPr>
        <p:grpSpPr bwMode="auto">
          <a:xfrm rot="10800000">
            <a:off x="3200400" y="1828800"/>
            <a:ext cx="1676400" cy="3048000"/>
            <a:chOff x="2016" y="1152"/>
            <a:chExt cx="960" cy="1920"/>
          </a:xfrm>
        </p:grpSpPr>
        <p:sp>
          <p:nvSpPr>
            <p:cNvPr id="19468" name="AutoShape 8"/>
            <p:cNvSpPr>
              <a:spLocks/>
            </p:cNvSpPr>
            <p:nvPr/>
          </p:nvSpPr>
          <p:spPr bwMode="auto">
            <a:xfrm>
              <a:off x="2016" y="1152"/>
              <a:ext cx="768" cy="1920"/>
            </a:xfrm>
            <a:prstGeom prst="rightBrace">
              <a:avLst>
                <a:gd name="adj1" fmla="val 43623"/>
                <a:gd name="adj2" fmla="val 50000"/>
              </a:avLst>
            </a:prstGeom>
            <a:noFill/>
            <a:ln w="76200">
              <a:solidFill>
                <a:srgbClr val="006666"/>
              </a:solidFill>
              <a:round/>
              <a:headEnd/>
              <a:tailEnd/>
            </a:ln>
          </p:spPr>
          <p:txBody>
            <a:bodyPr rot="10800000" wrap="none" anchor="ctr">
              <a:prstTxWarp prst="textNoShape">
                <a:avLst/>
              </a:prstTxWarp>
            </a:bodyPr>
            <a:lstStyle/>
            <a:p>
              <a:endParaRPr lang="en-US"/>
            </a:p>
          </p:txBody>
        </p:sp>
        <p:sp>
          <p:nvSpPr>
            <p:cNvPr id="19469" name="Line 10"/>
            <p:cNvSpPr>
              <a:spLocks noChangeShapeType="1"/>
            </p:cNvSpPr>
            <p:nvPr/>
          </p:nvSpPr>
          <p:spPr bwMode="auto">
            <a:xfrm>
              <a:off x="2688" y="2112"/>
              <a:ext cx="288" cy="0"/>
            </a:xfrm>
            <a:prstGeom prst="line">
              <a:avLst/>
            </a:prstGeom>
            <a:noFill/>
            <a:ln w="76200">
              <a:solidFill>
                <a:srgbClr val="006666"/>
              </a:solidFill>
              <a:round/>
              <a:headEnd/>
              <a:tailEnd type="triangle" w="med" len="med"/>
            </a:ln>
          </p:spPr>
          <p:txBody>
            <a:bodyPr>
              <a:prstTxWarp prst="textNoShape">
                <a:avLst/>
              </a:prstTxWarp>
            </a:bodyPr>
            <a:lstStyle/>
            <a:p>
              <a:endParaRPr lang="en-US"/>
            </a:p>
          </p:txBody>
        </p:sp>
      </p:grpSp>
      <p:grpSp>
        <p:nvGrpSpPr>
          <p:cNvPr id="3" name="Group 13"/>
          <p:cNvGrpSpPr>
            <a:grpSpLocks/>
          </p:cNvGrpSpPr>
          <p:nvPr/>
        </p:nvGrpSpPr>
        <p:grpSpPr bwMode="auto">
          <a:xfrm>
            <a:off x="609600" y="5486400"/>
            <a:ext cx="7924800" cy="762000"/>
            <a:chOff x="384" y="3456"/>
            <a:chExt cx="4992" cy="480"/>
          </a:xfrm>
        </p:grpSpPr>
        <p:sp>
          <p:nvSpPr>
            <p:cNvPr id="19465" name="AutoShape 5"/>
            <p:cNvSpPr>
              <a:spLocks noChangeArrowheads="1"/>
            </p:cNvSpPr>
            <p:nvPr/>
          </p:nvSpPr>
          <p:spPr bwMode="auto">
            <a:xfrm rot="10800000">
              <a:off x="384" y="3456"/>
              <a:ext cx="4992" cy="480"/>
            </a:xfrm>
            <a:prstGeom prst="rightArrow">
              <a:avLst>
                <a:gd name="adj1" fmla="val 45833"/>
                <a:gd name="adj2" fmla="val 111463"/>
              </a:avLst>
            </a:prstGeom>
            <a:gradFill rotWithShape="1">
              <a:gsLst>
                <a:gs pos="0">
                  <a:srgbClr val="006666"/>
                </a:gs>
                <a:gs pos="100000">
                  <a:srgbClr val="990000"/>
                </a:gs>
              </a:gsLst>
              <a:lin ang="0" scaled="1"/>
            </a:gradFill>
            <a:ln w="9525">
              <a:solidFill>
                <a:schemeClr val="tx1"/>
              </a:solidFill>
              <a:miter lim="800000"/>
              <a:headEnd/>
              <a:tailEnd/>
            </a:ln>
          </p:spPr>
          <p:txBody>
            <a:bodyPr rot="10800000" wrap="none" anchor="ctr">
              <a:prstTxWarp prst="textNoShape">
                <a:avLst/>
              </a:prstTxWarp>
            </a:bodyPr>
            <a:lstStyle/>
            <a:p>
              <a:endParaRPr lang="en-US"/>
            </a:p>
          </p:txBody>
        </p:sp>
        <p:sp>
          <p:nvSpPr>
            <p:cNvPr id="19466" name="Text Box 12"/>
            <p:cNvSpPr txBox="1">
              <a:spLocks noChangeArrowheads="1"/>
            </p:cNvSpPr>
            <p:nvPr/>
          </p:nvSpPr>
          <p:spPr bwMode="auto">
            <a:xfrm>
              <a:off x="528" y="3552"/>
              <a:ext cx="960" cy="288"/>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FFFFCC"/>
                  </a:solidFill>
                  <a:latin typeface="Arial Rounded MT Bold" charset="0"/>
                </a:rPr>
                <a:t>Birth</a:t>
              </a:r>
            </a:p>
          </p:txBody>
        </p:sp>
        <p:sp>
          <p:nvSpPr>
            <p:cNvPr id="19467" name="Text Box 13"/>
            <p:cNvSpPr txBox="1">
              <a:spLocks noChangeArrowheads="1"/>
            </p:cNvSpPr>
            <p:nvPr/>
          </p:nvSpPr>
          <p:spPr bwMode="auto">
            <a:xfrm>
              <a:off x="4416" y="3552"/>
              <a:ext cx="960" cy="288"/>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FFFFCC"/>
                  </a:solidFill>
                  <a:latin typeface="Arial Rounded MT Bold" charset="0"/>
                </a:rPr>
                <a:t>Five</a:t>
              </a:r>
            </a:p>
          </p:txBody>
        </p:sp>
      </p:gr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lstStyle/>
          <a:p>
            <a:r>
              <a:rPr lang="en-US" smtClean="0"/>
              <a:t>National CSEFEL</a:t>
            </a:r>
            <a:endParaRPr lang="en-US" dirty="0" smtClean="0"/>
          </a:p>
        </p:txBody>
      </p:sp>
      <p:sp>
        <p:nvSpPr>
          <p:cNvPr id="30724" name="Rectangle 4"/>
          <p:cNvSpPr>
            <a:spLocks noGrp="1" noChangeArrowheads="1"/>
          </p:cNvSpPr>
          <p:nvPr>
            <p:ph type="body" idx="1"/>
          </p:nvPr>
        </p:nvSpPr>
        <p:spPr/>
        <p:txBody>
          <a:bodyPr/>
          <a:lstStyle/>
          <a:p>
            <a:r>
              <a:rPr lang="en-US" sz="2300" dirty="0" smtClean="0"/>
              <a:t>It began at the national level with the Center on the Social Emotional Foundations for Early Learning</a:t>
            </a:r>
          </a:p>
          <a:p>
            <a:r>
              <a:rPr lang="en-US" sz="2300" dirty="0" smtClean="0"/>
              <a:t>National Center focused on promoting the social emotional development and school readiness of young children birth to age 5</a:t>
            </a:r>
          </a:p>
          <a:p>
            <a:r>
              <a:rPr lang="en-US" sz="2300" dirty="0" smtClean="0"/>
              <a:t>Jointly funded by the Office of Head Start and the Office of Child Care, under the auspices of the Administration on Children, Youth and Families at the U.S. Department of Health and Human Services</a:t>
            </a:r>
          </a:p>
          <a:p>
            <a:r>
              <a:rPr lang="en-US" sz="2300" dirty="0" smtClean="0"/>
              <a:t>Funding ended in 2012. Many of the faculty are part of Head Start National Center on Quality Teaching and Learning (NCQTL ) and are still promoting Pyramid practices and Practice-Based Coaching</a:t>
            </a: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0" y="1143000"/>
            <a:ext cx="8153400" cy="5334000"/>
          </a:xfrm>
        </p:spPr>
        <p:txBody>
          <a:bodyPr/>
          <a:lstStyle/>
          <a:p>
            <a:pPr marL="0" indent="0">
              <a:buNone/>
            </a:pPr>
            <a:endParaRPr lang="en-US" sz="2800" dirty="0" smtClean="0"/>
          </a:p>
          <a:p>
            <a:pPr marL="0" indent="0" algn="ctr">
              <a:buNone/>
            </a:pPr>
            <a:r>
              <a:rPr lang="en-US" sz="2800" dirty="0" smtClean="0"/>
              <a:t>Young children who exhibit healthy social, emotional, and behavioral adjustment are more likely to have good academic performance in elementary school (Cohen and others 2005; Zero to Three 2004). This recent research strengthens the view that early childhood programs support later positive learning outcomes in all domains by maintaining a focus on the promotion of healthy social emotional development (National Scientific Council on the Developing Child 2004; </a:t>
            </a:r>
            <a:r>
              <a:rPr lang="en-US" sz="2800" dirty="0" err="1" smtClean="0"/>
              <a:t>Raver</a:t>
            </a:r>
            <a:r>
              <a:rPr lang="en-US" sz="2800" dirty="0" smtClean="0"/>
              <a:t> 2002; </a:t>
            </a:r>
            <a:r>
              <a:rPr lang="en-US" sz="2800" dirty="0" err="1" smtClean="0"/>
              <a:t>Shonkoff</a:t>
            </a:r>
            <a:r>
              <a:rPr lang="en-US" sz="2800" dirty="0" smtClean="0"/>
              <a:t> 2004). </a:t>
            </a:r>
            <a:endParaRPr lang="en-US" sz="2800" i="1" dirty="0" smtClean="0"/>
          </a:p>
          <a:p>
            <a:pPr lvl="1" indent="-571500" eaLnBrk="1" hangingPunct="1">
              <a:lnSpc>
                <a:spcPct val="90000"/>
              </a:lnSpc>
              <a:buClr>
                <a:srgbClr val="00FF00"/>
              </a:buClr>
              <a:buNone/>
            </a:pPr>
            <a:endParaRPr lang="en-US" sz="1800" i="1" dirty="0" smtClean="0"/>
          </a:p>
          <a:p>
            <a:pPr lvl="1" indent="-571500" eaLnBrk="1" hangingPunct="1">
              <a:lnSpc>
                <a:spcPct val="90000"/>
              </a:lnSpc>
              <a:buClr>
                <a:srgbClr val="00FF00"/>
              </a:buClr>
              <a:buNone/>
            </a:pPr>
            <a:r>
              <a:rPr lang="en-US" sz="1800" i="1" dirty="0" smtClean="0"/>
              <a:t>California Infant/Toddler Learning and Development Foundations, page 8 (2009)</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p:txBody>
          <a:bodyPr/>
          <a:lstStyle/>
          <a:p>
            <a:r>
              <a:rPr lang="en-US" smtClean="0"/>
              <a:t>Who Has Challenging Behavior?</a:t>
            </a:r>
            <a:endParaRPr lang="en-US" dirty="0"/>
          </a:p>
        </p:txBody>
      </p:sp>
      <p:sp>
        <p:nvSpPr>
          <p:cNvPr id="21508" name="Rectangle 4"/>
          <p:cNvSpPr>
            <a:spLocks noGrp="1" noChangeArrowheads="1"/>
          </p:cNvSpPr>
          <p:nvPr>
            <p:ph idx="1"/>
          </p:nvPr>
        </p:nvSpPr>
        <p:spPr/>
        <p:txBody>
          <a:bodyPr/>
          <a:lstStyle/>
          <a:p>
            <a:r>
              <a:rPr lang="en-US" dirty="0" smtClean="0"/>
              <a:t>For children under age three:</a:t>
            </a:r>
          </a:p>
          <a:p>
            <a:pPr lvl="1"/>
            <a:r>
              <a:rPr lang="en-US" dirty="0" smtClean="0"/>
              <a:t>Behavior is how they communicate their needs</a:t>
            </a:r>
          </a:p>
          <a:p>
            <a:pPr lvl="1"/>
            <a:r>
              <a:rPr lang="en-US" dirty="0" smtClean="0"/>
              <a:t>They are generally not capable of intentional misbehavior</a:t>
            </a:r>
          </a:p>
          <a:p>
            <a:pPr lvl="1"/>
            <a:r>
              <a:rPr lang="en-US" dirty="0" smtClean="0"/>
              <a:t>Children will often develop coping skills that may be interpreted as challenging behavior</a:t>
            </a:r>
          </a:p>
          <a:p>
            <a:r>
              <a:rPr lang="en-US" dirty="0" smtClean="0"/>
              <a:t>Adult’s can find some behaviors challenging, however </a:t>
            </a:r>
            <a:r>
              <a:rPr lang="en-US" u="sng" dirty="0" smtClean="0"/>
              <a:t>it is the adult who needs to adjust and change</a:t>
            </a:r>
            <a:r>
              <a:rPr lang="en-US" dirty="0" smtClean="0"/>
              <a:t>, not the child</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81000" y="1861941"/>
            <a:ext cx="8382000" cy="4767459"/>
          </a:xfrm>
          <a:prstGeom prst="rect">
            <a:avLst/>
          </a:prstGeom>
          <a:noFill/>
          <a:ln w="9525">
            <a:noFill/>
            <a:miter lim="800000"/>
            <a:headEnd/>
            <a:tailEnd/>
          </a:ln>
          <a:effectLst/>
        </p:spPr>
        <p:txBody>
          <a:bodyPr>
            <a:prstTxWarp prst="textNoShape">
              <a:avLst/>
            </a:prstTxWarp>
            <a:spAutoFit/>
          </a:bodyPr>
          <a:lstStyle/>
          <a:p>
            <a:pPr marL="233363" indent="-233363">
              <a:spcBef>
                <a:spcPct val="50000"/>
              </a:spcBef>
              <a:buClr>
                <a:srgbClr val="CC0000"/>
              </a:buClr>
              <a:buSzPct val="75000"/>
              <a:buFont typeface="Webdings" pitchFamily="-107" charset="2"/>
              <a:buNone/>
              <a:defRPr/>
            </a:pPr>
            <a:r>
              <a:rPr lang="en-US" sz="3200" b="1" dirty="0">
                <a:latin typeface="Arial" pitchFamily="-107" charset="0"/>
                <a:ea typeface="ＭＳ Ｐゴシック" pitchFamily="-107" charset="-128"/>
                <a:cs typeface="ＭＳ Ｐゴシック" pitchFamily="-107" charset="-128"/>
              </a:rPr>
              <a:t>   </a:t>
            </a:r>
            <a:r>
              <a:rPr lang="en-US" b="1" dirty="0">
                <a:latin typeface="Arial" pitchFamily="-107" charset="0"/>
                <a:ea typeface="ＭＳ Ｐゴシック" pitchFamily="-107" charset="-128"/>
                <a:cs typeface="ＭＳ Ｐゴシック" pitchFamily="-107" charset="-128"/>
              </a:rPr>
              <a:t>“If a child doesn’t know how to read, </a:t>
            </a:r>
            <a:r>
              <a:rPr lang="en-US" b="1" i="1" dirty="0">
                <a:latin typeface="Arial" pitchFamily="-107" charset="0"/>
                <a:ea typeface="ＭＳ Ｐゴシック" pitchFamily="-107" charset="-128"/>
                <a:cs typeface="ＭＳ Ｐゴシック" pitchFamily="-107" charset="-128"/>
              </a:rPr>
              <a:t>we teach</a:t>
            </a:r>
            <a:r>
              <a:rPr lang="en-US" b="1" dirty="0">
                <a:latin typeface="Arial" pitchFamily="-107" charset="0"/>
                <a:ea typeface="ＭＳ Ｐゴシック" pitchFamily="-107" charset="-128"/>
                <a:cs typeface="ＭＳ Ｐゴシック" pitchFamily="-107" charset="-128"/>
              </a:rPr>
              <a:t>.</a:t>
            </a:r>
          </a:p>
          <a:p>
            <a:pPr marL="233363" indent="-233363">
              <a:spcBef>
                <a:spcPct val="50000"/>
              </a:spcBef>
              <a:buClr>
                <a:srgbClr val="CC0000"/>
              </a:buClr>
              <a:buSzPct val="75000"/>
              <a:buFont typeface="Webdings" pitchFamily="-107" charset="2"/>
              <a:buNone/>
              <a:defRPr/>
            </a:pPr>
            <a:r>
              <a:rPr lang="en-US" b="1" dirty="0">
                <a:latin typeface="Arial" pitchFamily="-107" charset="0"/>
                <a:ea typeface="ＭＳ Ｐゴシック" pitchFamily="-107" charset="-128"/>
                <a:cs typeface="ＭＳ Ｐゴシック" pitchFamily="-107" charset="-128"/>
              </a:rPr>
              <a:t>      If a child doesn’t know how to swim, </a:t>
            </a:r>
            <a:r>
              <a:rPr lang="en-US" b="1" i="1" dirty="0">
                <a:latin typeface="Arial" pitchFamily="-107" charset="0"/>
                <a:ea typeface="ＭＳ Ｐゴシック" pitchFamily="-107" charset="-128"/>
                <a:cs typeface="ＭＳ Ｐゴシック" pitchFamily="-107" charset="-128"/>
              </a:rPr>
              <a:t>we teach</a:t>
            </a:r>
            <a:r>
              <a:rPr lang="en-US" b="1" dirty="0">
                <a:latin typeface="Arial" pitchFamily="-107" charset="0"/>
                <a:ea typeface="ＭＳ Ｐゴシック" pitchFamily="-107" charset="-128"/>
                <a:cs typeface="ＭＳ Ｐゴシック" pitchFamily="-107" charset="-128"/>
              </a:rPr>
              <a:t>.</a:t>
            </a:r>
          </a:p>
          <a:p>
            <a:pPr marL="233363" indent="-233363">
              <a:spcBef>
                <a:spcPct val="50000"/>
              </a:spcBef>
              <a:buClr>
                <a:srgbClr val="CC0000"/>
              </a:buClr>
              <a:buSzPct val="75000"/>
              <a:buFont typeface="Webdings" pitchFamily="-107" charset="2"/>
              <a:buNone/>
              <a:defRPr/>
            </a:pPr>
            <a:r>
              <a:rPr lang="en-US" b="1" dirty="0">
                <a:latin typeface="Arial" pitchFamily="-107" charset="0"/>
                <a:ea typeface="ＭＳ Ｐゴシック" pitchFamily="-107" charset="-128"/>
                <a:cs typeface="ＭＳ Ｐゴシック" pitchFamily="-107" charset="-128"/>
              </a:rPr>
              <a:t>      If a child doesn’t know how to multiply, </a:t>
            </a:r>
            <a:r>
              <a:rPr lang="en-US" b="1" i="1" dirty="0">
                <a:latin typeface="Arial" pitchFamily="-107" charset="0"/>
                <a:ea typeface="ＭＳ Ｐゴシック" pitchFamily="-107" charset="-128"/>
                <a:cs typeface="ＭＳ Ｐゴシック" pitchFamily="-107" charset="-128"/>
              </a:rPr>
              <a:t>we teach</a:t>
            </a:r>
            <a:r>
              <a:rPr lang="en-US" b="1" dirty="0">
                <a:latin typeface="Arial" pitchFamily="-107" charset="0"/>
                <a:ea typeface="ＭＳ Ｐゴシック" pitchFamily="-107" charset="-128"/>
                <a:cs typeface="ＭＳ Ｐゴシック" pitchFamily="-107" charset="-128"/>
              </a:rPr>
              <a:t>.</a:t>
            </a:r>
          </a:p>
          <a:p>
            <a:pPr marL="233363" indent="-233363">
              <a:spcBef>
                <a:spcPct val="50000"/>
              </a:spcBef>
              <a:buClr>
                <a:srgbClr val="CC0000"/>
              </a:buClr>
              <a:buSzPct val="75000"/>
              <a:buFont typeface="Webdings" pitchFamily="-107" charset="2"/>
              <a:buNone/>
              <a:defRPr/>
            </a:pPr>
            <a:r>
              <a:rPr lang="en-US" b="1" dirty="0">
                <a:latin typeface="Arial" pitchFamily="-107" charset="0"/>
                <a:ea typeface="ＭＳ Ｐゴシック" pitchFamily="-107" charset="-128"/>
                <a:cs typeface="ＭＳ Ｐゴシック" pitchFamily="-107" charset="-128"/>
              </a:rPr>
              <a:t>      If a child doesn’t know how to drive, </a:t>
            </a:r>
            <a:r>
              <a:rPr lang="en-US" b="1" i="1" dirty="0">
                <a:latin typeface="Arial" pitchFamily="-107" charset="0"/>
                <a:ea typeface="ＭＳ Ｐゴシック" pitchFamily="-107" charset="-128"/>
                <a:cs typeface="ＭＳ Ｐゴシック" pitchFamily="-107" charset="-128"/>
              </a:rPr>
              <a:t>we teach.</a:t>
            </a:r>
          </a:p>
          <a:p>
            <a:pPr marL="233363" indent="-233363">
              <a:lnSpc>
                <a:spcPct val="110000"/>
              </a:lnSpc>
              <a:spcBef>
                <a:spcPct val="50000"/>
              </a:spcBef>
              <a:buClr>
                <a:srgbClr val="CC0000"/>
              </a:buClr>
              <a:buSzPct val="75000"/>
              <a:buFont typeface="Webdings" pitchFamily="-107" charset="2"/>
              <a:buNone/>
              <a:defRPr/>
            </a:pPr>
            <a:r>
              <a:rPr lang="en-US" b="1" dirty="0">
                <a:latin typeface="Arial" pitchFamily="-107" charset="0"/>
                <a:ea typeface="ＭＳ Ｐゴシック" pitchFamily="-107" charset="-128"/>
                <a:cs typeface="ＭＳ Ｐゴシック" pitchFamily="-107" charset="-128"/>
              </a:rPr>
              <a:t>      If a child doesn’t know how to behave,  </a:t>
            </a:r>
            <a:r>
              <a:rPr lang="en-US" b="1" i="1" dirty="0">
                <a:latin typeface="Arial" pitchFamily="-107" charset="0"/>
                <a:ea typeface="ＭＳ Ｐゴシック" pitchFamily="-107" charset="-128"/>
                <a:cs typeface="ＭＳ Ｐゴシック" pitchFamily="-107" charset="-128"/>
              </a:rPr>
              <a:t>we……..... 	   			</a:t>
            </a:r>
          </a:p>
          <a:p>
            <a:pPr marL="233363" indent="-233363">
              <a:spcBef>
                <a:spcPct val="50000"/>
              </a:spcBef>
              <a:buClr>
                <a:srgbClr val="CC0000"/>
              </a:buClr>
              <a:buSzPct val="75000"/>
              <a:buFont typeface="Webdings" pitchFamily="-107" charset="2"/>
              <a:buNone/>
              <a:defRPr/>
            </a:pPr>
            <a:r>
              <a:rPr lang="en-US" b="1" dirty="0">
                <a:latin typeface="Arial" pitchFamily="-107" charset="0"/>
                <a:ea typeface="ＭＳ Ｐゴシック" pitchFamily="-107" charset="-128"/>
                <a:cs typeface="ＭＳ Ｐゴシック" pitchFamily="-107" charset="-128"/>
              </a:rPr>
              <a:t>  </a:t>
            </a:r>
            <a:r>
              <a:rPr lang="en-US" b="1" dirty="0" smtClean="0">
                <a:latin typeface="Arial" pitchFamily="-107" charset="0"/>
                <a:ea typeface="ＭＳ Ｐゴシック" pitchFamily="-107" charset="-128"/>
                <a:cs typeface="ＭＳ Ｐゴシック" pitchFamily="-107" charset="-128"/>
              </a:rPr>
              <a:t> </a:t>
            </a:r>
          </a:p>
          <a:p>
            <a:pPr marL="233363" indent="-233363">
              <a:spcBef>
                <a:spcPct val="50000"/>
              </a:spcBef>
              <a:buClr>
                <a:srgbClr val="CC0000"/>
              </a:buClr>
              <a:buSzPct val="75000"/>
              <a:buFont typeface="Webdings" pitchFamily="-107" charset="2"/>
              <a:buNone/>
              <a:defRPr/>
            </a:pPr>
            <a:endParaRPr lang="en-US" b="1" dirty="0" smtClean="0">
              <a:latin typeface="Arial" pitchFamily="-107" charset="0"/>
              <a:ea typeface="ＭＳ Ｐゴシック" pitchFamily="-107" charset="-128"/>
              <a:cs typeface="ＭＳ Ｐゴシック" pitchFamily="-107" charset="-128"/>
            </a:endParaRPr>
          </a:p>
          <a:p>
            <a:pPr marL="233363" indent="-233363">
              <a:spcBef>
                <a:spcPct val="50000"/>
              </a:spcBef>
              <a:buClr>
                <a:srgbClr val="CC0000"/>
              </a:buClr>
              <a:buSzPct val="75000"/>
              <a:buFont typeface="Webdings" pitchFamily="-107" charset="2"/>
              <a:buNone/>
              <a:defRPr/>
            </a:pPr>
            <a:r>
              <a:rPr lang="en-US" sz="1800" b="1" dirty="0">
                <a:latin typeface="Arial" pitchFamily="-107" charset="0"/>
                <a:ea typeface="ＭＳ Ｐゴシック" pitchFamily="-107" charset="-128"/>
                <a:cs typeface="ＭＳ Ｐゴシック" pitchFamily="-107" charset="-128"/>
              </a:rPr>
              <a:t>		</a:t>
            </a:r>
            <a:r>
              <a:rPr lang="en-US" sz="1800" b="1" i="1" dirty="0">
                <a:solidFill>
                  <a:srgbClr val="009900"/>
                </a:solidFill>
                <a:effectLst>
                  <a:outerShdw blurRad="38100" dist="38100" dir="2700000" algn="tl">
                    <a:srgbClr val="DDDDDD"/>
                  </a:outerShdw>
                </a:effectLst>
                <a:latin typeface="NewsGoth BT" pitchFamily="34" charset="0"/>
                <a:ea typeface="ＭＳ Ｐゴシック" pitchFamily="-107" charset="-128"/>
                <a:cs typeface="ＭＳ Ｐゴシック" pitchFamily="-107" charset="-128"/>
              </a:rPr>
              <a:t>Tom Herner (NASDE President ) Counterpoint 1998, </a:t>
            </a:r>
            <a:r>
              <a:rPr lang="en-US" sz="1800" b="1" i="1" dirty="0" smtClean="0">
                <a:solidFill>
                  <a:srgbClr val="009900"/>
                </a:solidFill>
                <a:effectLst>
                  <a:outerShdw blurRad="38100" dist="38100" dir="2700000" algn="tl">
                    <a:srgbClr val="DDDDDD"/>
                  </a:outerShdw>
                </a:effectLst>
                <a:latin typeface="NewsGoth BT" pitchFamily="34" charset="0"/>
                <a:ea typeface="ＭＳ Ｐゴシック" pitchFamily="-107" charset="-128"/>
                <a:cs typeface="ＭＳ Ｐゴシック" pitchFamily="-107" charset="-128"/>
              </a:rPr>
              <a:t>pg.2</a:t>
            </a:r>
            <a:endParaRPr lang="en-US" sz="1800" b="1" dirty="0">
              <a:latin typeface="Arial" pitchFamily="-107" charset="0"/>
              <a:ea typeface="ＭＳ Ｐゴシック" pitchFamily="-107" charset="-128"/>
              <a:cs typeface="ＭＳ Ｐゴシック" pitchFamily="-107" charset="-128"/>
            </a:endParaRPr>
          </a:p>
        </p:txBody>
      </p:sp>
      <p:sp>
        <p:nvSpPr>
          <p:cNvPr id="45059" name="Rectangle 3"/>
          <p:cNvSpPr>
            <a:spLocks noGrp="1" noChangeArrowheads="1"/>
          </p:cNvSpPr>
          <p:nvPr>
            <p:ph type="title"/>
          </p:nvPr>
        </p:nvSpPr>
        <p:spPr/>
        <p:txBody>
          <a:bodyPr/>
          <a:lstStyle/>
          <a:p>
            <a:pPr eaLnBrk="1" hangingPunct="1"/>
            <a:r>
              <a:rPr lang="en-US" dirty="0"/>
              <a:t>We Need to Teach!</a:t>
            </a:r>
          </a:p>
        </p:txBody>
      </p:sp>
      <p:sp>
        <p:nvSpPr>
          <p:cNvPr id="4" name="TextBox 3"/>
          <p:cNvSpPr txBox="1">
            <a:spLocks noChangeArrowheads="1"/>
          </p:cNvSpPr>
          <p:nvPr/>
        </p:nvSpPr>
        <p:spPr bwMode="auto">
          <a:xfrm>
            <a:off x="6351588" y="4681341"/>
            <a:ext cx="1954212" cy="461963"/>
          </a:xfrm>
          <a:prstGeom prst="rect">
            <a:avLst/>
          </a:prstGeom>
          <a:noFill/>
          <a:ln w="9525">
            <a:noFill/>
            <a:miter lim="800000"/>
            <a:headEnd/>
            <a:tailEnd/>
          </a:ln>
        </p:spPr>
        <p:txBody>
          <a:bodyPr wrap="none">
            <a:prstTxWarp prst="textNoShape">
              <a:avLst/>
            </a:prstTxWarp>
            <a:spAutoFit/>
          </a:bodyPr>
          <a:lstStyle/>
          <a:p>
            <a:r>
              <a:rPr lang="en-US" b="1" i="1" dirty="0"/>
              <a:t>…….teach? </a:t>
            </a:r>
            <a:endParaRPr lang="en-US" dirty="0"/>
          </a:p>
        </p:txBody>
      </p:sp>
      <p:sp>
        <p:nvSpPr>
          <p:cNvPr id="5" name="TextBox 4"/>
          <p:cNvSpPr txBox="1">
            <a:spLocks noChangeArrowheads="1"/>
          </p:cNvSpPr>
          <p:nvPr/>
        </p:nvSpPr>
        <p:spPr bwMode="auto">
          <a:xfrm>
            <a:off x="1905000" y="4681341"/>
            <a:ext cx="2133600" cy="461963"/>
          </a:xfrm>
          <a:prstGeom prst="rect">
            <a:avLst/>
          </a:prstGeom>
          <a:noFill/>
          <a:ln w="9525">
            <a:noFill/>
            <a:miter lim="800000"/>
            <a:headEnd/>
            <a:tailEnd/>
          </a:ln>
        </p:spPr>
        <p:txBody>
          <a:bodyPr>
            <a:prstTxWarp prst="textNoShape">
              <a:avLst/>
            </a:prstTxWarp>
            <a:spAutoFit/>
          </a:bodyPr>
          <a:lstStyle/>
          <a:p>
            <a:r>
              <a:rPr lang="en-US" b="1" i="1" dirty="0"/>
              <a:t>…….punish? </a:t>
            </a:r>
            <a:endParaRPr lang="en-US" dirty="0"/>
          </a:p>
        </p:txBody>
      </p:sp>
      <p:sp>
        <p:nvSpPr>
          <p:cNvPr id="6" name="TextBox 5"/>
          <p:cNvSpPr txBox="1"/>
          <p:nvPr/>
        </p:nvSpPr>
        <p:spPr>
          <a:xfrm>
            <a:off x="1066800" y="5221944"/>
            <a:ext cx="6324600" cy="830997"/>
          </a:xfrm>
          <a:prstGeom prst="rect">
            <a:avLst/>
          </a:prstGeom>
          <a:noFill/>
        </p:spPr>
        <p:txBody>
          <a:bodyPr wrap="square" rtlCol="0">
            <a:spAutoFit/>
          </a:bodyPr>
          <a:lstStyle/>
          <a:p>
            <a:r>
              <a:rPr lang="en-US" b="1" dirty="0" smtClean="0">
                <a:latin typeface="Arial" pitchFamily="-107" charset="0"/>
                <a:ea typeface="ＭＳ Ｐゴシック" pitchFamily="-107" charset="-128"/>
                <a:cs typeface="ＭＳ Ｐゴシック" pitchFamily="-107" charset="-128"/>
              </a:rPr>
              <a:t>Why can’t we finish the last sentence as automatically as we do the others?”</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5"/>
          <p:cNvSpPr>
            <a:spLocks noGrp="1" noChangeArrowheads="1"/>
          </p:cNvSpPr>
          <p:nvPr>
            <p:ph type="ctrTitle"/>
          </p:nvPr>
        </p:nvSpPr>
        <p:spPr>
          <a:xfrm>
            <a:off x="685800" y="1981200"/>
            <a:ext cx="7772400" cy="2895600"/>
          </a:xfrm>
        </p:spPr>
        <p:txBody>
          <a:bodyPr/>
          <a:lstStyle/>
          <a:p>
            <a:pPr eaLnBrk="1" hangingPunct="1"/>
            <a:r>
              <a:rPr lang="en-US" sz="4000" dirty="0" smtClean="0"/>
              <a:t>Brief Description of the </a:t>
            </a:r>
            <a:br>
              <a:rPr lang="en-US" sz="4000" dirty="0" smtClean="0"/>
            </a:br>
            <a:r>
              <a:rPr lang="en-US" sz="4000" dirty="0" smtClean="0"/>
              <a:t>Preschool Module Content</a:t>
            </a:r>
          </a:p>
        </p:txBody>
      </p:sp>
      <p:sp>
        <p:nvSpPr>
          <p:cNvPr id="22531" name="Rectangle 6"/>
          <p:cNvSpPr>
            <a:spLocks noGrp="1" noChangeArrowheads="1"/>
          </p:cNvSpPr>
          <p:nvPr>
            <p:ph type="subTitle" idx="1"/>
          </p:nvPr>
        </p:nvSpPr>
        <p:spPr>
          <a:xfrm>
            <a:off x="1371600" y="4800600"/>
            <a:ext cx="6400800" cy="1905000"/>
          </a:xfrm>
        </p:spPr>
        <p:txBody>
          <a:bodyPr/>
          <a:lstStyle/>
          <a:p>
            <a:pPr eaLnBrk="1" hangingPunct="1"/>
            <a:r>
              <a:rPr lang="en-US" sz="2400" dirty="0" smtClean="0"/>
              <a:t>Adapted by </a:t>
            </a:r>
            <a:r>
              <a:rPr lang="en-US" sz="2400" i="1" dirty="0" smtClean="0"/>
              <a:t>WestEd Center for Child &amp; Family Studies, San Marcos Office, 2012-13 version</a:t>
            </a:r>
          </a:p>
          <a:p>
            <a:pPr eaLnBrk="1" hangingPunct="1"/>
            <a:r>
              <a:rPr lang="en-US" sz="2400" dirty="0" smtClean="0"/>
              <a:t>Originally developed by the </a:t>
            </a:r>
            <a:r>
              <a:rPr lang="en-US" sz="2400" i="1" dirty="0" smtClean="0"/>
              <a:t>Center on the Social and Emotional Foundations for Early Learning</a:t>
            </a:r>
            <a:endParaRPr lang="en-US" sz="2800" i="1" dirty="0" smtClean="0"/>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lstStyle/>
          <a:p>
            <a:pPr eaLnBrk="1" hangingPunct="1"/>
            <a:r>
              <a:rPr lang="en-US" sz="3200" dirty="0" smtClean="0">
                <a:ea typeface="Times New Roman" pitchFamily="1" charset="0"/>
                <a:cs typeface="Times New Roman" pitchFamily="1" charset="0"/>
              </a:rPr>
              <a:t>Module 1: Promoting Children’s Success: Building Relationship and </a:t>
            </a:r>
            <a:br>
              <a:rPr lang="en-US" sz="3200" dirty="0" smtClean="0">
                <a:ea typeface="Times New Roman" pitchFamily="1" charset="0"/>
                <a:cs typeface="Times New Roman" pitchFamily="1" charset="0"/>
              </a:rPr>
            </a:br>
            <a:r>
              <a:rPr lang="en-US" sz="3200" dirty="0" smtClean="0">
                <a:ea typeface="Times New Roman" pitchFamily="1" charset="0"/>
                <a:cs typeface="Times New Roman" pitchFamily="1" charset="0"/>
              </a:rPr>
              <a:t>Creating Supportive Environment</a:t>
            </a:r>
          </a:p>
        </p:txBody>
      </p:sp>
      <p:sp>
        <p:nvSpPr>
          <p:cNvPr id="57348" name="Rectangle 4"/>
          <p:cNvSpPr>
            <a:spLocks noGrp="1" noChangeArrowheads="1"/>
          </p:cNvSpPr>
          <p:nvPr>
            <p:ph idx="1"/>
          </p:nvPr>
        </p:nvSpPr>
        <p:spPr>
          <a:xfrm>
            <a:off x="685800" y="1905000"/>
            <a:ext cx="7772400" cy="4572000"/>
          </a:xfrm>
        </p:spPr>
        <p:txBody>
          <a:bodyPr/>
          <a:lstStyle/>
          <a:p>
            <a:pPr eaLnBrk="1" hangingPunct="1">
              <a:lnSpc>
                <a:spcPct val="90000"/>
              </a:lnSpc>
              <a:buFontTx/>
              <a:buNone/>
            </a:pPr>
            <a:r>
              <a:rPr lang="en-US" sz="2800" b="1" dirty="0" smtClean="0">
                <a:latin typeface="Footlight MT Light" pitchFamily="1" charset="0"/>
                <a:ea typeface="Arial" pitchFamily="1" charset="0"/>
                <a:cs typeface="Arial" pitchFamily="1" charset="0"/>
              </a:rPr>
              <a:t>Topics included in this module:</a:t>
            </a:r>
            <a:endParaRPr lang="en-US" sz="2800" dirty="0" smtClean="0">
              <a:latin typeface="Footlight MT Light"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Building positive relationships with children, families and staff members</a:t>
            </a: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Reflecting on values, perceptions, and beliefs about young children and their behavior</a:t>
            </a:r>
            <a:endParaRPr lang="en-US" sz="2400" dirty="0" smtClean="0">
              <a:latin typeface="Footlight MT Light"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Designing environments that support appropriate behavior</a:t>
            </a: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Using schedules, routines, and visual strategies</a:t>
            </a: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Examining transitions and group size</a:t>
            </a:r>
            <a:endParaRPr lang="en-US" sz="2400" dirty="0" smtClean="0">
              <a:latin typeface="Footlight MT Light"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Establishing expectations</a:t>
            </a:r>
            <a:endParaRPr lang="en-US" sz="2400" dirty="0" smtClean="0">
              <a:latin typeface="Footlight MT Light"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Implementing activities that promote child engagement</a:t>
            </a:r>
            <a:endParaRPr lang="en-US" sz="2400" dirty="0" smtClean="0">
              <a:latin typeface="Footlight MT Light"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Providing positive descriptive acknowledgement</a:t>
            </a:r>
            <a:endParaRPr lang="en-US" sz="2400" dirty="0" smtClean="0">
              <a:latin typeface="Footlight MT Light" pitchFamily="1" charset="0"/>
            </a:endParaRPr>
          </a:p>
          <a:p>
            <a:pPr eaLnBrk="1" hangingPunct="1">
              <a:lnSpc>
                <a:spcPct val="90000"/>
              </a:lnSpc>
            </a:pPr>
            <a:endParaRPr lang="en-US" sz="2800" dirty="0">
              <a:latin typeface="Footlight MT Light" pitchFamily="1" charset="0"/>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p:txBody>
          <a:bodyPr/>
          <a:lstStyle/>
          <a:p>
            <a:pPr eaLnBrk="1" hangingPunct="1"/>
            <a:r>
              <a:rPr lang="en-US" sz="3800" dirty="0">
                <a:ea typeface="Times New Roman" pitchFamily="1" charset="0"/>
                <a:cs typeface="Times New Roman" pitchFamily="1" charset="0"/>
              </a:rPr>
              <a:t>Module 2: Social Emotional</a:t>
            </a:r>
            <a:br>
              <a:rPr lang="en-US" sz="3800" dirty="0">
                <a:ea typeface="Times New Roman" pitchFamily="1" charset="0"/>
                <a:cs typeface="Times New Roman" pitchFamily="1" charset="0"/>
              </a:rPr>
            </a:br>
            <a:r>
              <a:rPr lang="en-US" sz="3800" dirty="0">
                <a:ea typeface="Times New Roman" pitchFamily="1" charset="0"/>
                <a:cs typeface="Times New Roman" pitchFamily="1" charset="0"/>
              </a:rPr>
              <a:t> Teaching Strategies</a:t>
            </a:r>
          </a:p>
        </p:txBody>
      </p:sp>
      <p:sp>
        <p:nvSpPr>
          <p:cNvPr id="59396" name="Rectangle 4"/>
          <p:cNvSpPr>
            <a:spLocks noGrp="1" noChangeArrowheads="1"/>
          </p:cNvSpPr>
          <p:nvPr>
            <p:ph idx="1"/>
          </p:nvPr>
        </p:nvSpPr>
        <p:spPr>
          <a:xfrm>
            <a:off x="685800" y="1752600"/>
            <a:ext cx="7772400" cy="4724400"/>
          </a:xfrm>
        </p:spPr>
        <p:txBody>
          <a:bodyPr/>
          <a:lstStyle/>
          <a:p>
            <a:pPr eaLnBrk="1" hangingPunct="1">
              <a:buFontTx/>
              <a:buNone/>
            </a:pPr>
            <a:r>
              <a:rPr lang="en-US" b="1" dirty="0">
                <a:latin typeface="Footlight MT Light" pitchFamily="1" charset="0"/>
                <a:ea typeface="Arial" pitchFamily="1" charset="0"/>
                <a:cs typeface="Arial" pitchFamily="1" charset="0"/>
              </a:rPr>
              <a:t>Topics included in this module:</a:t>
            </a:r>
            <a:endParaRPr lang="en-US" dirty="0" smtClean="0">
              <a:latin typeface="Footlight MT Light" pitchFamily="1" charset="0"/>
              <a:ea typeface="Times New Roman" pitchFamily="1" charset="0"/>
              <a:cs typeface="Times New Roman" pitchFamily="1" charset="0"/>
            </a:endParaRPr>
          </a:p>
          <a:p>
            <a:pPr eaLnBrk="1" hangingPunct="1">
              <a:buFont typeface="Wingdings" pitchFamily="1" charset="2"/>
              <a:buChar char="§"/>
            </a:pPr>
            <a:r>
              <a:rPr lang="en-US" sz="2800" dirty="0" smtClean="0">
                <a:latin typeface="Footlight MT Light" pitchFamily="1" charset="0"/>
                <a:ea typeface="Arial" pitchFamily="1" charset="0"/>
                <a:cs typeface="Arial" pitchFamily="1" charset="0"/>
              </a:rPr>
              <a:t>Identifying </a:t>
            </a:r>
            <a:r>
              <a:rPr lang="en-US" sz="2800" dirty="0">
                <a:latin typeface="Footlight MT Light" pitchFamily="1" charset="0"/>
                <a:ea typeface="Arial" pitchFamily="1" charset="0"/>
                <a:cs typeface="Arial" pitchFamily="1" charset="0"/>
              </a:rPr>
              <a:t>teachable moments</a:t>
            </a:r>
            <a:endParaRPr lang="en-US" sz="2800" dirty="0" smtClean="0">
              <a:latin typeface="Footlight MT Light" pitchFamily="1" charset="0"/>
              <a:ea typeface="Times New Roman" pitchFamily="1" charset="0"/>
              <a:cs typeface="Times New Roman" pitchFamily="1" charset="0"/>
            </a:endParaRPr>
          </a:p>
          <a:p>
            <a:pPr eaLnBrk="1" hangingPunct="1">
              <a:buFont typeface="Wingdings" pitchFamily="1" charset="2"/>
              <a:buChar char="§"/>
            </a:pPr>
            <a:r>
              <a:rPr lang="en-US" sz="2800" dirty="0" smtClean="0">
                <a:latin typeface="Footlight MT Light" pitchFamily="1" charset="0"/>
                <a:ea typeface="Arial" pitchFamily="1" charset="0"/>
                <a:cs typeface="Arial" pitchFamily="1" charset="0"/>
              </a:rPr>
              <a:t>Facilitating </a:t>
            </a:r>
            <a:r>
              <a:rPr lang="en-US" sz="2800" dirty="0">
                <a:latin typeface="Footlight MT Light" pitchFamily="1" charset="0"/>
                <a:ea typeface="Arial" pitchFamily="1" charset="0"/>
                <a:cs typeface="Arial" pitchFamily="1" charset="0"/>
              </a:rPr>
              <a:t>the development of friendship</a:t>
            </a:r>
            <a:r>
              <a:rPr lang="en-US" sz="2800" dirty="0" smtClean="0">
                <a:latin typeface="Footlight MT Light" pitchFamily="1" charset="0"/>
                <a:ea typeface="Arial" pitchFamily="1" charset="0"/>
                <a:cs typeface="Arial" pitchFamily="1" charset="0"/>
              </a:rPr>
              <a:t> skills</a:t>
            </a:r>
            <a:endParaRPr lang="en-US" sz="2800" dirty="0" smtClean="0">
              <a:latin typeface="Footlight MT Light" pitchFamily="1" charset="0"/>
              <a:ea typeface="Times New Roman" pitchFamily="1" charset="0"/>
              <a:cs typeface="Times New Roman" pitchFamily="1" charset="0"/>
            </a:endParaRPr>
          </a:p>
          <a:p>
            <a:pPr eaLnBrk="1" hangingPunct="1">
              <a:buFont typeface="Wingdings" pitchFamily="1" charset="2"/>
              <a:buChar char="§"/>
            </a:pPr>
            <a:r>
              <a:rPr lang="en-US" sz="2800" dirty="0" smtClean="0">
                <a:latin typeface="Footlight MT Light" pitchFamily="1" charset="0"/>
                <a:ea typeface="Arial" pitchFamily="1" charset="0"/>
                <a:cs typeface="Arial" pitchFamily="1" charset="0"/>
              </a:rPr>
              <a:t>Teaching </a:t>
            </a:r>
            <a:r>
              <a:rPr lang="en-US" sz="2800" dirty="0">
                <a:latin typeface="Footlight MT Light" pitchFamily="1" charset="0"/>
                <a:ea typeface="Arial" pitchFamily="1" charset="0"/>
                <a:cs typeface="Arial" pitchFamily="1" charset="0"/>
              </a:rPr>
              <a:t>children to recognize and </a:t>
            </a:r>
            <a:r>
              <a:rPr lang="en-US" sz="2800" dirty="0" smtClean="0">
                <a:latin typeface="Footlight MT Light" pitchFamily="1" charset="0"/>
                <a:ea typeface="Arial" pitchFamily="1" charset="0"/>
                <a:cs typeface="Arial" pitchFamily="1" charset="0"/>
              </a:rPr>
              <a:t>express emotions (emotional literacy)</a:t>
            </a:r>
            <a:endParaRPr lang="en-US" sz="2800" dirty="0" smtClean="0">
              <a:latin typeface="Footlight MT Light" pitchFamily="1" charset="0"/>
              <a:ea typeface="Times New Roman" pitchFamily="1" charset="0"/>
              <a:cs typeface="Times New Roman" pitchFamily="1" charset="0"/>
            </a:endParaRPr>
          </a:p>
          <a:p>
            <a:pPr eaLnBrk="1" hangingPunct="1">
              <a:buFont typeface="Wingdings" pitchFamily="1" charset="2"/>
              <a:buChar char="§"/>
            </a:pPr>
            <a:r>
              <a:rPr lang="en-US" sz="2800" dirty="0" smtClean="0">
                <a:latin typeface="Footlight MT Light" pitchFamily="1" charset="0"/>
                <a:ea typeface="Arial" pitchFamily="1" charset="0"/>
                <a:cs typeface="Arial" pitchFamily="1" charset="0"/>
              </a:rPr>
              <a:t>Teaching children to understand and manage strong emotions such as anger, giddiness</a:t>
            </a:r>
          </a:p>
          <a:p>
            <a:pPr eaLnBrk="1" hangingPunct="1">
              <a:buFont typeface="Wingdings" pitchFamily="1" charset="2"/>
              <a:buChar char="§"/>
            </a:pPr>
            <a:r>
              <a:rPr lang="en-US" sz="2800" dirty="0" smtClean="0">
                <a:latin typeface="Footlight MT Light" pitchFamily="1" charset="0"/>
                <a:ea typeface="Arial" pitchFamily="1" charset="0"/>
                <a:cs typeface="Arial" pitchFamily="1" charset="0"/>
              </a:rPr>
              <a:t>Teaching problem solving</a:t>
            </a:r>
            <a:r>
              <a:rPr lang="en-US" sz="2800" dirty="0" smtClean="0">
                <a:latin typeface="Footlight MT Light" pitchFamily="1" charset="0"/>
                <a:ea typeface="Times New Roman" pitchFamily="1" charset="0"/>
                <a:cs typeface="Times New Roman" pitchFamily="1" charset="0"/>
              </a:rPr>
              <a:t> and conflict resolution</a:t>
            </a:r>
            <a:endParaRPr lang="en-US" sz="2800" dirty="0" smtClean="0">
              <a:latin typeface="Footlight MT Light" pitchFamily="1" charset="0"/>
            </a:endParaRPr>
          </a:p>
        </p:txBody>
      </p:sp>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81000"/>
            <a:ext cx="8153400" cy="609600"/>
          </a:xfrm>
        </p:spPr>
        <p:txBody>
          <a:bodyPr/>
          <a:lstStyle/>
          <a:p>
            <a:r>
              <a:rPr lang="en-US" sz="3600" dirty="0" smtClean="0"/>
              <a:t>Strategies and Materials that Teach</a:t>
            </a:r>
            <a:endParaRPr lang="en-US" sz="3600" dirty="0"/>
          </a:p>
        </p:txBody>
      </p:sp>
      <p:sp>
        <p:nvSpPr>
          <p:cNvPr id="55299" name="Rectangle 3"/>
          <p:cNvSpPr>
            <a:spLocks noGrp="1" noChangeArrowheads="1"/>
          </p:cNvSpPr>
          <p:nvPr>
            <p:ph type="body" idx="1"/>
          </p:nvPr>
        </p:nvSpPr>
        <p:spPr>
          <a:xfrm>
            <a:off x="533400" y="990600"/>
            <a:ext cx="4929188" cy="5638800"/>
          </a:xfrm>
        </p:spPr>
        <p:txBody>
          <a:bodyPr/>
          <a:lstStyle/>
          <a:p>
            <a:pPr>
              <a:lnSpc>
                <a:spcPct val="85000"/>
              </a:lnSpc>
            </a:pPr>
            <a:r>
              <a:rPr lang="en-US" sz="2800" dirty="0"/>
              <a:t>Friendship </a:t>
            </a:r>
            <a:r>
              <a:rPr lang="en-US" sz="2800" dirty="0" smtClean="0"/>
              <a:t>skills</a:t>
            </a:r>
          </a:p>
          <a:p>
            <a:pPr lvl="1">
              <a:lnSpc>
                <a:spcPct val="85000"/>
              </a:lnSpc>
            </a:pPr>
            <a:r>
              <a:rPr lang="en-US" sz="2400" dirty="0" smtClean="0"/>
              <a:t>Super Friend</a:t>
            </a:r>
          </a:p>
          <a:p>
            <a:pPr>
              <a:lnSpc>
                <a:spcPct val="85000"/>
              </a:lnSpc>
            </a:pPr>
            <a:r>
              <a:rPr lang="en-US" sz="2800" dirty="0" smtClean="0"/>
              <a:t>Emotional Literacy </a:t>
            </a:r>
            <a:endParaRPr lang="en-US" sz="2400" dirty="0" smtClean="0"/>
          </a:p>
          <a:p>
            <a:pPr lvl="1">
              <a:lnSpc>
                <a:spcPct val="85000"/>
              </a:lnSpc>
            </a:pPr>
            <a:r>
              <a:rPr lang="en-US" sz="2400" dirty="0" smtClean="0"/>
              <a:t>Identifying </a:t>
            </a:r>
            <a:r>
              <a:rPr lang="en-US" sz="2400" dirty="0"/>
              <a:t>feelings in </a:t>
            </a:r>
            <a:br>
              <a:rPr lang="en-US" sz="2400" dirty="0"/>
            </a:br>
            <a:r>
              <a:rPr lang="en-US" sz="2400" dirty="0"/>
              <a:t>self and </a:t>
            </a:r>
            <a:r>
              <a:rPr lang="en-US" sz="2400" dirty="0" smtClean="0"/>
              <a:t>others</a:t>
            </a:r>
          </a:p>
          <a:p>
            <a:pPr>
              <a:lnSpc>
                <a:spcPct val="85000"/>
              </a:lnSpc>
            </a:pPr>
            <a:r>
              <a:rPr lang="en-US" sz="2800" dirty="0" smtClean="0"/>
              <a:t>Managing Strong Emotions</a:t>
            </a:r>
          </a:p>
          <a:p>
            <a:pPr lvl="1">
              <a:lnSpc>
                <a:spcPct val="85000"/>
              </a:lnSpc>
            </a:pPr>
            <a:r>
              <a:rPr lang="en-US" sz="2400" dirty="0"/>
              <a:t>Tucker </a:t>
            </a:r>
            <a:r>
              <a:rPr lang="en-US" sz="2400" dirty="0" smtClean="0"/>
              <a:t>Turtle/Sonia Snail</a:t>
            </a:r>
          </a:p>
          <a:p>
            <a:pPr lvl="1">
              <a:lnSpc>
                <a:spcPct val="85000"/>
              </a:lnSpc>
            </a:pPr>
            <a:r>
              <a:rPr lang="en-US" sz="2400" dirty="0" smtClean="0"/>
              <a:t>Feel Good space</a:t>
            </a:r>
          </a:p>
          <a:p>
            <a:pPr>
              <a:lnSpc>
                <a:spcPct val="85000"/>
              </a:lnSpc>
            </a:pPr>
            <a:r>
              <a:rPr lang="en-US" sz="2800" dirty="0" smtClean="0"/>
              <a:t>Problem-Solving/Conflict Resolution</a:t>
            </a:r>
          </a:p>
          <a:p>
            <a:pPr lvl="1">
              <a:lnSpc>
                <a:spcPct val="85000"/>
              </a:lnSpc>
            </a:pPr>
            <a:r>
              <a:rPr lang="en-US" sz="2400" dirty="0"/>
              <a:t>Problem-Solving Steps</a:t>
            </a:r>
          </a:p>
          <a:p>
            <a:pPr lvl="1">
              <a:lnSpc>
                <a:spcPct val="85000"/>
              </a:lnSpc>
            </a:pPr>
            <a:r>
              <a:rPr lang="en-US" sz="2400" dirty="0"/>
              <a:t>Solution Kit</a:t>
            </a:r>
            <a:endParaRPr lang="en-US" sz="2400" dirty="0" smtClean="0"/>
          </a:p>
          <a:p>
            <a:pPr lvl="1">
              <a:lnSpc>
                <a:spcPct val="85000"/>
              </a:lnSpc>
            </a:pPr>
            <a:r>
              <a:rPr lang="en-US" sz="2400" dirty="0" smtClean="0"/>
              <a:t>Systematic process, visuals</a:t>
            </a:r>
          </a:p>
          <a:p>
            <a:pPr lvl="1">
              <a:lnSpc>
                <a:spcPct val="85000"/>
              </a:lnSpc>
            </a:pPr>
            <a:endParaRPr lang="en-US" sz="2400" dirty="0"/>
          </a:p>
        </p:txBody>
      </p:sp>
      <p:pic>
        <p:nvPicPr>
          <p:cNvPr id="55300" name="Picture 4" descr="kit and tucker on wall.JPG"/>
          <p:cNvPicPr>
            <a:picLocks noChangeAspect="1"/>
          </p:cNvPicPr>
          <p:nvPr/>
        </p:nvPicPr>
        <p:blipFill>
          <a:blip r:embed="rId3"/>
          <a:srcRect l="12903" r="22984"/>
          <a:stretch>
            <a:fillRect/>
          </a:stretch>
        </p:blipFill>
        <p:spPr bwMode="auto">
          <a:xfrm>
            <a:off x="5105400" y="2209800"/>
            <a:ext cx="4038600" cy="47244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p:txBody>
          <a:bodyPr/>
          <a:lstStyle/>
          <a:p>
            <a:pPr eaLnBrk="1" hangingPunct="1"/>
            <a:r>
              <a:rPr lang="en-US" sz="3800" dirty="0">
                <a:ea typeface="Times New Roman" pitchFamily="1" charset="0"/>
                <a:cs typeface="Times New Roman" pitchFamily="1" charset="0"/>
              </a:rPr>
              <a:t>Module 3A &amp; B: Individualized Intensive Intervention</a:t>
            </a:r>
          </a:p>
        </p:txBody>
      </p:sp>
      <p:sp>
        <p:nvSpPr>
          <p:cNvPr id="60420" name="Rectangle 4"/>
          <p:cNvSpPr>
            <a:spLocks noGrp="1" noChangeArrowheads="1"/>
          </p:cNvSpPr>
          <p:nvPr>
            <p:ph idx="1"/>
          </p:nvPr>
        </p:nvSpPr>
        <p:spPr/>
        <p:txBody>
          <a:bodyPr/>
          <a:lstStyle/>
          <a:p>
            <a:pPr>
              <a:lnSpc>
                <a:spcPct val="90000"/>
              </a:lnSpc>
              <a:spcBef>
                <a:spcPct val="0"/>
              </a:spcBef>
              <a:buFontTx/>
              <a:buNone/>
            </a:pPr>
            <a:r>
              <a:rPr lang="en-US" sz="2800" b="1" dirty="0">
                <a:latin typeface="Footlight MT Light" pitchFamily="1" charset="0"/>
                <a:ea typeface="Arial" pitchFamily="1" charset="0"/>
                <a:cs typeface="Arial" pitchFamily="1" charset="0"/>
              </a:rPr>
              <a:t>Topics included in this module:</a:t>
            </a:r>
            <a:r>
              <a:rPr lang="en-US" sz="2800" dirty="0" smtClean="0">
                <a:latin typeface="Footlight MT Light" pitchFamily="1" charset="0"/>
                <a:ea typeface="Arial" pitchFamily="1" charset="0"/>
                <a:cs typeface="Arial" pitchFamily="1" charset="0"/>
              </a:rPr>
              <a:t> </a:t>
            </a:r>
          </a:p>
          <a:p>
            <a:pPr>
              <a:lnSpc>
                <a:spcPct val="90000"/>
              </a:lnSpc>
              <a:spcBef>
                <a:spcPct val="0"/>
              </a:spcBef>
              <a:buFontTx/>
              <a:buNone/>
            </a:pPr>
            <a:endParaRPr lang="en-US" sz="1100" dirty="0" smtClean="0">
              <a:latin typeface="Footlight MT Light" pitchFamily="1" charset="0"/>
              <a:ea typeface="Arial" pitchFamily="1" charset="0"/>
              <a:cs typeface="Arial" pitchFamily="1" charset="0"/>
            </a:endParaRPr>
          </a:p>
          <a:p>
            <a:pPr>
              <a:lnSpc>
                <a:spcPct val="90000"/>
              </a:lnSpc>
              <a:spcBef>
                <a:spcPct val="0"/>
              </a:spcBef>
              <a:spcAft>
                <a:spcPts val="600"/>
              </a:spcAft>
              <a:buFont typeface="Wingdings" pitchFamily="1" charset="2"/>
              <a:buChar char="§"/>
            </a:pPr>
            <a:r>
              <a:rPr lang="en-US" sz="2400" dirty="0" smtClean="0">
                <a:latin typeface="Footlight MT Light" pitchFamily="1" charset="0"/>
                <a:ea typeface="Arial" pitchFamily="1" charset="0"/>
                <a:cs typeface="Arial" pitchFamily="1" charset="0"/>
              </a:rPr>
              <a:t>Modifying and adapting materials and activities to </a:t>
            </a:r>
            <a:br>
              <a:rPr lang="en-US" sz="2400" dirty="0" smtClean="0">
                <a:latin typeface="Footlight MT Light" pitchFamily="1" charset="0"/>
                <a:ea typeface="Arial" pitchFamily="1" charset="0"/>
                <a:cs typeface="Arial" pitchFamily="1" charset="0"/>
              </a:rPr>
            </a:br>
            <a:r>
              <a:rPr lang="en-US" sz="2400" dirty="0" smtClean="0">
                <a:latin typeface="Footlight MT Light" pitchFamily="1" charset="0"/>
                <a:ea typeface="Arial" pitchFamily="1" charset="0"/>
                <a:cs typeface="Arial" pitchFamily="1" charset="0"/>
              </a:rPr>
              <a:t>meet the individual</a:t>
            </a:r>
            <a:r>
              <a:rPr lang="en-US" sz="2400" dirty="0" smtClean="0">
                <a:latin typeface="Footlight MT Light" pitchFamily="1" charset="0"/>
                <a:ea typeface="Times New Roman" pitchFamily="1" charset="0"/>
                <a:cs typeface="Times New Roman" pitchFamily="1" charset="0"/>
              </a:rPr>
              <a:t> </a:t>
            </a:r>
            <a:r>
              <a:rPr lang="en-US" sz="2400" dirty="0" smtClean="0">
                <a:latin typeface="Footlight MT Light" pitchFamily="1" charset="0"/>
                <a:ea typeface="Arial" pitchFamily="1" charset="0"/>
                <a:cs typeface="Arial" pitchFamily="1" charset="0"/>
              </a:rPr>
              <a:t>needs of all children, including </a:t>
            </a:r>
            <a:br>
              <a:rPr lang="en-US" sz="2400" dirty="0" smtClean="0">
                <a:latin typeface="Footlight MT Light" pitchFamily="1" charset="0"/>
                <a:ea typeface="Arial" pitchFamily="1" charset="0"/>
                <a:cs typeface="Arial" pitchFamily="1" charset="0"/>
              </a:rPr>
            </a:br>
            <a:r>
              <a:rPr lang="en-US" sz="2400" dirty="0" smtClean="0">
                <a:latin typeface="Footlight MT Light" pitchFamily="1" charset="0"/>
                <a:ea typeface="Arial" pitchFamily="1" charset="0"/>
                <a:cs typeface="Arial" pitchFamily="1" charset="0"/>
              </a:rPr>
              <a:t>those with disabilities</a:t>
            </a:r>
          </a:p>
          <a:p>
            <a:pPr>
              <a:lnSpc>
                <a:spcPct val="90000"/>
              </a:lnSpc>
              <a:spcBef>
                <a:spcPct val="0"/>
              </a:spcBef>
              <a:spcAft>
                <a:spcPts val="600"/>
              </a:spcAft>
              <a:buFont typeface="Wingdings" pitchFamily="1" charset="2"/>
              <a:buChar char="§"/>
            </a:pPr>
            <a:r>
              <a:rPr lang="en-US" sz="2400" dirty="0" smtClean="0">
                <a:latin typeface="Footlight MT Light" pitchFamily="1" charset="0"/>
                <a:ea typeface="Arial" pitchFamily="1" charset="0"/>
                <a:cs typeface="Arial" pitchFamily="1" charset="0"/>
              </a:rPr>
              <a:t>Identifying </a:t>
            </a:r>
            <a:r>
              <a:rPr lang="en-US" sz="2400" dirty="0">
                <a:latin typeface="Footlight MT Light" pitchFamily="1" charset="0"/>
                <a:ea typeface="Arial" pitchFamily="1" charset="0"/>
                <a:cs typeface="Arial" pitchFamily="1" charset="0"/>
              </a:rPr>
              <a:t>the function of challenging behavior</a:t>
            </a:r>
            <a:endParaRPr lang="en-US" sz="2400" dirty="0" smtClean="0">
              <a:latin typeface="Trebuchet MS"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Identifying </a:t>
            </a:r>
            <a:r>
              <a:rPr lang="en-US" sz="2400" dirty="0">
                <a:latin typeface="Footlight MT Light" pitchFamily="1" charset="0"/>
                <a:ea typeface="Arial" pitchFamily="1" charset="0"/>
                <a:cs typeface="Arial" pitchFamily="1" charset="0"/>
              </a:rPr>
              <a:t>behaviors and social skills to target for </a:t>
            </a:r>
            <a:r>
              <a:rPr lang="en-US" sz="2400" dirty="0" smtClean="0">
                <a:latin typeface="Footlight MT Light" pitchFamily="1" charset="0"/>
                <a:ea typeface="Arial" pitchFamily="1" charset="0"/>
                <a:cs typeface="Arial" pitchFamily="1" charset="0"/>
              </a:rPr>
              <a:t>intervention</a:t>
            </a: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Focusing on teaching new behaviors that still meet the original function</a:t>
            </a:r>
            <a:endParaRPr lang="en-US" sz="2400" dirty="0" smtClean="0">
              <a:latin typeface="Trebuchet MS"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Developing </a:t>
            </a:r>
            <a:r>
              <a:rPr lang="en-US" sz="2400" dirty="0">
                <a:latin typeface="Footlight MT Light" pitchFamily="1" charset="0"/>
                <a:ea typeface="Arial" pitchFamily="1" charset="0"/>
                <a:cs typeface="Arial" pitchFamily="1" charset="0"/>
              </a:rPr>
              <a:t>a plan for supporting social-emotional development and preventing challenging behavior</a:t>
            </a:r>
            <a:endParaRPr lang="en-US" sz="2400" dirty="0" smtClean="0">
              <a:latin typeface="Trebuchet MS"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400" dirty="0" smtClean="0">
                <a:latin typeface="Footlight MT Light" pitchFamily="1" charset="0"/>
                <a:ea typeface="Arial" pitchFamily="1" charset="0"/>
                <a:cs typeface="Arial" pitchFamily="1" charset="0"/>
              </a:rPr>
              <a:t>Using </a:t>
            </a:r>
            <a:r>
              <a:rPr lang="en-US" sz="2400" dirty="0">
                <a:latin typeface="Footlight MT Light" pitchFamily="1" charset="0"/>
                <a:ea typeface="Arial" pitchFamily="1" charset="0"/>
                <a:cs typeface="Arial" pitchFamily="1" charset="0"/>
              </a:rPr>
              <a:t>a team approach to addressing</a:t>
            </a:r>
            <a:r>
              <a:rPr lang="en-US" sz="2400" dirty="0" smtClean="0">
                <a:latin typeface="Footlight MT Light" pitchFamily="1" charset="0"/>
                <a:ea typeface="Arial" pitchFamily="1" charset="0"/>
                <a:cs typeface="Arial" pitchFamily="1" charset="0"/>
              </a:rPr>
              <a:t> challenging </a:t>
            </a:r>
            <a:r>
              <a:rPr lang="en-US" sz="2400" dirty="0">
                <a:latin typeface="Footlight MT Light" pitchFamily="1" charset="0"/>
                <a:ea typeface="Arial" pitchFamily="1" charset="0"/>
                <a:cs typeface="Arial" pitchFamily="1" charset="0"/>
              </a:rPr>
              <a:t>behavior and</a:t>
            </a:r>
            <a:r>
              <a:rPr lang="en-US" sz="2400" dirty="0" smtClean="0">
                <a:latin typeface="Footlight MT Light" pitchFamily="1" charset="0"/>
                <a:ea typeface="Arial" pitchFamily="1" charset="0"/>
                <a:cs typeface="Arial" pitchFamily="1" charset="0"/>
              </a:rPr>
              <a:t> social-emotional needs</a:t>
            </a:r>
            <a:endParaRPr lang="en-US" sz="2400" dirty="0">
              <a:latin typeface="Footlight MT Light" pitchFamily="1" charset="0"/>
              <a:ea typeface="Arial" pitchFamily="1" charset="0"/>
              <a:cs typeface="Arial" pitchFamily="1" charset="0"/>
            </a:endParaRPr>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on What Works</a:t>
            </a:r>
            <a:endParaRPr lang="en-US" dirty="0"/>
          </a:p>
        </p:txBody>
      </p:sp>
      <p:sp>
        <p:nvSpPr>
          <p:cNvPr id="5" name="Content Placeholder 4"/>
          <p:cNvSpPr>
            <a:spLocks noGrp="1"/>
          </p:cNvSpPr>
          <p:nvPr>
            <p:ph sz="half" idx="2"/>
          </p:nvPr>
        </p:nvSpPr>
        <p:spPr>
          <a:xfrm>
            <a:off x="4191000" y="1600200"/>
            <a:ext cx="4267200" cy="4876800"/>
          </a:xfrm>
        </p:spPr>
        <p:txBody>
          <a:bodyPr/>
          <a:lstStyle/>
          <a:p>
            <a:r>
              <a:rPr lang="en-US" dirty="0" smtClean="0"/>
              <a:t>Think about a time that you were able to work with a child who had some challenging behavior and help him or her be successful in your program</a:t>
            </a:r>
          </a:p>
          <a:p>
            <a:r>
              <a:rPr lang="en-US" dirty="0" smtClean="0"/>
              <a:t>What strategies did you use to help the child to succeed?</a:t>
            </a:r>
          </a:p>
          <a:p>
            <a:r>
              <a:rPr lang="en-US" dirty="0" smtClean="0"/>
              <a:t>What did you learn?</a:t>
            </a:r>
            <a:endParaRPr lang="en-US" dirty="0"/>
          </a:p>
        </p:txBody>
      </p:sp>
      <p:pic>
        <p:nvPicPr>
          <p:cNvPr id="8" name="Picture 7"/>
          <p:cNvPicPr>
            <a:picLocks noChangeAspect="1"/>
          </p:cNvPicPr>
          <p:nvPr/>
        </p:nvPicPr>
        <p:blipFill>
          <a:blip r:embed="rId2"/>
          <a:stretch>
            <a:fillRect/>
          </a:stretch>
        </p:blipFill>
        <p:spPr>
          <a:xfrm>
            <a:off x="381000" y="2667000"/>
            <a:ext cx="4127500" cy="3911600"/>
          </a:xfrm>
          <a:prstGeom prst="rect">
            <a:avLst/>
          </a:prstGeom>
        </p:spPr>
      </p:pic>
    </p:spTree>
  </p:cSld>
  <p:clrMapOvr>
    <a:masterClrMapping/>
  </p:clrMapOvr>
  <p:transition>
    <p:circl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7" name="Isosceles Triangle 16"/>
          <p:cNvSpPr/>
          <p:nvPr/>
        </p:nvSpPr>
        <p:spPr>
          <a:xfrm>
            <a:off x="381000" y="1447800"/>
            <a:ext cx="8382000" cy="5181600"/>
          </a:xfrm>
          <a:prstGeom prst="triangl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bwMode="auto">
          <a:xfrm>
            <a:off x="342900" y="274638"/>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rgbClr val="004080"/>
                </a:solidFill>
                <a:effectLst/>
                <a:uLnTx/>
                <a:uFillTx/>
                <a:latin typeface="+mj-lt"/>
                <a:ea typeface="+mj-ea"/>
                <a:cs typeface="+mj-cs"/>
              </a:rPr>
              <a:t>When Concerned About Behavior, </a:t>
            </a:r>
            <a:br>
              <a:rPr kumimoji="0" lang="en-US" sz="4000" b="1" i="0" u="none" strike="noStrike" kern="0" cap="none" spc="0" normalizeH="0" baseline="0" noProof="0" smtClean="0">
                <a:ln>
                  <a:noFill/>
                </a:ln>
                <a:solidFill>
                  <a:srgbClr val="004080"/>
                </a:solidFill>
                <a:effectLst/>
                <a:uLnTx/>
                <a:uFillTx/>
                <a:latin typeface="+mj-lt"/>
                <a:ea typeface="+mj-ea"/>
                <a:cs typeface="+mj-cs"/>
              </a:rPr>
            </a:br>
            <a:r>
              <a:rPr kumimoji="0" lang="en-US" sz="4000" b="1" i="0" u="none" strike="noStrike" kern="0" cap="none" spc="0" normalizeH="0" baseline="0" noProof="0" smtClean="0">
                <a:ln>
                  <a:noFill/>
                </a:ln>
                <a:solidFill>
                  <a:srgbClr val="004080"/>
                </a:solidFill>
                <a:effectLst/>
                <a:uLnTx/>
                <a:uFillTx/>
                <a:latin typeface="+mj-lt"/>
                <a:ea typeface="+mj-ea"/>
                <a:cs typeface="+mj-cs"/>
              </a:rPr>
              <a:t>Walk Up The Pyramid!</a:t>
            </a:r>
            <a:endParaRPr kumimoji="0" lang="en-US" sz="4000" b="1" i="0" u="none" strike="noStrike" kern="0" cap="none" spc="0" normalizeH="0" baseline="0" noProof="0" dirty="0">
              <a:ln>
                <a:noFill/>
              </a:ln>
              <a:solidFill>
                <a:srgbClr val="004080"/>
              </a:solidFill>
              <a:effectLst/>
              <a:uLnTx/>
              <a:uFillTx/>
              <a:latin typeface="+mj-lt"/>
              <a:ea typeface="+mj-ea"/>
              <a:cs typeface="+mj-cs"/>
            </a:endParaRPr>
          </a:p>
        </p:txBody>
      </p:sp>
      <p:sp>
        <p:nvSpPr>
          <p:cNvPr id="19" name="Line 6"/>
          <p:cNvSpPr>
            <a:spLocks noChangeShapeType="1"/>
          </p:cNvSpPr>
          <p:nvPr/>
        </p:nvSpPr>
        <p:spPr bwMode="auto">
          <a:xfrm flipV="1">
            <a:off x="1386840" y="5371518"/>
            <a:ext cx="6355080" cy="0"/>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0" name="Line 7"/>
          <p:cNvSpPr>
            <a:spLocks noChangeShapeType="1"/>
          </p:cNvSpPr>
          <p:nvPr/>
        </p:nvSpPr>
        <p:spPr bwMode="auto">
          <a:xfrm flipV="1">
            <a:off x="3048000" y="3352800"/>
            <a:ext cx="3048000" cy="1"/>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1" name="Line 8"/>
          <p:cNvSpPr>
            <a:spLocks noChangeShapeType="1"/>
          </p:cNvSpPr>
          <p:nvPr/>
        </p:nvSpPr>
        <p:spPr bwMode="auto">
          <a:xfrm flipV="1">
            <a:off x="2179320" y="4419600"/>
            <a:ext cx="4800600" cy="0"/>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2" name="Text Box 9"/>
          <p:cNvSpPr txBox="1">
            <a:spLocks noChangeArrowheads="1"/>
          </p:cNvSpPr>
          <p:nvPr/>
        </p:nvSpPr>
        <p:spPr bwMode="auto">
          <a:xfrm>
            <a:off x="1943100" y="4486698"/>
            <a:ext cx="5257800" cy="769938"/>
          </a:xfrm>
          <a:prstGeom prst="rect">
            <a:avLst/>
          </a:prstGeom>
          <a:noFill/>
          <a:ln w="9525">
            <a:noFill/>
            <a:miter lim="800000"/>
            <a:headEnd/>
            <a:tailEnd/>
          </a:ln>
          <a:effectLst/>
        </p:spPr>
        <p:txBody>
          <a:bodyPr>
            <a:prstTxWarp prst="textNoShape">
              <a:avLst/>
            </a:prstTxWarp>
            <a:spAutoFit/>
          </a:bodyPr>
          <a:lstStyle/>
          <a:p>
            <a:pPr algn="ctr">
              <a:defRPr/>
            </a:pPr>
            <a:r>
              <a:rPr lang="en-US" sz="2200" b="1" dirty="0" smtClean="0">
                <a:solidFill>
                  <a:srgbClr val="218CCC"/>
                </a:solidFill>
                <a:latin typeface="Charcoal" charset="0"/>
                <a:ea typeface="ＭＳ Ｐゴシック" charset="-128"/>
                <a:cs typeface="ＭＳ Ｐゴシック" charset="-128"/>
              </a:rPr>
              <a:t>Is the environment high-quality </a:t>
            </a:r>
          </a:p>
          <a:p>
            <a:pPr algn="ctr">
              <a:defRPr/>
            </a:pPr>
            <a:r>
              <a:rPr lang="en-US" sz="2200" b="1" dirty="0" smtClean="0">
                <a:solidFill>
                  <a:srgbClr val="218CCC"/>
                </a:solidFill>
                <a:latin typeface="Charcoal" charset="0"/>
                <a:ea typeface="ＭＳ Ｐゴシック" charset="-128"/>
                <a:cs typeface="ＭＳ Ｐゴシック" charset="-128"/>
              </a:rPr>
              <a:t> and supportive to ALL children?</a:t>
            </a:r>
            <a:endParaRPr lang="en-US" sz="2200" dirty="0">
              <a:solidFill>
                <a:srgbClr val="218CCC"/>
              </a:solidFill>
              <a:latin typeface="Charcoal" charset="0"/>
              <a:ea typeface="ＭＳ Ｐゴシック" charset="-128"/>
              <a:cs typeface="ＭＳ Ｐゴシック" charset="-128"/>
            </a:endParaRPr>
          </a:p>
        </p:txBody>
      </p:sp>
      <p:sp>
        <p:nvSpPr>
          <p:cNvPr id="23" name="Text Box 10"/>
          <p:cNvSpPr txBox="1">
            <a:spLocks noChangeArrowheads="1"/>
          </p:cNvSpPr>
          <p:nvPr/>
        </p:nvSpPr>
        <p:spPr bwMode="auto">
          <a:xfrm>
            <a:off x="762000" y="5569803"/>
            <a:ext cx="7620000" cy="830997"/>
          </a:xfrm>
          <a:prstGeom prst="rect">
            <a:avLst/>
          </a:prstGeom>
          <a:noFill/>
          <a:ln w="9525">
            <a:noFill/>
            <a:miter lim="800000"/>
            <a:headEnd/>
            <a:tailEnd/>
          </a:ln>
          <a:effectLst/>
        </p:spPr>
        <p:txBody>
          <a:bodyPr wrap="square">
            <a:prstTxWarp prst="textNoShape">
              <a:avLst/>
            </a:prstTxWarp>
            <a:spAutoFit/>
          </a:bodyPr>
          <a:lstStyle/>
          <a:p>
            <a:pPr algn="ctr">
              <a:defRPr/>
            </a:pPr>
            <a:r>
              <a:rPr lang="en-US" sz="2400" b="1" dirty="0" smtClean="0">
                <a:solidFill>
                  <a:srgbClr val="3853A4"/>
                </a:solidFill>
                <a:latin typeface="Charcoal" charset="0"/>
                <a:ea typeface="ＭＳ Ｐゴシック" charset="-128"/>
                <a:cs typeface="ＭＳ Ｐゴシック" charset="-128"/>
              </a:rPr>
              <a:t>How have I built nurturing &amp; responsive </a:t>
            </a:r>
            <a:br>
              <a:rPr lang="en-US" sz="2400" b="1" dirty="0" smtClean="0">
                <a:solidFill>
                  <a:srgbClr val="3853A4"/>
                </a:solidFill>
                <a:latin typeface="Charcoal" charset="0"/>
                <a:ea typeface="ＭＳ Ｐゴシック" charset="-128"/>
                <a:cs typeface="ＭＳ Ｐゴシック" charset="-128"/>
              </a:rPr>
            </a:br>
            <a:r>
              <a:rPr lang="en-US" sz="2400" b="1" dirty="0" smtClean="0">
                <a:solidFill>
                  <a:srgbClr val="3853A4"/>
                </a:solidFill>
                <a:latin typeface="Charcoal" charset="0"/>
                <a:ea typeface="ＭＳ Ｐゴシック" charset="-128"/>
                <a:cs typeface="ＭＳ Ｐゴシック" charset="-128"/>
              </a:rPr>
              <a:t>relationships with children, families, co-workers?</a:t>
            </a:r>
            <a:endParaRPr lang="en-US" sz="2400" b="1" dirty="0">
              <a:solidFill>
                <a:srgbClr val="3853A4"/>
              </a:solidFill>
              <a:latin typeface="Charcoal" charset="0"/>
              <a:ea typeface="ＭＳ Ｐゴシック" charset="-128"/>
              <a:cs typeface="ＭＳ Ｐゴシック" charset="-128"/>
            </a:endParaRPr>
          </a:p>
        </p:txBody>
      </p:sp>
      <p:sp>
        <p:nvSpPr>
          <p:cNvPr id="24" name="Text Box 11"/>
          <p:cNvSpPr txBox="1">
            <a:spLocks noChangeArrowheads="1"/>
          </p:cNvSpPr>
          <p:nvPr/>
        </p:nvSpPr>
        <p:spPr bwMode="auto">
          <a:xfrm>
            <a:off x="3086100" y="3487493"/>
            <a:ext cx="2971800" cy="769441"/>
          </a:xfrm>
          <a:prstGeom prst="rect">
            <a:avLst/>
          </a:prstGeom>
          <a:noFill/>
          <a:ln w="9525">
            <a:noFill/>
            <a:miter lim="800000"/>
            <a:headEnd/>
            <a:tailEnd/>
          </a:ln>
          <a:effectLst/>
        </p:spPr>
        <p:txBody>
          <a:bodyPr wrap="square">
            <a:prstTxWarp prst="textNoShape">
              <a:avLst/>
            </a:prstTxWarp>
            <a:spAutoFit/>
          </a:bodyPr>
          <a:lstStyle/>
          <a:p>
            <a:pPr algn="ctr">
              <a:defRPr/>
            </a:pPr>
            <a:r>
              <a:rPr lang="en-US" sz="2200" b="1" dirty="0" smtClean="0">
                <a:solidFill>
                  <a:srgbClr val="5EBB46"/>
                </a:solidFill>
                <a:latin typeface="Charcoal" charset="0"/>
                <a:ea typeface="ＭＳ Ｐゴシック" charset="-128"/>
                <a:cs typeface="ＭＳ Ｐゴシック" charset="-128"/>
              </a:rPr>
              <a:t>Have I taught social &amp; emotional skills?</a:t>
            </a:r>
            <a:endParaRPr lang="en-US" sz="2200" dirty="0">
              <a:solidFill>
                <a:srgbClr val="5EBB46"/>
              </a:solidFill>
              <a:latin typeface="Charcoal" charset="0"/>
              <a:ea typeface="ＭＳ Ｐゴシック" charset="-128"/>
              <a:cs typeface="ＭＳ Ｐゴシック" charset="-128"/>
            </a:endParaRPr>
          </a:p>
        </p:txBody>
      </p:sp>
      <p:sp>
        <p:nvSpPr>
          <p:cNvPr id="25" name="Text Box 12"/>
          <p:cNvSpPr txBox="1">
            <a:spLocks noChangeArrowheads="1"/>
          </p:cNvSpPr>
          <p:nvPr/>
        </p:nvSpPr>
        <p:spPr bwMode="auto">
          <a:xfrm>
            <a:off x="3600450" y="1905000"/>
            <a:ext cx="1943100" cy="1323439"/>
          </a:xfrm>
          <a:prstGeom prst="rect">
            <a:avLst/>
          </a:prstGeom>
          <a:noFill/>
          <a:ln w="9525">
            <a:noFill/>
            <a:miter lim="800000"/>
            <a:headEnd/>
            <a:tailEnd/>
          </a:ln>
          <a:effectLst/>
        </p:spPr>
        <p:txBody>
          <a:bodyPr wrap="square">
            <a:prstTxWarp prst="textNoShape">
              <a:avLst/>
            </a:prstTxWarp>
            <a:spAutoFit/>
          </a:bodyPr>
          <a:lstStyle/>
          <a:p>
            <a:pPr algn="ctr">
              <a:defRPr/>
            </a:pPr>
            <a:r>
              <a:rPr lang="en-US" sz="2000" b="1" dirty="0" smtClean="0">
                <a:ln w="3175">
                  <a:noFill/>
                </a:ln>
                <a:solidFill>
                  <a:srgbClr val="F68930"/>
                </a:solidFill>
                <a:latin typeface="Charcoal" charset="0"/>
                <a:ea typeface="ＭＳ Ｐゴシック" charset="-128"/>
                <a:cs typeface="ＭＳ Ｐゴシック" charset="-128"/>
              </a:rPr>
              <a:t>Ask </a:t>
            </a:r>
            <a:br>
              <a:rPr lang="en-US" sz="2000" b="1" dirty="0" smtClean="0">
                <a:ln w="3175">
                  <a:noFill/>
                </a:ln>
                <a:solidFill>
                  <a:srgbClr val="F68930"/>
                </a:solidFill>
                <a:latin typeface="Charcoal" charset="0"/>
                <a:ea typeface="ＭＳ Ｐゴシック" charset="-128"/>
                <a:cs typeface="ＭＳ Ｐゴシック" charset="-128"/>
              </a:rPr>
            </a:br>
            <a:r>
              <a:rPr lang="en-US" sz="2000" b="1" dirty="0" smtClean="0">
                <a:ln w="3175">
                  <a:noFill/>
                </a:ln>
                <a:solidFill>
                  <a:srgbClr val="F68930"/>
                </a:solidFill>
                <a:latin typeface="Charcoal" charset="0"/>
                <a:ea typeface="ＭＳ Ｐゴシック" charset="-128"/>
                <a:cs typeface="ＭＳ Ｐゴシック" charset="-128"/>
              </a:rPr>
              <a:t>questions below for specific child</a:t>
            </a:r>
            <a:endParaRPr lang="en-US" sz="2000" b="1" dirty="0">
              <a:ln w="3175">
                <a:noFill/>
              </a:ln>
              <a:solidFill>
                <a:srgbClr val="F68930"/>
              </a:solidFill>
              <a:latin typeface="Charcoal" charset="0"/>
              <a:ea typeface="ＭＳ Ｐゴシック" charset="-128"/>
              <a:cs typeface="ＭＳ Ｐゴシック" charset="-128"/>
            </a:endParaRPr>
          </a:p>
        </p:txBody>
      </p:sp>
      <p:pic>
        <p:nvPicPr>
          <p:cNvPr id="26" name="Picture 25" descr="thinking001.gif"/>
          <p:cNvPicPr>
            <a:picLocks noChangeAspect="1"/>
          </p:cNvPicPr>
          <p:nvPr>
            <p:custDataLst>
              <p:tags r:id="rId2"/>
            </p:custDataLst>
          </p:nvPr>
        </p:nvPicPr>
        <p:blipFill>
          <a:blip r:embed="rId8" cstate="print"/>
          <a:stretch>
            <a:fillRect/>
          </a:stretch>
        </p:blipFill>
        <p:spPr>
          <a:xfrm>
            <a:off x="304800" y="5105401"/>
            <a:ext cx="866273" cy="1371598"/>
          </a:xfrm>
          <a:prstGeom prst="rect">
            <a:avLst/>
          </a:prstGeom>
        </p:spPr>
      </p:pic>
      <p:pic>
        <p:nvPicPr>
          <p:cNvPr id="27" name="Picture 26" descr="thinking002.gif"/>
          <p:cNvPicPr>
            <a:picLocks noChangeAspect="1"/>
          </p:cNvPicPr>
          <p:nvPr>
            <p:custDataLst>
              <p:tags r:id="rId3"/>
            </p:custDataLst>
          </p:nvPr>
        </p:nvPicPr>
        <p:blipFill>
          <a:blip r:embed="rId9" cstate="print"/>
          <a:stretch>
            <a:fillRect/>
          </a:stretch>
        </p:blipFill>
        <p:spPr>
          <a:xfrm>
            <a:off x="5486400" y="1905001"/>
            <a:ext cx="866273" cy="1371598"/>
          </a:xfrm>
          <a:prstGeom prst="rect">
            <a:avLst/>
          </a:prstGeom>
        </p:spPr>
      </p:pic>
      <p:pic>
        <p:nvPicPr>
          <p:cNvPr id="28" name="Picture 27" descr="thinking003.gif"/>
          <p:cNvPicPr>
            <a:picLocks noChangeAspect="1"/>
          </p:cNvPicPr>
          <p:nvPr>
            <p:custDataLst>
              <p:tags r:id="rId4"/>
            </p:custDataLst>
          </p:nvPr>
        </p:nvPicPr>
        <p:blipFill>
          <a:blip r:embed="rId10" cstate="print"/>
          <a:stretch>
            <a:fillRect/>
          </a:stretch>
        </p:blipFill>
        <p:spPr>
          <a:xfrm>
            <a:off x="7239000" y="3581401"/>
            <a:ext cx="1097279" cy="1737358"/>
          </a:xfrm>
          <a:prstGeom prst="rect">
            <a:avLst/>
          </a:prstGeom>
        </p:spPr>
      </p:pic>
      <p:pic>
        <p:nvPicPr>
          <p:cNvPr id="29" name="Picture 28" descr="thinking004.gif"/>
          <p:cNvPicPr>
            <a:picLocks noChangeAspect="1"/>
          </p:cNvPicPr>
          <p:nvPr>
            <p:custDataLst>
              <p:tags r:id="rId5"/>
            </p:custDataLst>
          </p:nvPr>
        </p:nvPicPr>
        <p:blipFill>
          <a:blip r:embed="rId11" cstate="print"/>
          <a:stretch>
            <a:fillRect/>
          </a:stretch>
        </p:blipFill>
        <p:spPr>
          <a:xfrm>
            <a:off x="1752600" y="2743201"/>
            <a:ext cx="1039527" cy="1645917"/>
          </a:xfrm>
          <a:prstGeom prst="rect">
            <a:avLst/>
          </a:prstGeom>
        </p:spPr>
      </p:pic>
    </p:spTree>
    <p:custDataLst>
      <p:tags r:id="rId1"/>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900" decel="100000" fill="hold"/>
                                        <p:tgtEl>
                                          <p:spTgt spid="2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900" decel="100000" fill="hold"/>
                                        <p:tgtEl>
                                          <p:spTgt spid="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900" decel="100000" fill="hold"/>
                                        <p:tgtEl>
                                          <p:spTgt spid="2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en-US" smtClean="0"/>
              <a:t>Partner Project: TACSEI</a:t>
            </a:r>
            <a:endParaRPr lang="en-US" dirty="0" smtClean="0"/>
          </a:p>
        </p:txBody>
      </p:sp>
      <p:sp>
        <p:nvSpPr>
          <p:cNvPr id="30724" name="Rectangle 4"/>
          <p:cNvSpPr>
            <a:spLocks noGrp="1" noChangeArrowheads="1"/>
          </p:cNvSpPr>
          <p:nvPr>
            <p:ph type="body" idx="1"/>
          </p:nvPr>
        </p:nvSpPr>
        <p:spPr>
          <a:xfrm>
            <a:off x="685800" y="1752600"/>
            <a:ext cx="7772400" cy="4724400"/>
          </a:xfrm>
        </p:spPr>
        <p:txBody>
          <a:bodyPr/>
          <a:lstStyle/>
          <a:p>
            <a:r>
              <a:rPr lang="en-US" sz="2400" dirty="0" smtClean="0"/>
              <a:t>TACSEI (Technical Assistance Center on Social Emotional Intervention for Young Children) is a partner National Center focused on sharing practices that improve the social-emotional outcomes for young children with, or at risk for, delays or disabilities</a:t>
            </a:r>
          </a:p>
          <a:p>
            <a:r>
              <a:rPr lang="en-US" sz="2400" dirty="0" smtClean="0"/>
              <a:t>Recent focus on early intervention practices</a:t>
            </a:r>
          </a:p>
          <a:p>
            <a:r>
              <a:rPr lang="en-US" sz="2400" dirty="0" smtClean="0"/>
              <a:t>Funded by the US Department of Education, Office of Special Education Programs</a:t>
            </a:r>
          </a:p>
          <a:p>
            <a:r>
              <a:rPr lang="en-US" sz="2400" dirty="0" smtClean="0"/>
              <a:t>Funding ended in 2013. Many faculty are part of the Early Childhood Technical Assistance Center (ECTA Center) funded through OSEP </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p:txBody>
          <a:bodyPr/>
          <a:lstStyle/>
          <a:p>
            <a:pPr eaLnBrk="1" hangingPunct="1"/>
            <a:r>
              <a:rPr lang="en-US" sz="3800" dirty="0" smtClean="0">
                <a:ea typeface="Times New Roman" pitchFamily="1" charset="0"/>
                <a:cs typeface="Times New Roman" pitchFamily="1" charset="0"/>
              </a:rPr>
              <a:t>Also: Leadership Strategies for an Effective Work Force</a:t>
            </a:r>
          </a:p>
        </p:txBody>
      </p:sp>
      <p:sp>
        <p:nvSpPr>
          <p:cNvPr id="61444" name="Rectangle 4"/>
          <p:cNvSpPr>
            <a:spLocks noGrp="1" noChangeArrowheads="1"/>
          </p:cNvSpPr>
          <p:nvPr>
            <p:ph idx="1"/>
          </p:nvPr>
        </p:nvSpPr>
        <p:spPr/>
        <p:txBody>
          <a:bodyPr/>
          <a:lstStyle/>
          <a:p>
            <a:pPr eaLnBrk="1" hangingPunct="1">
              <a:lnSpc>
                <a:spcPct val="90000"/>
              </a:lnSpc>
              <a:buFontTx/>
              <a:buNone/>
            </a:pPr>
            <a:r>
              <a:rPr lang="en-US" sz="2800" b="1" dirty="0">
                <a:latin typeface="Footlight MT Light" pitchFamily="1" charset="0"/>
                <a:ea typeface="Arial" pitchFamily="1" charset="0"/>
                <a:cs typeface="Arial" pitchFamily="1" charset="0"/>
              </a:rPr>
              <a:t>Topics</a:t>
            </a:r>
            <a:r>
              <a:rPr lang="en-US" sz="2800" b="1" dirty="0" smtClean="0">
                <a:latin typeface="Footlight MT Light" pitchFamily="1" charset="0"/>
                <a:ea typeface="Arial" pitchFamily="1" charset="0"/>
                <a:cs typeface="Arial" pitchFamily="1" charset="0"/>
              </a:rPr>
              <a:t> addressed with the Leadership Team:</a:t>
            </a:r>
            <a:endParaRPr lang="en-US" sz="2800" dirty="0">
              <a:latin typeface="Trebuchet MS"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800" dirty="0">
                <a:latin typeface="Footlight MT Light" pitchFamily="1" charset="0"/>
                <a:ea typeface="Arial" pitchFamily="1" charset="0"/>
                <a:cs typeface="Arial" pitchFamily="1" charset="0"/>
              </a:rPr>
              <a:t>Identifying challenges and barriers </a:t>
            </a:r>
            <a:r>
              <a:rPr lang="en-US" sz="2800" dirty="0" smtClean="0">
                <a:latin typeface="Footlight MT Light" pitchFamily="1" charset="0"/>
                <a:ea typeface="Arial" pitchFamily="1" charset="0"/>
                <a:cs typeface="Arial" pitchFamily="1" charset="0"/>
              </a:rPr>
              <a:t>to implementing </a:t>
            </a:r>
            <a:r>
              <a:rPr lang="en-US" sz="2800" dirty="0">
                <a:latin typeface="Footlight MT Light" pitchFamily="1" charset="0"/>
                <a:ea typeface="Arial" pitchFamily="1" charset="0"/>
                <a:cs typeface="Arial" pitchFamily="1" charset="0"/>
              </a:rPr>
              <a:t>effective practices</a:t>
            </a:r>
            <a:endParaRPr lang="en-US" sz="2800" dirty="0">
              <a:latin typeface="Trebuchet MS"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800" dirty="0">
                <a:latin typeface="Footlight MT Light" pitchFamily="1" charset="0"/>
                <a:ea typeface="Arial" pitchFamily="1" charset="0"/>
                <a:cs typeface="Arial" pitchFamily="1" charset="0"/>
              </a:rPr>
              <a:t>Identifying strategies for addressing barriers and challenges</a:t>
            </a:r>
            <a:endParaRPr lang="en-US" sz="2800" dirty="0">
              <a:latin typeface="Trebuchet MS"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800" dirty="0">
                <a:latin typeface="Footlight MT Light" pitchFamily="1" charset="0"/>
                <a:ea typeface="Arial" pitchFamily="1" charset="0"/>
                <a:cs typeface="Arial" pitchFamily="1" charset="0"/>
              </a:rPr>
              <a:t>Developing program </a:t>
            </a:r>
            <a:r>
              <a:rPr lang="en-US" sz="2800" dirty="0" smtClean="0">
                <a:latin typeface="Footlight MT Light" pitchFamily="1" charset="0"/>
                <a:ea typeface="Arial" pitchFamily="1" charset="0"/>
                <a:cs typeface="Arial" pitchFamily="1" charset="0"/>
              </a:rPr>
              <a:t>policies, procedures </a:t>
            </a:r>
            <a:r>
              <a:rPr lang="en-US" sz="2800" dirty="0">
                <a:latin typeface="Footlight MT Light" pitchFamily="1" charset="0"/>
                <a:ea typeface="Arial" pitchFamily="1" charset="0"/>
                <a:cs typeface="Arial" pitchFamily="1" charset="0"/>
              </a:rPr>
              <a:t>and staff development plans that promote</a:t>
            </a:r>
            <a:r>
              <a:rPr lang="en-US" sz="2800" dirty="0">
                <a:latin typeface="Trebuchet MS" pitchFamily="1" charset="0"/>
                <a:ea typeface="Times New Roman" pitchFamily="1" charset="0"/>
                <a:cs typeface="Times New Roman" pitchFamily="1" charset="0"/>
              </a:rPr>
              <a:t> </a:t>
            </a:r>
            <a:r>
              <a:rPr lang="en-US" sz="2800" dirty="0">
                <a:latin typeface="Footlight MT Light" pitchFamily="1" charset="0"/>
                <a:ea typeface="Arial" pitchFamily="1" charset="0"/>
                <a:cs typeface="Arial" pitchFamily="1" charset="0"/>
              </a:rPr>
              <a:t>the use of effective practices</a:t>
            </a:r>
            <a:endParaRPr lang="en-US" sz="2800" dirty="0">
              <a:latin typeface="Trebuchet MS" pitchFamily="1" charset="0"/>
              <a:ea typeface="Times New Roman" pitchFamily="1" charset="0"/>
              <a:cs typeface="Times New Roman" pitchFamily="1" charset="0"/>
            </a:endParaRPr>
          </a:p>
          <a:p>
            <a:pPr eaLnBrk="1" hangingPunct="1">
              <a:lnSpc>
                <a:spcPct val="90000"/>
              </a:lnSpc>
              <a:buFont typeface="Wingdings" pitchFamily="1" charset="2"/>
              <a:buChar char="§"/>
            </a:pPr>
            <a:r>
              <a:rPr lang="en-US" sz="2800" dirty="0">
                <a:latin typeface="Footlight MT Light" pitchFamily="1" charset="0"/>
                <a:ea typeface="Arial" pitchFamily="1" charset="0"/>
                <a:cs typeface="Arial" pitchFamily="1" charset="0"/>
              </a:rPr>
              <a:t>Identifying steps to collaborative planning for programs and systems that support all young children’s</a:t>
            </a:r>
            <a:r>
              <a:rPr lang="en-US" sz="2800" dirty="0" smtClean="0">
                <a:latin typeface="Footlight MT Light" pitchFamily="1" charset="0"/>
                <a:ea typeface="Arial" pitchFamily="1" charset="0"/>
                <a:cs typeface="Arial" pitchFamily="1" charset="0"/>
              </a:rPr>
              <a:t> social</a:t>
            </a:r>
            <a:r>
              <a:rPr lang="en-US" sz="2800" dirty="0">
                <a:latin typeface="Footlight MT Light" pitchFamily="1" charset="0"/>
                <a:ea typeface="Arial" pitchFamily="1" charset="0"/>
                <a:cs typeface="Arial" pitchFamily="1" charset="0"/>
              </a:rPr>
              <a:t>-emotional development </a:t>
            </a:r>
            <a:r>
              <a:rPr lang="en-US" sz="2800" dirty="0" smtClean="0">
                <a:latin typeface="Footlight MT Light" pitchFamily="1" charset="0"/>
                <a:ea typeface="Arial" pitchFamily="1" charset="0"/>
                <a:cs typeface="Arial" pitchFamily="1" charset="0"/>
              </a:rPr>
              <a:t>and </a:t>
            </a:r>
            <a:r>
              <a:rPr lang="en-US" sz="2800" dirty="0">
                <a:latin typeface="Footlight MT Light" pitchFamily="1" charset="0"/>
                <a:ea typeface="Arial" pitchFamily="1" charset="0"/>
                <a:cs typeface="Arial" pitchFamily="1" charset="0"/>
              </a:rPr>
              <a:t>addressing challenging behaviors as needed</a:t>
            </a:r>
            <a:r>
              <a:rPr lang="en-US" sz="2800" dirty="0">
                <a:latin typeface="Trebuchet MS" pitchFamily="1" charset="0"/>
              </a:rPr>
              <a:t> </a:t>
            </a:r>
          </a:p>
          <a:p>
            <a:pPr eaLnBrk="1" hangingPunct="1">
              <a:lnSpc>
                <a:spcPct val="90000"/>
              </a:lnSpc>
            </a:pPr>
            <a:endParaRPr lang="en-US" sz="2800" dirty="0">
              <a:latin typeface="Footlight MT Light" pitchFamily="1" charset="0"/>
            </a:endParaRPr>
          </a:p>
        </p:txBody>
      </p:sp>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3"/>
          <p:cNvSpPr>
            <a:spLocks noGrp="1" noChangeArrowheads="1"/>
          </p:cNvSpPr>
          <p:nvPr>
            <p:ph type="title"/>
          </p:nvPr>
        </p:nvSpPr>
        <p:spPr/>
        <p:txBody>
          <a:bodyPr/>
          <a:lstStyle/>
          <a:p>
            <a:r>
              <a:rPr lang="en-US" sz="3600" dirty="0" smtClean="0"/>
              <a:t>Counties With Programs Trained by </a:t>
            </a:r>
            <a:r>
              <a:rPr lang="en-US" sz="3600" dirty="0" err="1" smtClean="0"/>
              <a:t>WestEd</a:t>
            </a:r>
            <a:r>
              <a:rPr lang="en-US" sz="3600" dirty="0" smtClean="0"/>
              <a:t> and/or Authorized Trainers</a:t>
            </a:r>
            <a:endParaRPr lang="en-US" sz="3600" dirty="0" smtClean="0">
              <a:cs typeface="ＭＳ Ｐゴシック" pitchFamily="1" charset="-128"/>
            </a:endParaRPr>
          </a:p>
        </p:txBody>
      </p:sp>
      <p:sp>
        <p:nvSpPr>
          <p:cNvPr id="89092" name="Rectangle 4"/>
          <p:cNvSpPr>
            <a:spLocks noGrp="1" noChangeArrowheads="1"/>
          </p:cNvSpPr>
          <p:nvPr>
            <p:ph sz="half" idx="1"/>
          </p:nvPr>
        </p:nvSpPr>
        <p:spPr>
          <a:xfrm>
            <a:off x="685800" y="2057400"/>
            <a:ext cx="3810000" cy="4419600"/>
          </a:xfrm>
        </p:spPr>
        <p:txBody>
          <a:bodyPr/>
          <a:lstStyle/>
          <a:p>
            <a:pPr marL="452438" lvl="1" indent="-452438">
              <a:buFont typeface="Lucida Grande" pitchFamily="-107" charset="0"/>
              <a:buChar char="☀"/>
              <a:defRPr/>
            </a:pPr>
            <a:r>
              <a:rPr lang="en-US" dirty="0" smtClean="0">
                <a:latin typeface="Footlight MT Light" pitchFamily="-107" charset="0"/>
              </a:rPr>
              <a:t>Alameda County</a:t>
            </a:r>
          </a:p>
          <a:p>
            <a:pPr marL="454025" lvl="1" indent="-454025">
              <a:buFont typeface="Lucida Grande" pitchFamily="-107" charset="0"/>
              <a:buChar char="☀"/>
              <a:defRPr/>
            </a:pPr>
            <a:r>
              <a:rPr lang="en-US" dirty="0" smtClean="0">
                <a:latin typeface="Footlight MT Light" pitchFamily="-107" charset="0"/>
              </a:rPr>
              <a:t>Contra Costa County</a:t>
            </a:r>
          </a:p>
          <a:p>
            <a:pPr marL="454025" lvl="1" indent="-454025">
              <a:buClr>
                <a:srgbClr val="FF8000"/>
              </a:buClr>
              <a:buFont typeface="Lucida Grande" pitchFamily="-107" charset="0"/>
              <a:buChar char="☀"/>
              <a:defRPr/>
            </a:pPr>
            <a:r>
              <a:rPr lang="en-US" dirty="0" smtClean="0">
                <a:latin typeface="Footlight MT Light" pitchFamily="-107" charset="0"/>
              </a:rPr>
              <a:t>El </a:t>
            </a:r>
            <a:r>
              <a:rPr lang="en-US" dirty="0" smtClean="0">
                <a:latin typeface="Footlight MT Light" pitchFamily="-107" charset="0"/>
              </a:rPr>
              <a:t>Dorado County</a:t>
            </a:r>
          </a:p>
          <a:p>
            <a:pPr marL="454025" lvl="1" indent="-454025">
              <a:buClr>
                <a:srgbClr val="FF8000"/>
              </a:buClr>
              <a:buFont typeface="Lucida Grande" pitchFamily="-107" charset="0"/>
              <a:buChar char="☀"/>
              <a:defRPr/>
            </a:pPr>
            <a:r>
              <a:rPr lang="en-US" dirty="0" smtClean="0">
                <a:latin typeface="Footlight MT Light" pitchFamily="-107" charset="0"/>
              </a:rPr>
              <a:t>Fresno County</a:t>
            </a:r>
          </a:p>
          <a:p>
            <a:pPr marL="452438" indent="-452438">
              <a:buClr>
                <a:srgbClr val="FF8000"/>
              </a:buClr>
              <a:buFont typeface="Lucida Grande" pitchFamily="-107" charset="0"/>
              <a:buChar char="☀"/>
              <a:defRPr/>
            </a:pPr>
            <a:r>
              <a:rPr lang="en-US" sz="2400" dirty="0" smtClean="0">
                <a:latin typeface="Footlight MT Light" pitchFamily="-107" charset="0"/>
              </a:rPr>
              <a:t>Los Angeles County</a:t>
            </a:r>
          </a:p>
          <a:p>
            <a:pPr marL="460375" lvl="1" indent="-460375">
              <a:buClr>
                <a:srgbClr val="FF8000"/>
              </a:buClr>
              <a:buFont typeface="Lucida Grande" pitchFamily="-107" charset="0"/>
              <a:buChar char="☀"/>
              <a:defRPr/>
            </a:pPr>
            <a:r>
              <a:rPr lang="en-US" dirty="0" smtClean="0">
                <a:latin typeface="Footlight MT Light" pitchFamily="-107" charset="0"/>
              </a:rPr>
              <a:t>Madera </a:t>
            </a:r>
            <a:r>
              <a:rPr lang="en-US" dirty="0" smtClean="0">
                <a:latin typeface="Footlight MT Light" pitchFamily="-107" charset="0"/>
              </a:rPr>
              <a:t>County</a:t>
            </a:r>
          </a:p>
          <a:p>
            <a:pPr marL="460375" lvl="1" indent="-460375">
              <a:buClr>
                <a:srgbClr val="FF8000"/>
              </a:buClr>
              <a:buFont typeface="Lucida Grande" pitchFamily="-107" charset="0"/>
              <a:buChar char="☀"/>
              <a:defRPr/>
            </a:pPr>
            <a:r>
              <a:rPr lang="en-US" dirty="0" smtClean="0">
                <a:latin typeface="Footlight MT Light" pitchFamily="-107" charset="0"/>
              </a:rPr>
              <a:t>Marin County</a:t>
            </a:r>
            <a:endParaRPr lang="en-US" dirty="0" smtClean="0">
              <a:latin typeface="Footlight MT Light" pitchFamily="-107" charset="0"/>
            </a:endParaRPr>
          </a:p>
          <a:p>
            <a:pPr marL="460375" lvl="1" indent="-460375">
              <a:buClr>
                <a:srgbClr val="FF8000"/>
              </a:buClr>
              <a:buFont typeface="Lucida Grande" pitchFamily="-107" charset="0"/>
              <a:buChar char="☀"/>
              <a:defRPr/>
            </a:pPr>
            <a:r>
              <a:rPr lang="en-US" dirty="0" smtClean="0">
                <a:latin typeface="Footlight MT Light" pitchFamily="-107" charset="0"/>
              </a:rPr>
              <a:t>Merced County</a:t>
            </a:r>
          </a:p>
          <a:p>
            <a:pPr marL="460375" lvl="1" indent="-460375">
              <a:buClr>
                <a:srgbClr val="FF8000"/>
              </a:buClr>
              <a:buFont typeface="Lucida Grande" pitchFamily="-107" charset="0"/>
              <a:buChar char="☀"/>
              <a:defRPr/>
            </a:pPr>
            <a:r>
              <a:rPr lang="en-US" dirty="0" smtClean="0">
                <a:latin typeface="Footlight MT Light" pitchFamily="-107" charset="0"/>
              </a:rPr>
              <a:t>Monterey County</a:t>
            </a:r>
          </a:p>
          <a:p>
            <a:pPr marL="460375" lvl="1" indent="-460375">
              <a:buClr>
                <a:srgbClr val="FF8000"/>
              </a:buClr>
              <a:buFont typeface="Lucida Grande" pitchFamily="-107" charset="0"/>
              <a:buChar char="☀"/>
              <a:defRPr/>
            </a:pPr>
            <a:r>
              <a:rPr lang="en-US" dirty="0" smtClean="0">
                <a:latin typeface="Footlight MT Light" pitchFamily="-107" charset="0"/>
              </a:rPr>
              <a:t>Orange County </a:t>
            </a:r>
          </a:p>
          <a:p>
            <a:pPr>
              <a:buClr>
                <a:srgbClr val="FF8000"/>
              </a:buClr>
              <a:buFont typeface="Lucida Grande" pitchFamily="-107" charset="0"/>
              <a:buChar char="☀"/>
              <a:defRPr/>
            </a:pPr>
            <a:endParaRPr lang="en-US" dirty="0" smtClean="0">
              <a:latin typeface="Footlight MT Light" pitchFamily="-107" charset="0"/>
            </a:endParaRPr>
          </a:p>
        </p:txBody>
      </p:sp>
      <p:sp>
        <p:nvSpPr>
          <p:cNvPr id="5" name="Content Placeholder 4"/>
          <p:cNvSpPr>
            <a:spLocks noGrp="1"/>
          </p:cNvSpPr>
          <p:nvPr>
            <p:ph sz="half" idx="2"/>
          </p:nvPr>
        </p:nvSpPr>
        <p:spPr>
          <a:xfrm>
            <a:off x="4648200" y="2057400"/>
            <a:ext cx="3810000" cy="4419600"/>
          </a:xfrm>
        </p:spPr>
        <p:txBody>
          <a:bodyPr/>
          <a:lstStyle/>
          <a:p>
            <a:pPr marL="460375" lvl="1" indent="-460375">
              <a:buFont typeface="Lucida Grande" pitchFamily="-107" charset="0"/>
              <a:buChar char="☀"/>
              <a:defRPr/>
            </a:pPr>
            <a:r>
              <a:rPr lang="en-US" dirty="0" smtClean="0">
                <a:latin typeface="Footlight MT Light" pitchFamily="-107" charset="0"/>
              </a:rPr>
              <a:t>Sacramento County</a:t>
            </a:r>
          </a:p>
          <a:p>
            <a:pPr marL="460375" lvl="1" indent="-460375">
              <a:buFont typeface="Lucida Grande" pitchFamily="-107" charset="0"/>
              <a:buChar char="☀"/>
              <a:defRPr/>
            </a:pPr>
            <a:r>
              <a:rPr lang="en-US" dirty="0" smtClean="0">
                <a:latin typeface="Footlight MT Light" pitchFamily="-107" charset="0"/>
              </a:rPr>
              <a:t>San Diego County</a:t>
            </a:r>
          </a:p>
          <a:p>
            <a:pPr marL="460375" lvl="1" indent="-460375">
              <a:buClr>
                <a:srgbClr val="FF8000"/>
              </a:buClr>
              <a:buFont typeface="Lucida Grande" pitchFamily="-107" charset="0"/>
              <a:buChar char="☀"/>
              <a:defRPr/>
            </a:pPr>
            <a:r>
              <a:rPr lang="en-US" dirty="0" smtClean="0">
                <a:latin typeface="Footlight MT Light" pitchFamily="-107" charset="0"/>
              </a:rPr>
              <a:t>San Francisco County</a:t>
            </a:r>
          </a:p>
          <a:p>
            <a:pPr marL="460375" lvl="1" indent="-460375">
              <a:buClr>
                <a:srgbClr val="FF8000"/>
              </a:buClr>
              <a:buFont typeface="Lucida Grande" pitchFamily="-107" charset="0"/>
              <a:buChar char="☀"/>
              <a:defRPr/>
            </a:pPr>
            <a:r>
              <a:rPr lang="en-US" dirty="0" smtClean="0">
                <a:latin typeface="Footlight MT Light" pitchFamily="-107" charset="0"/>
              </a:rPr>
              <a:t>San Joaquin County</a:t>
            </a:r>
          </a:p>
          <a:p>
            <a:pPr marL="460375" lvl="1" indent="-460375">
              <a:buFont typeface="Lucida Grande" pitchFamily="-107" charset="0"/>
              <a:buChar char="☀"/>
              <a:defRPr/>
            </a:pPr>
            <a:r>
              <a:rPr lang="en-US" dirty="0" smtClean="0">
                <a:latin typeface="Footlight MT Light" pitchFamily="-107" charset="0"/>
              </a:rPr>
              <a:t>Santa Barbara County</a:t>
            </a:r>
          </a:p>
          <a:p>
            <a:pPr marL="460375" lvl="1" indent="-460375">
              <a:buClr>
                <a:srgbClr val="FF8000"/>
              </a:buClr>
              <a:buFont typeface="Lucida Grande" pitchFamily="-107" charset="0"/>
              <a:buChar char="☀"/>
              <a:defRPr/>
            </a:pPr>
            <a:r>
              <a:rPr lang="en-US" dirty="0" smtClean="0">
                <a:latin typeface="Footlight MT Light" pitchFamily="-107" charset="0"/>
              </a:rPr>
              <a:t>Santa Clara County</a:t>
            </a:r>
          </a:p>
          <a:p>
            <a:pPr marL="460375" lvl="1" indent="-460375">
              <a:buClr>
                <a:srgbClr val="FF8000"/>
              </a:buClr>
              <a:buFont typeface="Lucida Grande" pitchFamily="-107" charset="0"/>
              <a:buChar char="☀"/>
              <a:defRPr/>
            </a:pPr>
            <a:r>
              <a:rPr lang="en-US" dirty="0" smtClean="0">
                <a:latin typeface="Footlight MT Light" pitchFamily="-107" charset="0"/>
              </a:rPr>
              <a:t>Santa Cruz County</a:t>
            </a:r>
          </a:p>
          <a:p>
            <a:pPr marL="460375" lvl="1" indent="-460375">
              <a:buClr>
                <a:srgbClr val="FF8000"/>
              </a:buClr>
              <a:buFont typeface="Lucida Grande" pitchFamily="-107" charset="0"/>
              <a:buChar char="☀"/>
              <a:defRPr/>
            </a:pPr>
            <a:r>
              <a:rPr lang="en-US" dirty="0" smtClean="0">
                <a:latin typeface="Footlight MT Light" pitchFamily="-107" charset="0"/>
              </a:rPr>
              <a:t>Ventura County</a:t>
            </a:r>
          </a:p>
          <a:p>
            <a:pPr marL="460375" lvl="1" indent="-460375">
              <a:buClr>
                <a:srgbClr val="FF8000"/>
              </a:buClr>
              <a:buFont typeface="Lucida Grande" pitchFamily="-107" charset="0"/>
              <a:buChar char="☀"/>
              <a:defRPr/>
            </a:pPr>
            <a:r>
              <a:rPr lang="en-US" dirty="0" smtClean="0">
                <a:latin typeface="Footlight MT Light" pitchFamily="-107" charset="0"/>
              </a:rPr>
              <a:t>Yolo County</a:t>
            </a:r>
          </a:p>
        </p:txBody>
      </p:sp>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dirty="0" smtClean="0">
                <a:cs typeface="ＭＳ Ｐゴシック" pitchFamily="1" charset="-128"/>
              </a:rPr>
              <a:t>Levels of Implementation	</a:t>
            </a:r>
          </a:p>
        </p:txBody>
      </p:sp>
      <p:sp>
        <p:nvSpPr>
          <p:cNvPr id="6" name="Content Placeholder 5"/>
          <p:cNvSpPr>
            <a:spLocks noGrp="1"/>
          </p:cNvSpPr>
          <p:nvPr>
            <p:ph idx="1"/>
          </p:nvPr>
        </p:nvSpPr>
        <p:spPr>
          <a:xfrm>
            <a:off x="381000" y="1752600"/>
            <a:ext cx="8382000" cy="4953000"/>
          </a:xfrm>
        </p:spPr>
        <p:txBody>
          <a:bodyPr/>
          <a:lstStyle/>
          <a:p>
            <a:pPr>
              <a:buClr>
                <a:srgbClr val="000090"/>
              </a:buClr>
              <a:buFont typeface="Lucida Grande"/>
              <a:buChar char="▲"/>
            </a:pPr>
            <a:r>
              <a:rPr lang="en-US" sz="2400" b="1" dirty="0" smtClean="0">
                <a:cs typeface="ＭＳ Ｐゴシック" pitchFamily="1" charset="-128"/>
              </a:rPr>
              <a:t>Entry CA CSEFEL Teaching Pyramid Sites</a:t>
            </a:r>
            <a:r>
              <a:rPr lang="en-US" sz="2400" dirty="0" smtClean="0">
                <a:cs typeface="ＭＳ Ｐゴシック" pitchFamily="1" charset="-128"/>
              </a:rPr>
              <a:t> </a:t>
            </a:r>
            <a:r>
              <a:rPr lang="en-US" sz="2000" dirty="0" smtClean="0">
                <a:cs typeface="ＭＳ Ｐゴシック" pitchFamily="1" charset="-128"/>
              </a:rPr>
              <a:t/>
            </a:r>
            <a:br>
              <a:rPr lang="en-US" sz="2000" dirty="0" smtClean="0">
                <a:cs typeface="ＭＳ Ｐゴシック" pitchFamily="1" charset="-128"/>
              </a:rPr>
            </a:br>
            <a:r>
              <a:rPr lang="en-US" sz="2000" dirty="0" smtClean="0">
                <a:cs typeface="ＭＳ Ｐゴシック" pitchFamily="1" charset="-128"/>
              </a:rPr>
              <a:t>Community sites who have some, but not all of the components and are interested in growing to the next level</a:t>
            </a:r>
          </a:p>
          <a:p>
            <a:pPr>
              <a:buClr>
                <a:srgbClr val="3366FF"/>
              </a:buClr>
              <a:buFont typeface="Lucida Grande"/>
              <a:buChar char="▲"/>
            </a:pPr>
            <a:r>
              <a:rPr lang="en-US" sz="2400" b="1" dirty="0" smtClean="0">
                <a:cs typeface="ＭＳ Ｐゴシック" pitchFamily="1" charset="-128"/>
              </a:rPr>
              <a:t>Practicing CA CSEFEL Teaching Pyramid  Sites</a:t>
            </a:r>
            <a:r>
              <a:rPr lang="en-US" sz="2400" dirty="0" smtClean="0">
                <a:cs typeface="ＭＳ Ｐゴシック" pitchFamily="1" charset="-128"/>
              </a:rPr>
              <a:t> </a:t>
            </a:r>
            <a:r>
              <a:rPr lang="en-US" sz="2000" dirty="0" smtClean="0">
                <a:cs typeface="ＭＳ Ｐゴシック" pitchFamily="1" charset="-128"/>
              </a:rPr>
              <a:t/>
            </a:r>
            <a:br>
              <a:rPr lang="en-US" sz="2000" dirty="0" smtClean="0">
                <a:cs typeface="ＭＳ Ｐゴシック" pitchFamily="1" charset="-128"/>
              </a:rPr>
            </a:br>
            <a:r>
              <a:rPr lang="en-US" sz="2000" dirty="0" smtClean="0">
                <a:cs typeface="ＭＳ Ｐゴシック" pitchFamily="1" charset="-128"/>
              </a:rPr>
              <a:t>Community sites who are committed to implementing all components of the Pyramid model  </a:t>
            </a:r>
          </a:p>
          <a:p>
            <a:pPr>
              <a:buClr>
                <a:srgbClr val="008000"/>
              </a:buClr>
              <a:buFont typeface="Lucida Grande"/>
              <a:buChar char="▲"/>
            </a:pPr>
            <a:r>
              <a:rPr lang="en-US" sz="2400" b="1" dirty="0" smtClean="0">
                <a:cs typeface="ＭＳ Ｐゴシック" pitchFamily="1" charset="-128"/>
              </a:rPr>
              <a:t>Partner CA CSEFEL Teaching Pyramid Sites</a:t>
            </a:r>
            <a:r>
              <a:rPr lang="en-US" sz="2000" dirty="0" smtClean="0">
                <a:cs typeface="ＭＳ Ｐゴシック" pitchFamily="1" charset="-128"/>
              </a:rPr>
              <a:t/>
            </a:r>
            <a:br>
              <a:rPr lang="en-US" sz="2000" dirty="0" smtClean="0">
                <a:cs typeface="ＭＳ Ｐゴシック" pitchFamily="1" charset="-128"/>
              </a:rPr>
            </a:br>
            <a:r>
              <a:rPr lang="en-US" sz="2000" dirty="0" smtClean="0">
                <a:cs typeface="ＭＳ Ｐゴシック" pitchFamily="1" charset="-128"/>
              </a:rPr>
              <a:t>Sites with the goal of implementing with fidelity to the framework, sending a team to a Leadership Summit, and collaborating with CA CSEFEL on data collections</a:t>
            </a:r>
          </a:p>
          <a:p>
            <a:pPr>
              <a:buClr>
                <a:srgbClr val="FF6600"/>
              </a:buClr>
              <a:buFont typeface="Lucida Grande"/>
              <a:buChar char="▲"/>
            </a:pPr>
            <a:r>
              <a:rPr lang="en-US" sz="2400" b="1" dirty="0" smtClean="0">
                <a:cs typeface="ＭＳ Ｐゴシック" pitchFamily="1" charset="-128"/>
              </a:rPr>
              <a:t>Mentor CA CSEFEL Classrooms in Partner Sites</a:t>
            </a:r>
            <a:r>
              <a:rPr lang="en-US" sz="2000" dirty="0" smtClean="0">
                <a:cs typeface="ＭＳ Ｐゴシック" pitchFamily="1" charset="-128"/>
              </a:rPr>
              <a:t/>
            </a:r>
            <a:br>
              <a:rPr lang="en-US" sz="2000" dirty="0" smtClean="0">
                <a:cs typeface="ＭＳ Ｐゴシック" pitchFamily="1" charset="-128"/>
              </a:rPr>
            </a:br>
            <a:r>
              <a:rPr lang="en-US" sz="2000" dirty="0" smtClean="0">
                <a:cs typeface="ＭＳ Ｐゴシック" pitchFamily="1" charset="-128"/>
              </a:rPr>
              <a:t>Mentor classrooms are located within Partner Sites, have implemented </a:t>
            </a:r>
            <a:br>
              <a:rPr lang="en-US" sz="2000" dirty="0" smtClean="0">
                <a:cs typeface="ＭＳ Ｐゴシック" pitchFamily="1" charset="-128"/>
              </a:rPr>
            </a:br>
            <a:r>
              <a:rPr lang="en-US" sz="2000" dirty="0" smtClean="0">
                <a:cs typeface="ＭＳ Ｐゴシック" pitchFamily="1" charset="-128"/>
              </a:rPr>
              <a:t>with fidelity to the framework, and agree to reach out and mentor other programs</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Overview</a:t>
            </a:r>
            <a:endParaRPr lang="en-US" dirty="0"/>
          </a:p>
        </p:txBody>
      </p:sp>
      <p:sp>
        <p:nvSpPr>
          <p:cNvPr id="4" name="Content Placeholder 3"/>
          <p:cNvSpPr>
            <a:spLocks noGrp="1"/>
          </p:cNvSpPr>
          <p:nvPr>
            <p:ph idx="1"/>
          </p:nvPr>
        </p:nvSpPr>
        <p:spPr/>
        <p:txBody>
          <a:bodyPr/>
          <a:lstStyle/>
          <a:p>
            <a:r>
              <a:rPr lang="en-US" dirty="0" smtClean="0"/>
              <a:t>There is an overview of the CA CSEFEL Teaching Pyramid available online through the California Early Childhood Online (CECO) website:</a:t>
            </a:r>
            <a:br>
              <a:rPr lang="en-US" dirty="0" smtClean="0"/>
            </a:br>
            <a:r>
              <a:rPr lang="en-US" dirty="0" smtClean="0">
                <a:hlinkClick r:id="rId2"/>
              </a:rPr>
              <a:t>http://www.caearlychildhoodonline.org</a:t>
            </a:r>
            <a:r>
              <a:rPr lang="en-US" dirty="0" smtClean="0"/>
              <a:t> </a:t>
            </a:r>
          </a:p>
          <a:p>
            <a:r>
              <a:rPr lang="en-US" dirty="0" smtClean="0"/>
              <a:t>The three-hour overview is provided free of charge for those who register and a verification certificate will be issued upon completion</a:t>
            </a:r>
            <a:endParaRPr lang="en-US" dirty="0"/>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Families</a:t>
            </a:r>
            <a:endParaRPr lang="en-US" dirty="0"/>
          </a:p>
        </p:txBody>
      </p:sp>
      <p:sp>
        <p:nvSpPr>
          <p:cNvPr id="4" name="Content Placeholder 3"/>
          <p:cNvSpPr>
            <a:spLocks noGrp="1"/>
          </p:cNvSpPr>
          <p:nvPr>
            <p:ph idx="1"/>
          </p:nvPr>
        </p:nvSpPr>
        <p:spPr>
          <a:xfrm>
            <a:off x="685800" y="1752600"/>
            <a:ext cx="7772400" cy="4191000"/>
          </a:xfrm>
        </p:spPr>
        <p:txBody>
          <a:bodyPr/>
          <a:lstStyle/>
          <a:p>
            <a:r>
              <a:rPr lang="en-US" sz="2800" dirty="0" smtClean="0"/>
              <a:t>This is a national movement to provide a framework for promoting family strengths and a family environment that promotes optimal child and youth development</a:t>
            </a:r>
          </a:p>
          <a:p>
            <a:r>
              <a:rPr lang="en-US" sz="2800" dirty="0" smtClean="0"/>
              <a:t>There are five “protective factors” that, when well established in a family, diminish the likelihood of child abuse and neglect</a:t>
            </a:r>
          </a:p>
          <a:p>
            <a:r>
              <a:rPr lang="en-US" sz="2800" dirty="0" smtClean="0"/>
              <a:t>Information on the Protective Factors can be found at</a:t>
            </a:r>
            <a:endParaRPr lang="en-US" sz="2800" dirty="0"/>
          </a:p>
        </p:txBody>
      </p:sp>
      <p:sp>
        <p:nvSpPr>
          <p:cNvPr id="5" name="TextBox 4"/>
          <p:cNvSpPr txBox="1"/>
          <p:nvPr/>
        </p:nvSpPr>
        <p:spPr>
          <a:xfrm>
            <a:off x="838200" y="5867400"/>
            <a:ext cx="7686720" cy="461665"/>
          </a:xfrm>
          <a:prstGeom prst="rect">
            <a:avLst/>
          </a:prstGeom>
          <a:noFill/>
        </p:spPr>
        <p:txBody>
          <a:bodyPr wrap="none" rtlCol="0">
            <a:spAutoFit/>
          </a:bodyPr>
          <a:lstStyle/>
          <a:p>
            <a:r>
              <a:rPr lang="en-US" dirty="0" smtClean="0">
                <a:hlinkClick r:id="rId3"/>
              </a:rPr>
              <a:t>http://www.cssp.org/reform/strengtheningfamilies/about</a:t>
            </a:r>
            <a:r>
              <a:rPr lang="en-US" dirty="0" smtClean="0"/>
              <a:t> </a:t>
            </a:r>
            <a:endParaRPr lang="en-US" dirty="0"/>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828800" y="3352800"/>
            <a:ext cx="6883400" cy="3251200"/>
          </a:xfrm>
          <a:prstGeom prst="rect">
            <a:avLst/>
          </a:prstGeom>
        </p:spPr>
      </p:pic>
      <p:sp>
        <p:nvSpPr>
          <p:cNvPr id="4" name="Title 3"/>
          <p:cNvSpPr>
            <a:spLocks noGrp="1"/>
          </p:cNvSpPr>
          <p:nvPr>
            <p:ph type="title"/>
          </p:nvPr>
        </p:nvSpPr>
        <p:spPr>
          <a:xfrm>
            <a:off x="2514600" y="381000"/>
            <a:ext cx="6096000" cy="838200"/>
          </a:xfrm>
        </p:spPr>
        <p:txBody>
          <a:bodyPr/>
          <a:lstStyle/>
          <a:p>
            <a:r>
              <a:rPr lang="en-US" dirty="0" smtClean="0"/>
              <a:t>Five Protective Factors</a:t>
            </a:r>
            <a:endParaRPr lang="en-US" dirty="0"/>
          </a:p>
        </p:txBody>
      </p:sp>
      <p:sp>
        <p:nvSpPr>
          <p:cNvPr id="9" name="Text Placeholder 8"/>
          <p:cNvSpPr>
            <a:spLocks noGrp="1"/>
          </p:cNvSpPr>
          <p:nvPr>
            <p:ph type="body" sz="half" idx="2"/>
          </p:nvPr>
        </p:nvSpPr>
        <p:spPr>
          <a:xfrm>
            <a:off x="762000" y="1600200"/>
            <a:ext cx="7772400" cy="2209800"/>
          </a:xfrm>
        </p:spPr>
        <p:txBody>
          <a:bodyPr/>
          <a:lstStyle/>
          <a:p>
            <a:pPr marL="457200" indent="-457200">
              <a:buFont typeface="+mj-lt"/>
              <a:buAutoNum type="arabicPeriod"/>
            </a:pPr>
            <a:r>
              <a:rPr lang="en-US" sz="2400" dirty="0" smtClean="0"/>
              <a:t>Parental resilience</a:t>
            </a:r>
          </a:p>
          <a:p>
            <a:pPr marL="457200" indent="-457200">
              <a:buFont typeface="+mj-lt"/>
              <a:buAutoNum type="arabicPeriod"/>
            </a:pPr>
            <a:r>
              <a:rPr lang="en-US" sz="2400" dirty="0" smtClean="0"/>
              <a:t>Social connections</a:t>
            </a:r>
          </a:p>
          <a:p>
            <a:pPr marL="457200" indent="-457200">
              <a:buFont typeface="+mj-lt"/>
              <a:buAutoNum type="arabicPeriod"/>
            </a:pPr>
            <a:r>
              <a:rPr lang="en-US" sz="2400" dirty="0" smtClean="0"/>
              <a:t>Concrete support in times of need</a:t>
            </a:r>
          </a:p>
          <a:p>
            <a:pPr marL="457200" indent="-457200">
              <a:buFont typeface="+mj-lt"/>
              <a:buAutoNum type="arabicPeriod"/>
            </a:pPr>
            <a:r>
              <a:rPr lang="en-US" sz="2400" dirty="0" smtClean="0"/>
              <a:t>Knowledge of parenting and child development, and</a:t>
            </a:r>
          </a:p>
          <a:p>
            <a:pPr marL="457200" indent="-457200">
              <a:buFont typeface="+mj-lt"/>
              <a:buAutoNum type="arabicPeriod"/>
            </a:pPr>
            <a:r>
              <a:rPr lang="en-US" sz="2400" dirty="0" smtClean="0"/>
              <a:t>Social and emotional competence of children </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 CSEFEL Addresses the Protective Factors</a:t>
            </a:r>
            <a:endParaRPr lang="en-US" dirty="0"/>
          </a:p>
        </p:txBody>
      </p:sp>
      <p:sp>
        <p:nvSpPr>
          <p:cNvPr id="6" name="Content Placeholder 5"/>
          <p:cNvSpPr>
            <a:spLocks noGrp="1"/>
          </p:cNvSpPr>
          <p:nvPr>
            <p:ph sz="half" idx="1"/>
          </p:nvPr>
        </p:nvSpPr>
        <p:spPr/>
        <p:txBody>
          <a:bodyPr/>
          <a:lstStyle/>
          <a:p>
            <a:r>
              <a:rPr lang="en-US" sz="2600" dirty="0" smtClean="0"/>
              <a:t>The materials and the CA CSEFEL Teaching Pyramid Framework support most of the protective factors</a:t>
            </a:r>
          </a:p>
          <a:p>
            <a:r>
              <a:rPr lang="en-US" sz="2600" dirty="0" smtClean="0"/>
              <a:t>They directly address knowledge of child development and social emotional competence of children</a:t>
            </a:r>
            <a:endParaRPr lang="en-US" sz="2600" dirty="0"/>
          </a:p>
        </p:txBody>
      </p:sp>
      <p:sp>
        <p:nvSpPr>
          <p:cNvPr id="7" name="Content Placeholder 6"/>
          <p:cNvSpPr>
            <a:spLocks noGrp="1"/>
          </p:cNvSpPr>
          <p:nvPr>
            <p:ph sz="half" idx="2"/>
          </p:nvPr>
        </p:nvSpPr>
        <p:spPr/>
        <p:txBody>
          <a:bodyPr/>
          <a:lstStyle/>
          <a:p>
            <a:r>
              <a:rPr lang="en-US" sz="2600" dirty="0" smtClean="0"/>
              <a:t>When support is provided to families in groups it can increase parental resilience and lead to social connections</a:t>
            </a:r>
          </a:p>
          <a:p>
            <a:r>
              <a:rPr lang="en-US" sz="2600" dirty="0" smtClean="0"/>
              <a:t>And all early care and education providers need to learn about concrete supports in times of need available in their community</a:t>
            </a:r>
            <a:endParaRPr lang="en-US" sz="2600" dirty="0"/>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p:txBody>
          <a:bodyPr/>
          <a:lstStyle/>
          <a:p>
            <a:r>
              <a:rPr lang="en-US" smtClean="0"/>
              <a:t>Families are Central</a:t>
            </a:r>
            <a:endParaRPr lang="en-US" dirty="0" smtClean="0"/>
          </a:p>
        </p:txBody>
      </p:sp>
      <p:sp>
        <p:nvSpPr>
          <p:cNvPr id="53252" name="Rectangle 4"/>
          <p:cNvSpPr>
            <a:spLocks noGrp="1" noChangeArrowheads="1"/>
          </p:cNvSpPr>
          <p:nvPr>
            <p:ph type="body" idx="1"/>
          </p:nvPr>
        </p:nvSpPr>
        <p:spPr>
          <a:xfrm>
            <a:off x="533400" y="1524000"/>
            <a:ext cx="7924800" cy="4953000"/>
          </a:xfrm>
        </p:spPr>
        <p:txBody>
          <a:bodyPr/>
          <a:lstStyle/>
          <a:p>
            <a:r>
              <a:rPr lang="en-US" sz="2800" dirty="0" smtClean="0"/>
              <a:t>Throughout the material, </a:t>
            </a:r>
            <a:br>
              <a:rPr lang="en-US" sz="2800" dirty="0" smtClean="0"/>
            </a:br>
            <a:r>
              <a:rPr lang="en-US" sz="2800" dirty="0" smtClean="0"/>
              <a:t>families are included</a:t>
            </a:r>
          </a:p>
          <a:p>
            <a:r>
              <a:rPr lang="en-US" sz="2800" dirty="0" smtClean="0"/>
              <a:t>“Positive Solutions for</a:t>
            </a:r>
            <a:br>
              <a:rPr lang="en-US" sz="2800" dirty="0" smtClean="0"/>
            </a:br>
            <a:r>
              <a:rPr lang="en-US" sz="2800" dirty="0" smtClean="0"/>
              <a:t>Families” is a set of </a:t>
            </a:r>
            <a:br>
              <a:rPr lang="en-US" sz="2800" dirty="0" smtClean="0"/>
            </a:br>
            <a:r>
              <a:rPr lang="en-US" sz="2800" dirty="0" smtClean="0"/>
              <a:t>materials to use with</a:t>
            </a:r>
            <a:br>
              <a:rPr lang="en-US" sz="2800" dirty="0" smtClean="0"/>
            </a:br>
            <a:r>
              <a:rPr lang="en-US" sz="2800" dirty="0" smtClean="0"/>
              <a:t>families of young children</a:t>
            </a:r>
          </a:p>
          <a:p>
            <a:r>
              <a:rPr lang="en-US" sz="2800" dirty="0" smtClean="0"/>
              <a:t>There are six total sessions</a:t>
            </a:r>
            <a:br>
              <a:rPr lang="en-US" sz="2800" dirty="0" smtClean="0"/>
            </a:br>
            <a:r>
              <a:rPr lang="en-US" sz="2800" dirty="0" smtClean="0"/>
              <a:t>that can be done in two series</a:t>
            </a:r>
          </a:p>
          <a:p>
            <a:r>
              <a:rPr lang="en-US" sz="2800" dirty="0" smtClean="0"/>
              <a:t>The materials are in English,</a:t>
            </a:r>
            <a:br>
              <a:rPr lang="en-US" sz="2800" dirty="0" smtClean="0"/>
            </a:br>
            <a:r>
              <a:rPr lang="en-US" sz="2800" dirty="0" smtClean="0"/>
              <a:t>Spanish, Chinese, and</a:t>
            </a:r>
            <a:br>
              <a:rPr lang="en-US" sz="2800" dirty="0" smtClean="0"/>
            </a:br>
            <a:r>
              <a:rPr lang="en-US" sz="2800" dirty="0" smtClean="0"/>
              <a:t>Vietnamese.</a:t>
            </a:r>
          </a:p>
        </p:txBody>
      </p:sp>
      <p:pic>
        <p:nvPicPr>
          <p:cNvPr id="8" name="Picture 7"/>
          <p:cNvPicPr>
            <a:picLocks noChangeAspect="1"/>
          </p:cNvPicPr>
          <p:nvPr/>
        </p:nvPicPr>
        <p:blipFill>
          <a:blip r:embed="rId2"/>
          <a:stretch>
            <a:fillRect/>
          </a:stretch>
        </p:blipFill>
        <p:spPr>
          <a:xfrm>
            <a:off x="5016500" y="1524000"/>
            <a:ext cx="4127500" cy="2768600"/>
          </a:xfrm>
          <a:prstGeom prst="rect">
            <a:avLst/>
          </a:prstGeom>
        </p:spPr>
      </p:pic>
      <p:pic>
        <p:nvPicPr>
          <p:cNvPr id="9" name="Picture 8"/>
          <p:cNvPicPr>
            <a:picLocks noChangeAspect="1"/>
          </p:cNvPicPr>
          <p:nvPr/>
        </p:nvPicPr>
        <p:blipFill>
          <a:blip r:embed="rId3"/>
          <a:stretch>
            <a:fillRect/>
          </a:stretch>
        </p:blipFill>
        <p:spPr>
          <a:xfrm>
            <a:off x="5384800" y="4343400"/>
            <a:ext cx="3759200" cy="2514600"/>
          </a:xfrm>
          <a:prstGeom prst="rect">
            <a:avLst/>
          </a:prstGeom>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3" name="Rectangle 3"/>
          <p:cNvSpPr>
            <a:spLocks noGrp="1" noChangeArrowheads="1"/>
          </p:cNvSpPr>
          <p:nvPr>
            <p:ph type="title"/>
          </p:nvPr>
        </p:nvSpPr>
        <p:spPr/>
        <p:txBody>
          <a:bodyPr/>
          <a:lstStyle/>
          <a:p>
            <a:pPr eaLnBrk="1" hangingPunct="1"/>
            <a:r>
              <a:rPr lang="en-US" dirty="0" smtClean="0">
                <a:cs typeface="Arial Rounded MT Bold"/>
              </a:rPr>
              <a:t>Material on Website</a:t>
            </a:r>
          </a:p>
        </p:txBody>
      </p:sp>
      <p:sp>
        <p:nvSpPr>
          <p:cNvPr id="45060" name="Rectangle 4"/>
          <p:cNvSpPr>
            <a:spLocks noGrp="1" noChangeArrowheads="1"/>
          </p:cNvSpPr>
          <p:nvPr>
            <p:ph type="body" idx="4294967295"/>
          </p:nvPr>
        </p:nvSpPr>
        <p:spPr>
          <a:xfrm>
            <a:off x="457200" y="1676400"/>
            <a:ext cx="8001000" cy="4876800"/>
          </a:xfrm>
        </p:spPr>
        <p:txBody>
          <a:bodyPr/>
          <a:lstStyle/>
          <a:p>
            <a:pPr eaLnBrk="1" hangingPunct="1">
              <a:buFont typeface="Lucida Grande" pitchFamily="30" charset="0"/>
              <a:buNone/>
              <a:defRPr/>
            </a:pPr>
            <a:r>
              <a:rPr lang="en-US" sz="2400" dirty="0" smtClean="0">
                <a:effectLst>
                  <a:outerShdw blurRad="38100" dist="38100" dir="2700000" algn="tl">
                    <a:srgbClr val="DDDDDD"/>
                  </a:outerShdw>
                </a:effectLst>
              </a:rPr>
              <a:t>The Teaching Pyramid Website has a page dedicated to materials you can use with families</a:t>
            </a:r>
            <a:endParaRPr lang="en-US" sz="2400" dirty="0" smtClean="0">
              <a:latin typeface="Footlight MT Light" pitchFamily="30" charset="0"/>
            </a:endParaRPr>
          </a:p>
          <a:p>
            <a:r>
              <a:rPr lang="en-US" sz="2200" dirty="0" smtClean="0"/>
              <a:t>There are many articles and tools that will give </a:t>
            </a:r>
            <a:br>
              <a:rPr lang="en-US" sz="2200" dirty="0" smtClean="0"/>
            </a:br>
            <a:r>
              <a:rPr lang="en-US" sz="2200" dirty="0" smtClean="0"/>
              <a:t>strategies to address typical, yet challenging, </a:t>
            </a:r>
            <a:br>
              <a:rPr lang="en-US" sz="2200" dirty="0" smtClean="0"/>
            </a:br>
            <a:r>
              <a:rPr lang="en-US" sz="2200" dirty="0" smtClean="0"/>
              <a:t>behavior</a:t>
            </a:r>
          </a:p>
          <a:p>
            <a:r>
              <a:rPr lang="en-US" sz="2200" dirty="0" smtClean="0"/>
              <a:t>On the website, these are organized by module</a:t>
            </a:r>
          </a:p>
          <a:p>
            <a:pPr lvl="1"/>
            <a:r>
              <a:rPr lang="en-US" sz="2000" dirty="0" smtClean="0"/>
              <a:t>Module 1: Relationships and Environment</a:t>
            </a:r>
          </a:p>
          <a:p>
            <a:pPr lvl="1"/>
            <a:r>
              <a:rPr lang="en-US" sz="2000" dirty="0" smtClean="0"/>
              <a:t>Module 2: Teaching Social-Emotional Skills</a:t>
            </a:r>
          </a:p>
          <a:p>
            <a:pPr lvl="1"/>
            <a:r>
              <a:rPr lang="en-US" sz="2000" dirty="0" smtClean="0"/>
              <a:t>Positive Solutions for Families Series</a:t>
            </a:r>
          </a:p>
          <a:p>
            <a:r>
              <a:rPr lang="en-US" sz="2200" dirty="0" smtClean="0"/>
              <a:t>The resources can either be shared directly with </a:t>
            </a:r>
            <a:br>
              <a:rPr lang="en-US" sz="2200" dirty="0" smtClean="0"/>
            </a:br>
            <a:r>
              <a:rPr lang="en-US" sz="2200" dirty="0" smtClean="0"/>
              <a:t>family members, or they can provide you with background information and tools to use with family members</a:t>
            </a:r>
          </a:p>
          <a:p>
            <a:pPr eaLnBrk="1" hangingPunct="1">
              <a:defRPr/>
            </a:pPr>
            <a:endParaRPr lang="en-US" sz="2500" dirty="0" smtClean="0">
              <a:latin typeface="Footlight MT Light" charset="0"/>
            </a:endParaRPr>
          </a:p>
          <a:p>
            <a:pPr eaLnBrk="1" hangingPunct="1">
              <a:buFontTx/>
              <a:buNone/>
              <a:defRPr/>
            </a:pPr>
            <a:endParaRPr lang="en-US" dirty="0" smtClean="0">
              <a:latin typeface="Footlight MT Light" charset="0"/>
            </a:endParaRPr>
          </a:p>
          <a:p>
            <a:pPr eaLnBrk="1" hangingPunct="1">
              <a:buFontTx/>
              <a:buNone/>
              <a:defRPr/>
            </a:pPr>
            <a:endParaRPr lang="en-US" dirty="0">
              <a:latin typeface="Footlight MT Light" charset="0"/>
            </a:endParaRPr>
          </a:p>
        </p:txBody>
      </p:sp>
      <p:sp>
        <p:nvSpPr>
          <p:cNvPr id="5" name="Rectangle 4"/>
          <p:cNvSpPr/>
          <p:nvPr/>
        </p:nvSpPr>
        <p:spPr>
          <a:xfrm>
            <a:off x="457200" y="6167735"/>
            <a:ext cx="8229600" cy="461665"/>
          </a:xfrm>
          <a:prstGeom prst="rect">
            <a:avLst/>
          </a:prstGeom>
        </p:spPr>
        <p:txBody>
          <a:bodyPr wrap="square">
            <a:spAutoFit/>
          </a:bodyPr>
          <a:lstStyle/>
          <a:p>
            <a:pPr algn="ctr" eaLnBrk="1" hangingPunct="1">
              <a:buFont typeface="Lucida Grande" pitchFamily="30" charset="0"/>
              <a:buNone/>
              <a:defRPr/>
            </a:pPr>
            <a:r>
              <a:rPr lang="en-US" dirty="0" smtClean="0">
                <a:latin typeface="Footlight MT Light" pitchFamily="30" charset="0"/>
                <a:hlinkClick r:id="rId2"/>
              </a:rPr>
              <a:t>www.cainclusion.org/teachingpyramid/materials_family.html</a:t>
            </a:r>
            <a:endParaRPr lang="en-US" dirty="0" smtClean="0">
              <a:latin typeface="Footlight MT Light" pitchFamily="30" charset="0"/>
            </a:endParaRPr>
          </a:p>
        </p:txBody>
      </p:sp>
      <p:pic>
        <p:nvPicPr>
          <p:cNvPr id="6" name="Picture 5"/>
          <p:cNvPicPr>
            <a:picLocks noChangeAspect="1"/>
          </p:cNvPicPr>
          <p:nvPr/>
        </p:nvPicPr>
        <p:blipFill>
          <a:blip r:embed="rId3"/>
          <a:srcRect l="12676" r="9155"/>
          <a:stretch>
            <a:fillRect/>
          </a:stretch>
        </p:blipFill>
        <p:spPr>
          <a:xfrm>
            <a:off x="6463585" y="2057400"/>
            <a:ext cx="2680415" cy="3429000"/>
          </a:xfrm>
          <a:prstGeom prst="rect">
            <a:avLst/>
          </a:prstGeom>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a:t>
            </a:r>
            <a:endParaRPr lang="en-US" dirty="0"/>
          </a:p>
        </p:txBody>
      </p:sp>
      <p:sp>
        <p:nvSpPr>
          <p:cNvPr id="3" name="Content Placeholder 2"/>
          <p:cNvSpPr txBox="1">
            <a:spLocks/>
          </p:cNvSpPr>
          <p:nvPr/>
        </p:nvSpPr>
        <p:spPr bwMode="auto">
          <a:xfrm>
            <a:off x="685800" y="1981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004080"/>
              </a:buClr>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CA CSEFEL Teaching Pyramid is a tiered approach to promote health social-emotional development, prevent problem behavior, and address challenging behavior in young children</a:t>
            </a:r>
          </a:p>
          <a:p>
            <a:pPr marL="342900" marR="0" lvl="0" indent="-342900" algn="l" defTabSz="914400" rtl="0" eaLnBrk="0" fontAlgn="base" latinLnBrk="0" hangingPunct="0">
              <a:lnSpc>
                <a:spcPct val="100000"/>
              </a:lnSpc>
              <a:spcBef>
                <a:spcPct val="20000"/>
              </a:spcBef>
              <a:spcAft>
                <a:spcPct val="0"/>
              </a:spcAft>
              <a:buClr>
                <a:srgbClr val="004080"/>
              </a:buClr>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The Teaching Pyramid is designed to work in partnership with families, specialists, administrators, teachers, and more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pPr eaLnBrk="1" hangingPunct="1"/>
            <a:r>
              <a:rPr lang="en-US" smtClean="0"/>
              <a:t>Three Levels of Need</a:t>
            </a:r>
          </a:p>
        </p:txBody>
      </p:sp>
      <p:sp>
        <p:nvSpPr>
          <p:cNvPr id="47108" name="AutoShape 3"/>
          <p:cNvSpPr>
            <a:spLocks noChangeArrowheads="1"/>
          </p:cNvSpPr>
          <p:nvPr/>
        </p:nvSpPr>
        <p:spPr bwMode="auto">
          <a:xfrm>
            <a:off x="1447800" y="1479550"/>
            <a:ext cx="6324600" cy="4800600"/>
          </a:xfrm>
          <a:prstGeom prst="triangle">
            <a:avLst>
              <a:gd name="adj" fmla="val 50000"/>
            </a:avLst>
          </a:prstGeom>
          <a:noFill/>
          <a:ln w="25400">
            <a:solidFill>
              <a:schemeClr val="tx1"/>
            </a:solidFill>
            <a:miter lim="800000"/>
            <a:headEnd/>
            <a:tailEnd/>
          </a:ln>
        </p:spPr>
        <p:txBody>
          <a:bodyPr wrap="none" anchor="ctr">
            <a:prstTxWarp prst="textNoShape">
              <a:avLst/>
            </a:prstTxWarp>
          </a:bodyPr>
          <a:lstStyle/>
          <a:p>
            <a:pPr algn="ctr"/>
            <a:endParaRPr lang="en-US">
              <a:latin typeface="Tahoma" charset="0"/>
            </a:endParaRPr>
          </a:p>
        </p:txBody>
      </p:sp>
      <p:sp>
        <p:nvSpPr>
          <p:cNvPr id="47109" name="Text Box 5"/>
          <p:cNvSpPr txBox="1">
            <a:spLocks noChangeArrowheads="1"/>
          </p:cNvSpPr>
          <p:nvPr/>
        </p:nvSpPr>
        <p:spPr bwMode="auto">
          <a:xfrm>
            <a:off x="2476500" y="1924050"/>
            <a:ext cx="4267200" cy="4400550"/>
          </a:xfrm>
          <a:prstGeom prst="rect">
            <a:avLst/>
          </a:prstGeom>
          <a:noFill/>
          <a:ln w="9525">
            <a:noFill/>
            <a:miter lim="800000"/>
            <a:headEnd/>
            <a:tailEnd/>
          </a:ln>
        </p:spPr>
        <p:txBody>
          <a:bodyPr>
            <a:prstTxWarp prst="textNoShape">
              <a:avLst/>
            </a:prstTxWarp>
            <a:spAutoFit/>
          </a:bodyPr>
          <a:lstStyle/>
          <a:p>
            <a:pPr algn="ctr">
              <a:defRPr/>
            </a:pPr>
            <a:r>
              <a:rPr lang="en-US" sz="2000" dirty="0">
                <a:latin typeface="New Century Schoolbook" pitchFamily="18" charset="0"/>
                <a:ea typeface="ＭＳ Ｐゴシック" pitchFamily="-109" charset="-128"/>
                <a:cs typeface="ＭＳ Ｐゴシック" pitchFamily="-109" charset="-128"/>
              </a:rPr>
              <a:t>1-10%</a:t>
            </a:r>
          </a:p>
          <a:p>
            <a:pPr algn="ctr">
              <a:defRPr/>
            </a:pPr>
            <a:r>
              <a:rPr lang="en-US" sz="2000" dirty="0">
                <a:solidFill>
                  <a:srgbClr val="FF6600"/>
                </a:solidFill>
                <a:latin typeface="New Century Schoolbook" pitchFamily="18" charset="0"/>
                <a:ea typeface="ＭＳ Ｐゴシック" pitchFamily="-109" charset="-128"/>
                <a:cs typeface="ＭＳ Ｐゴシック" pitchFamily="-109" charset="-128"/>
              </a:rPr>
              <a:t>Children </a:t>
            </a:r>
            <a:br>
              <a:rPr lang="en-US" sz="2000" dirty="0">
                <a:solidFill>
                  <a:srgbClr val="FF6600"/>
                </a:solidFill>
                <a:latin typeface="New Century Schoolbook" pitchFamily="18" charset="0"/>
                <a:ea typeface="ＭＳ Ｐゴシック" pitchFamily="-109" charset="-128"/>
                <a:cs typeface="ＭＳ Ｐゴシック" pitchFamily="-109" charset="-128"/>
              </a:rPr>
            </a:br>
            <a:r>
              <a:rPr lang="en-US" sz="2000" dirty="0" err="1">
                <a:solidFill>
                  <a:srgbClr val="FF6600"/>
                </a:solidFill>
                <a:latin typeface="New Century Schoolbook" pitchFamily="18" charset="0"/>
                <a:ea typeface="ＭＳ Ｐゴシック" pitchFamily="-109" charset="-128"/>
                <a:cs typeface="ＭＳ Ｐゴシック" pitchFamily="-109" charset="-128"/>
              </a:rPr>
              <a:t>w</a:t>
            </a:r>
            <a:r>
              <a:rPr lang="en-US" sz="2000" dirty="0">
                <a:solidFill>
                  <a:srgbClr val="FF6600"/>
                </a:solidFill>
                <a:latin typeface="New Century Schoolbook" pitchFamily="18" charset="0"/>
                <a:ea typeface="ＭＳ Ｐゴシック" pitchFamily="-109" charset="-128"/>
                <a:cs typeface="ＭＳ Ｐゴシック" pitchFamily="-109" charset="-128"/>
              </a:rPr>
              <a:t>/Persistent </a:t>
            </a:r>
          </a:p>
          <a:p>
            <a:pPr algn="ctr">
              <a:defRPr/>
            </a:pPr>
            <a:r>
              <a:rPr lang="en-US" sz="2000" dirty="0">
                <a:solidFill>
                  <a:srgbClr val="FF6600"/>
                </a:solidFill>
                <a:latin typeface="New Century Schoolbook" pitchFamily="18" charset="0"/>
                <a:ea typeface="ＭＳ Ｐゴシック" pitchFamily="-109" charset="-128"/>
                <a:cs typeface="ＭＳ Ｐゴシック" pitchFamily="-109" charset="-128"/>
              </a:rPr>
              <a:t>Challenges</a:t>
            </a:r>
          </a:p>
          <a:p>
            <a:pPr algn="ctr">
              <a:defRPr/>
            </a:pPr>
            <a:r>
              <a:rPr lang="en-US" sz="2000" dirty="0">
                <a:latin typeface="New Century Schoolbook" pitchFamily="18" charset="0"/>
                <a:ea typeface="ＭＳ Ｐゴシック" pitchFamily="-109" charset="-128"/>
                <a:cs typeface="ＭＳ Ｐゴシック" pitchFamily="-109" charset="-128"/>
              </a:rPr>
              <a:t>Focused</a:t>
            </a:r>
          </a:p>
          <a:p>
            <a:pPr algn="ctr">
              <a:defRPr/>
            </a:pPr>
            <a:r>
              <a:rPr lang="en-US" sz="2000" dirty="0">
                <a:latin typeface="New Century Schoolbook" pitchFamily="18" charset="0"/>
                <a:ea typeface="ＭＳ Ｐゴシック" pitchFamily="-109" charset="-128"/>
                <a:cs typeface="ＭＳ Ｐゴシック" pitchFamily="-109" charset="-128"/>
              </a:rPr>
              <a:t>Interventions</a:t>
            </a:r>
          </a:p>
          <a:p>
            <a:pPr algn="ctr">
              <a:defRPr/>
            </a:pPr>
            <a:endParaRPr lang="en-US" sz="2000" dirty="0">
              <a:latin typeface="New Century Schoolbook" pitchFamily="18" charset="0"/>
              <a:ea typeface="ＭＳ Ｐゴシック" pitchFamily="-109" charset="-128"/>
              <a:cs typeface="ＭＳ Ｐゴシック" pitchFamily="-109" charset="-128"/>
            </a:endParaRPr>
          </a:p>
          <a:p>
            <a:pPr algn="ctr">
              <a:defRPr/>
            </a:pPr>
            <a:r>
              <a:rPr lang="en-US" sz="2000" dirty="0">
                <a:latin typeface="New Century Schoolbook" pitchFamily="18" charset="0"/>
                <a:ea typeface="ＭＳ Ｐゴシック" pitchFamily="-109" charset="-128"/>
                <a:cs typeface="ＭＳ Ｐゴシック" pitchFamily="-109" charset="-128"/>
              </a:rPr>
              <a:t>5-15%</a:t>
            </a:r>
          </a:p>
          <a:p>
            <a:pPr algn="ctr">
              <a:defRPr/>
            </a:pPr>
            <a:r>
              <a:rPr lang="en-US" sz="2000" dirty="0">
                <a:ln>
                  <a:solidFill>
                    <a:srgbClr val="008000"/>
                  </a:solidFill>
                </a:ln>
                <a:solidFill>
                  <a:srgbClr val="00FF00"/>
                </a:solidFill>
                <a:latin typeface="New Century Schoolbook" pitchFamily="18" charset="0"/>
                <a:ea typeface="ＭＳ Ｐゴシック" pitchFamily="-109" charset="-128"/>
                <a:cs typeface="ＭＳ Ｐゴシック" pitchFamily="-109" charset="-128"/>
              </a:rPr>
              <a:t>Children at-Risk</a:t>
            </a:r>
          </a:p>
          <a:p>
            <a:pPr algn="ctr">
              <a:defRPr/>
            </a:pPr>
            <a:r>
              <a:rPr lang="en-US" sz="2000" dirty="0">
                <a:latin typeface="New Century Schoolbook" pitchFamily="18" charset="0"/>
                <a:ea typeface="ＭＳ Ｐゴシック" pitchFamily="-109" charset="-128"/>
                <a:cs typeface="ＭＳ Ｐゴシック" pitchFamily="-109" charset="-128"/>
              </a:rPr>
              <a:t>Group Intervention &amp; Support</a:t>
            </a:r>
          </a:p>
          <a:p>
            <a:pPr algn="ctr">
              <a:defRPr/>
            </a:pPr>
            <a:endParaRPr lang="en-US" sz="2000" dirty="0">
              <a:latin typeface="New Century Schoolbook" pitchFamily="18" charset="0"/>
              <a:ea typeface="ＭＳ Ｐゴシック" pitchFamily="-109" charset="-128"/>
              <a:cs typeface="ＭＳ Ｐゴシック" pitchFamily="-109" charset="-128"/>
            </a:endParaRPr>
          </a:p>
          <a:p>
            <a:pPr algn="ctr">
              <a:defRPr/>
            </a:pPr>
            <a:endParaRPr lang="en-US" sz="2000" dirty="0">
              <a:latin typeface="New Century Schoolbook" pitchFamily="18" charset="0"/>
              <a:ea typeface="ＭＳ Ｐゴシック" pitchFamily="-109" charset="-128"/>
              <a:cs typeface="ＭＳ Ｐゴシック" pitchFamily="-109" charset="-128"/>
            </a:endParaRPr>
          </a:p>
          <a:p>
            <a:pPr algn="ctr">
              <a:defRPr/>
            </a:pPr>
            <a:r>
              <a:rPr lang="en-US" sz="2000" dirty="0">
                <a:solidFill>
                  <a:srgbClr val="0080FF"/>
                </a:solidFill>
                <a:latin typeface="New Century Schoolbook" pitchFamily="18" charset="0"/>
                <a:ea typeface="ＭＳ Ｐゴシック" pitchFamily="-109" charset="-128"/>
                <a:cs typeface="ＭＳ Ｐゴシック" pitchFamily="-109" charset="-128"/>
              </a:rPr>
              <a:t>All Children</a:t>
            </a:r>
            <a:endParaRPr lang="en-US" sz="2000" dirty="0">
              <a:solidFill>
                <a:srgbClr val="00FF00"/>
              </a:solidFill>
              <a:latin typeface="New Century Schoolbook" pitchFamily="18" charset="0"/>
              <a:ea typeface="ＭＳ Ｐゴシック" pitchFamily="-109" charset="-128"/>
              <a:cs typeface="ＭＳ Ｐゴシック" pitchFamily="-109" charset="-128"/>
            </a:endParaRPr>
          </a:p>
          <a:p>
            <a:pPr algn="ctr">
              <a:defRPr/>
            </a:pPr>
            <a:r>
              <a:rPr lang="en-US" sz="2000" dirty="0">
                <a:latin typeface="New Century Schoolbook" pitchFamily="18" charset="0"/>
                <a:ea typeface="ＭＳ Ｐゴシック" pitchFamily="-109" charset="-128"/>
                <a:cs typeface="ＭＳ Ｐゴシック" pitchFamily="-109" charset="-128"/>
              </a:rPr>
              <a:t>Universal Interventions</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7" name="Rectangle 3"/>
          <p:cNvSpPr>
            <a:spLocks noGrp="1" noChangeArrowheads="1"/>
          </p:cNvSpPr>
          <p:nvPr>
            <p:ph type="title"/>
          </p:nvPr>
        </p:nvSpPr>
        <p:spPr/>
        <p:txBody>
          <a:bodyPr/>
          <a:lstStyle/>
          <a:p>
            <a:r>
              <a:rPr lang="en-US" smtClean="0"/>
              <a:t> Thank You!</a:t>
            </a:r>
          </a:p>
        </p:txBody>
      </p:sp>
      <p:sp>
        <p:nvSpPr>
          <p:cNvPr id="72708" name="Rectangle 4"/>
          <p:cNvSpPr>
            <a:spLocks noGrp="1" noChangeArrowheads="1"/>
          </p:cNvSpPr>
          <p:nvPr>
            <p:ph type="body" idx="1"/>
          </p:nvPr>
        </p:nvSpPr>
        <p:spPr/>
        <p:txBody>
          <a:bodyPr/>
          <a:lstStyle/>
          <a:p>
            <a:pPr algn="ctr">
              <a:buFont typeface="Lucida Grande" pitchFamily="1" charset="0"/>
              <a:buNone/>
            </a:pPr>
            <a:r>
              <a:rPr lang="en-US" dirty="0" smtClean="0">
                <a:latin typeface="Footlight MT Light" pitchFamily="1" charset="0"/>
              </a:rPr>
              <a:t>For more information:</a:t>
            </a:r>
          </a:p>
          <a:p>
            <a:pPr algn="ctr">
              <a:buFont typeface="Lucida Grande" pitchFamily="1" charset="0"/>
              <a:buNone/>
            </a:pPr>
            <a:r>
              <a:rPr lang="en-US" dirty="0" smtClean="0">
                <a:latin typeface="Footlight MT Light" pitchFamily="1" charset="0"/>
                <a:hlinkClick r:id="rId3"/>
              </a:rPr>
              <a:t>teachingpyramid@wested.org</a:t>
            </a:r>
            <a:r>
              <a:rPr lang="en-US" dirty="0" smtClean="0">
                <a:latin typeface="Footlight MT Light" pitchFamily="1" charset="0"/>
              </a:rPr>
              <a:t> </a:t>
            </a:r>
          </a:p>
          <a:p>
            <a:pPr algn="ctr">
              <a:buFont typeface="Lucida Grande" pitchFamily="1" charset="0"/>
              <a:buNone/>
            </a:pPr>
            <a:endParaRPr lang="en-US" dirty="0" smtClean="0">
              <a:latin typeface="Footlight MT Light" pitchFamily="1" charset="0"/>
            </a:endParaRPr>
          </a:p>
          <a:p>
            <a:pPr algn="ctr">
              <a:buFont typeface="Lucida Grande" pitchFamily="1" charset="0"/>
              <a:buNone/>
            </a:pPr>
            <a:r>
              <a:rPr lang="en-US" dirty="0" smtClean="0">
                <a:latin typeface="Footlight MT Light" pitchFamily="1" charset="0"/>
              </a:rPr>
              <a:t>CA Map to Inclusion &amp; Belonging</a:t>
            </a:r>
            <a:br>
              <a:rPr lang="en-US" dirty="0" smtClean="0">
                <a:latin typeface="Footlight MT Light" pitchFamily="1" charset="0"/>
              </a:rPr>
            </a:br>
            <a:r>
              <a:rPr lang="en-US" dirty="0" smtClean="0">
                <a:latin typeface="Footlight MT Light" pitchFamily="1" charset="0"/>
                <a:hlinkClick r:id="rId4"/>
              </a:rPr>
              <a:t>http://www.CAinclusion.org</a:t>
            </a:r>
            <a:r>
              <a:rPr lang="en-US" dirty="0" smtClean="0">
                <a:latin typeface="Footlight MT Light" pitchFamily="1" charset="0"/>
              </a:rPr>
              <a:t/>
            </a:r>
            <a:br>
              <a:rPr lang="en-US" dirty="0" smtClean="0">
                <a:latin typeface="Footlight MT Light" pitchFamily="1" charset="0"/>
              </a:rPr>
            </a:br>
            <a:endParaRPr lang="en-US" dirty="0" smtClean="0">
              <a:latin typeface="Footlight MT Light" pitchFamily="1"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Teaching Pyramid</a:t>
            </a:r>
          </a:p>
        </p:txBody>
      </p:sp>
      <p:sp>
        <p:nvSpPr>
          <p:cNvPr id="21507" name="Content Placeholder 2"/>
          <p:cNvSpPr>
            <a:spLocks noGrp="1"/>
          </p:cNvSpPr>
          <p:nvPr>
            <p:ph idx="1"/>
          </p:nvPr>
        </p:nvSpPr>
        <p:spPr/>
        <p:txBody>
          <a:bodyPr/>
          <a:lstStyle/>
          <a:p>
            <a:pPr>
              <a:buClr>
                <a:schemeClr val="accent2"/>
              </a:buClr>
            </a:pPr>
            <a:r>
              <a:rPr lang="en-US" sz="2800" dirty="0" smtClean="0"/>
              <a:t>The </a:t>
            </a:r>
            <a:r>
              <a:rPr lang="en-US" sz="2800" dirty="0" smtClean="0">
                <a:solidFill>
                  <a:srgbClr val="333399"/>
                </a:solidFill>
              </a:rPr>
              <a:t>Teaching Pyramid </a:t>
            </a:r>
            <a:r>
              <a:rPr lang="en-US" sz="2800" dirty="0" smtClean="0"/>
              <a:t>is the name used by CA CSEFEL to describe the training and technical assistance for the approach developed by the national Center on the Social Emotional Foundations for Early Learning (CSEFEL)</a:t>
            </a:r>
          </a:p>
          <a:p>
            <a:pPr>
              <a:buClr>
                <a:schemeClr val="accent2"/>
              </a:buClr>
            </a:pPr>
            <a:r>
              <a:rPr lang="en-US" sz="2800" dirty="0" smtClean="0"/>
              <a:t>There are California adapted versions for preschool, infant/toddler, and family child care</a:t>
            </a:r>
          </a:p>
          <a:p>
            <a:pPr>
              <a:buClr>
                <a:schemeClr val="accent2"/>
              </a:buClr>
            </a:pPr>
            <a:r>
              <a:rPr lang="en-US" sz="2800" dirty="0" smtClean="0"/>
              <a:t>The Teaching Pyramid Framework was built on evidence-based practices and has been shown to increase social-emotional competence and decrease challenging behavior</a:t>
            </a:r>
          </a:p>
          <a:p>
            <a:endParaRPr lang="en-US" sz="2800" dirty="0" smtClean="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81000" y="152400"/>
            <a:ext cx="8382000" cy="1143000"/>
          </a:xfrm>
        </p:spPr>
        <p:txBody>
          <a:bodyPr/>
          <a:lstStyle/>
          <a:p>
            <a:pPr eaLnBrk="1" hangingPunct="1"/>
            <a:r>
              <a:rPr lang="en-US" sz="2700" dirty="0">
                <a:ea typeface="ＭＳ Ｐゴシック" charset="-128"/>
                <a:cs typeface="ＭＳ Ｐゴシック" charset="-128"/>
              </a:rPr>
              <a:t>The Pyramid</a:t>
            </a:r>
            <a:r>
              <a:rPr lang="en-US" sz="2700" dirty="0" smtClean="0">
                <a:ea typeface="ＭＳ Ｐゴシック" charset="-128"/>
                <a:cs typeface="ＭＳ Ｐゴシック" charset="-128"/>
              </a:rPr>
              <a:t> Framework: </a:t>
            </a:r>
            <a:r>
              <a:rPr lang="en-US" sz="2700" b="0" dirty="0">
                <a:ea typeface="ＭＳ Ｐゴシック" charset="-128"/>
                <a:cs typeface="ＭＳ Ｐゴシック" charset="-128"/>
              </a:rPr>
              <a:t>Promoting </a:t>
            </a:r>
            <a:r>
              <a:rPr lang="en-US" sz="2700" b="0" dirty="0" smtClean="0">
                <a:ea typeface="ＭＳ Ｐゴシック" charset="-128"/>
                <a:cs typeface="ＭＳ Ｐゴシック" charset="-128"/>
              </a:rPr>
              <a:t>Social-Emotional </a:t>
            </a:r>
            <a:r>
              <a:rPr lang="en-US" sz="2700" b="0" dirty="0">
                <a:ea typeface="ＭＳ Ｐゴシック" charset="-128"/>
                <a:cs typeface="ＭＳ Ｐゴシック" charset="-128"/>
              </a:rPr>
              <a:t>Competence in Infants and Young </a:t>
            </a:r>
            <a:r>
              <a:rPr lang="en-US" sz="2700" b="0" dirty="0" smtClean="0">
                <a:ea typeface="ＭＳ Ｐゴシック" charset="-128"/>
                <a:cs typeface="ＭＳ Ｐゴシック" charset="-128"/>
              </a:rPr>
              <a:t>Children</a:t>
            </a:r>
            <a:endParaRPr lang="en-US" sz="2700" b="0" dirty="0">
              <a:ea typeface="ＭＳ Ｐゴシック" charset="-128"/>
              <a:cs typeface="ＭＳ Ｐゴシック" charset="-128"/>
            </a:endParaRPr>
          </a:p>
        </p:txBody>
      </p:sp>
      <p:grpSp>
        <p:nvGrpSpPr>
          <p:cNvPr id="2" name="Group 3"/>
          <p:cNvGrpSpPr>
            <a:grpSpLocks/>
          </p:cNvGrpSpPr>
          <p:nvPr/>
        </p:nvGrpSpPr>
        <p:grpSpPr bwMode="auto">
          <a:xfrm>
            <a:off x="1028700" y="152400"/>
            <a:ext cx="7086600" cy="6530975"/>
            <a:chOff x="240" y="206"/>
            <a:chExt cx="4464" cy="4114"/>
          </a:xfrm>
        </p:grpSpPr>
        <p:graphicFrame>
          <p:nvGraphicFramePr>
            <p:cNvPr id="1026" name="Object 4"/>
            <p:cNvGraphicFramePr>
              <a:graphicFrameLocks noChangeAspect="1"/>
            </p:cNvGraphicFramePr>
            <p:nvPr/>
          </p:nvGraphicFramePr>
          <p:xfrm>
            <a:off x="240" y="206"/>
            <a:ext cx="4464" cy="4114"/>
          </p:xfrm>
          <a:graphic>
            <a:graphicData uri="http://schemas.openxmlformats.org/presentationml/2006/ole">
              <p:oleObj spid="_x0000_s87042" name="Photo Editor Photo" r:id="rId4" imgW="14771429" imgH="13619048" progId="">
                <p:embed/>
              </p:oleObj>
            </a:graphicData>
          </a:graphic>
        </p:graphicFrame>
        <p:sp>
          <p:nvSpPr>
            <p:cNvPr id="1029" name="AutoShape 5"/>
            <p:cNvSpPr>
              <a:spLocks/>
            </p:cNvSpPr>
            <p:nvPr/>
          </p:nvSpPr>
          <p:spPr bwMode="auto">
            <a:xfrm>
              <a:off x="3312" y="1044"/>
              <a:ext cx="1200" cy="480"/>
            </a:xfrm>
            <a:prstGeom prst="accentCallout2">
              <a:avLst>
                <a:gd name="adj1" fmla="val 15000"/>
                <a:gd name="adj2" fmla="val -4000"/>
                <a:gd name="adj3" fmla="val 15000"/>
                <a:gd name="adj4" fmla="val -27750"/>
                <a:gd name="adj5" fmla="val 88750"/>
                <a:gd name="adj6" fmla="val -39250"/>
              </a:avLst>
            </a:prstGeom>
            <a:noFill/>
            <a:ln w="9525">
              <a:solidFill>
                <a:schemeClr val="tx1"/>
              </a:solidFill>
              <a:miter lim="800000"/>
              <a:headEnd/>
              <a:tailEnd type="triangle" w="med" len="med"/>
            </a:ln>
          </p:spPr>
          <p:txBody>
            <a:bodyPr>
              <a:prstTxWarp prst="textNoShape">
                <a:avLst/>
              </a:prstTxWarp>
            </a:bodyPr>
            <a:lstStyle/>
            <a:p>
              <a:pPr algn="l"/>
              <a:r>
                <a:rPr lang="en-US" sz="1200" dirty="0">
                  <a:latin typeface="Comic Sans MS" charset="0"/>
                </a:rPr>
                <a:t>[Assessment-based interventions result in individualized behavior support plans.]</a:t>
              </a:r>
            </a:p>
          </p:txBody>
        </p:sp>
        <p:grpSp>
          <p:nvGrpSpPr>
            <p:cNvPr id="3" name="Group 6"/>
            <p:cNvGrpSpPr>
              <a:grpSpLocks/>
            </p:cNvGrpSpPr>
            <p:nvPr/>
          </p:nvGrpSpPr>
          <p:grpSpPr bwMode="auto">
            <a:xfrm>
              <a:off x="768" y="864"/>
              <a:ext cx="1429" cy="2736"/>
              <a:chOff x="818" y="885"/>
              <a:chExt cx="1429" cy="2736"/>
            </a:xfrm>
          </p:grpSpPr>
          <p:sp>
            <p:nvSpPr>
              <p:cNvPr id="1031" name="Text Box 7"/>
              <p:cNvSpPr txBox="1">
                <a:spLocks noChangeArrowheads="1"/>
              </p:cNvSpPr>
              <p:nvPr/>
            </p:nvSpPr>
            <p:spPr bwMode="auto">
              <a:xfrm rot="-3141639">
                <a:off x="1152" y="2064"/>
                <a:ext cx="672" cy="192"/>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dirty="0">
                    <a:solidFill>
                      <a:srgbClr val="669900"/>
                    </a:solidFill>
                    <a:latin typeface="Comic Sans MS" charset="0"/>
                  </a:rPr>
                  <a:t>Prevention</a:t>
                </a:r>
              </a:p>
            </p:txBody>
          </p:sp>
          <p:sp>
            <p:nvSpPr>
              <p:cNvPr id="1032" name="Text Box 8"/>
              <p:cNvSpPr txBox="1">
                <a:spLocks noChangeArrowheads="1"/>
              </p:cNvSpPr>
              <p:nvPr/>
            </p:nvSpPr>
            <p:spPr bwMode="auto">
              <a:xfrm rot="-3220496">
                <a:off x="292" y="2903"/>
                <a:ext cx="1244" cy="192"/>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dirty="0">
                    <a:solidFill>
                      <a:srgbClr val="008080"/>
                    </a:solidFill>
                    <a:latin typeface="Comic Sans MS" charset="0"/>
                  </a:rPr>
                  <a:t>Universal Promotion</a:t>
                </a:r>
              </a:p>
            </p:txBody>
          </p:sp>
          <p:sp>
            <p:nvSpPr>
              <p:cNvPr id="1033" name="Text Box 9"/>
              <p:cNvSpPr txBox="1">
                <a:spLocks noChangeArrowheads="1"/>
              </p:cNvSpPr>
              <p:nvPr/>
            </p:nvSpPr>
            <p:spPr bwMode="auto">
              <a:xfrm rot="-3141639">
                <a:off x="1744" y="1196"/>
                <a:ext cx="814" cy="192"/>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dirty="0">
                    <a:solidFill>
                      <a:srgbClr val="CC6600"/>
                    </a:solidFill>
                    <a:latin typeface="Comic Sans MS" charset="0"/>
                  </a:rPr>
                  <a:t>Treatment</a:t>
                </a:r>
              </a:p>
            </p:txBody>
          </p:sp>
        </p:grpSp>
      </p:gr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6" name="Rectangle 3"/>
          <p:cNvSpPr>
            <a:spLocks noGrp="1" noChangeArrowheads="1"/>
          </p:cNvSpPr>
          <p:nvPr>
            <p:ph type="title"/>
          </p:nvPr>
        </p:nvSpPr>
        <p:spPr/>
        <p:txBody>
          <a:bodyPr/>
          <a:lstStyle/>
          <a:p>
            <a:r>
              <a:rPr lang="en-US" smtClean="0"/>
              <a:t>Teaching Pyramid</a:t>
            </a:r>
            <a:endParaRPr lang="en-US" dirty="0" smtClean="0"/>
          </a:p>
        </p:txBody>
      </p:sp>
      <p:sp>
        <p:nvSpPr>
          <p:cNvPr id="54277" name="Line 3"/>
          <p:cNvSpPr>
            <a:spLocks noChangeShapeType="1"/>
          </p:cNvSpPr>
          <p:nvPr/>
        </p:nvSpPr>
        <p:spPr bwMode="auto">
          <a:xfrm flipV="1">
            <a:off x="762000" y="1295400"/>
            <a:ext cx="3657600" cy="4648200"/>
          </a:xfrm>
          <a:prstGeom prst="line">
            <a:avLst/>
          </a:prstGeom>
          <a:noFill/>
          <a:ln w="57150">
            <a:solidFill>
              <a:srgbClr val="003300"/>
            </a:solidFill>
            <a:round/>
            <a:headEnd/>
            <a:tailEnd/>
          </a:ln>
        </p:spPr>
        <p:txBody>
          <a:bodyPr wrap="none" anchor="ctr">
            <a:prstTxWarp prst="textNoShape">
              <a:avLst/>
            </a:prstTxWarp>
          </a:bodyPr>
          <a:lstStyle/>
          <a:p>
            <a:endParaRPr lang="en-US"/>
          </a:p>
        </p:txBody>
      </p:sp>
      <p:sp>
        <p:nvSpPr>
          <p:cNvPr id="54278" name="Line 4"/>
          <p:cNvSpPr>
            <a:spLocks noChangeShapeType="1"/>
          </p:cNvSpPr>
          <p:nvPr/>
        </p:nvSpPr>
        <p:spPr bwMode="auto">
          <a:xfrm flipH="1" flipV="1">
            <a:off x="4419600" y="1295400"/>
            <a:ext cx="4038600" cy="4648200"/>
          </a:xfrm>
          <a:prstGeom prst="line">
            <a:avLst/>
          </a:prstGeom>
          <a:noFill/>
          <a:ln w="57150">
            <a:solidFill>
              <a:srgbClr val="003300"/>
            </a:solidFill>
            <a:round/>
            <a:headEnd/>
            <a:tailEnd/>
          </a:ln>
        </p:spPr>
        <p:txBody>
          <a:bodyPr wrap="none" anchor="ctr">
            <a:prstTxWarp prst="textNoShape">
              <a:avLst/>
            </a:prstTxWarp>
          </a:bodyPr>
          <a:lstStyle/>
          <a:p>
            <a:endParaRPr lang="en-US"/>
          </a:p>
        </p:txBody>
      </p:sp>
      <p:sp>
        <p:nvSpPr>
          <p:cNvPr id="54279" name="Line 5"/>
          <p:cNvSpPr>
            <a:spLocks noChangeShapeType="1"/>
          </p:cNvSpPr>
          <p:nvPr/>
        </p:nvSpPr>
        <p:spPr bwMode="auto">
          <a:xfrm flipV="1">
            <a:off x="762000" y="5943600"/>
            <a:ext cx="7696200" cy="0"/>
          </a:xfrm>
          <a:prstGeom prst="line">
            <a:avLst/>
          </a:prstGeom>
          <a:noFill/>
          <a:ln w="57150">
            <a:solidFill>
              <a:srgbClr val="003300"/>
            </a:solidFill>
            <a:round/>
            <a:headEnd/>
            <a:tailEnd/>
          </a:ln>
        </p:spPr>
        <p:txBody>
          <a:bodyPr wrap="none" anchor="ctr">
            <a:prstTxWarp prst="textNoShape">
              <a:avLst/>
            </a:prstTxWarp>
          </a:bodyPr>
          <a:lstStyle/>
          <a:p>
            <a:endParaRPr lang="en-US"/>
          </a:p>
        </p:txBody>
      </p:sp>
      <p:sp>
        <p:nvSpPr>
          <p:cNvPr id="54280" name="Line 6"/>
          <p:cNvSpPr>
            <a:spLocks noChangeShapeType="1"/>
          </p:cNvSpPr>
          <p:nvPr/>
        </p:nvSpPr>
        <p:spPr bwMode="auto">
          <a:xfrm flipV="1">
            <a:off x="1752600" y="4724400"/>
            <a:ext cx="5638800" cy="0"/>
          </a:xfrm>
          <a:prstGeom prst="line">
            <a:avLst/>
          </a:prstGeom>
          <a:noFill/>
          <a:ln w="50800">
            <a:solidFill>
              <a:srgbClr val="003300"/>
            </a:solidFill>
            <a:round/>
            <a:headEnd/>
            <a:tailEnd/>
          </a:ln>
        </p:spPr>
        <p:txBody>
          <a:bodyPr wrap="none" anchor="ctr">
            <a:prstTxWarp prst="textNoShape">
              <a:avLst/>
            </a:prstTxWarp>
          </a:bodyPr>
          <a:lstStyle/>
          <a:p>
            <a:endParaRPr lang="en-US"/>
          </a:p>
        </p:txBody>
      </p:sp>
      <p:sp>
        <p:nvSpPr>
          <p:cNvPr id="54281" name="Line 7"/>
          <p:cNvSpPr>
            <a:spLocks noChangeShapeType="1"/>
          </p:cNvSpPr>
          <p:nvPr/>
        </p:nvSpPr>
        <p:spPr bwMode="auto">
          <a:xfrm flipV="1">
            <a:off x="3352800" y="2819400"/>
            <a:ext cx="2286000" cy="0"/>
          </a:xfrm>
          <a:prstGeom prst="line">
            <a:avLst/>
          </a:prstGeom>
          <a:noFill/>
          <a:ln w="50800">
            <a:solidFill>
              <a:srgbClr val="003300"/>
            </a:solidFill>
            <a:round/>
            <a:headEnd/>
            <a:tailEnd/>
          </a:ln>
        </p:spPr>
        <p:txBody>
          <a:bodyPr wrap="none" anchor="ctr">
            <a:prstTxWarp prst="textNoShape">
              <a:avLst/>
            </a:prstTxWarp>
          </a:bodyPr>
          <a:lstStyle/>
          <a:p>
            <a:endParaRPr lang="en-US"/>
          </a:p>
        </p:txBody>
      </p:sp>
      <p:sp>
        <p:nvSpPr>
          <p:cNvPr id="54282" name="Line 8"/>
          <p:cNvSpPr>
            <a:spLocks noChangeShapeType="1"/>
          </p:cNvSpPr>
          <p:nvPr/>
        </p:nvSpPr>
        <p:spPr bwMode="auto">
          <a:xfrm flipV="1">
            <a:off x="2438400" y="3810000"/>
            <a:ext cx="4191000" cy="0"/>
          </a:xfrm>
          <a:prstGeom prst="line">
            <a:avLst/>
          </a:prstGeom>
          <a:noFill/>
          <a:ln w="50800">
            <a:solidFill>
              <a:srgbClr val="003300"/>
            </a:solidFill>
            <a:round/>
            <a:headEnd/>
            <a:tailEnd/>
          </a:ln>
        </p:spPr>
        <p:txBody>
          <a:bodyPr wrap="none" anchor="ctr">
            <a:prstTxWarp prst="textNoShape">
              <a:avLst/>
            </a:prstTxWarp>
          </a:bodyPr>
          <a:lstStyle/>
          <a:p>
            <a:endParaRPr lang="en-US"/>
          </a:p>
        </p:txBody>
      </p:sp>
      <p:sp>
        <p:nvSpPr>
          <p:cNvPr id="45" name="Text Box 9"/>
          <p:cNvSpPr txBox="1">
            <a:spLocks noChangeArrowheads="1"/>
          </p:cNvSpPr>
          <p:nvPr/>
        </p:nvSpPr>
        <p:spPr bwMode="auto">
          <a:xfrm>
            <a:off x="1981200" y="3886200"/>
            <a:ext cx="5257800" cy="769938"/>
          </a:xfrm>
          <a:prstGeom prst="rect">
            <a:avLst/>
          </a:prstGeom>
          <a:noFill/>
          <a:ln w="9525">
            <a:noFill/>
            <a:miter lim="800000"/>
            <a:headEnd/>
            <a:tailEnd/>
          </a:ln>
          <a:effectLst/>
        </p:spPr>
        <p:txBody>
          <a:bodyPr>
            <a:prstTxWarp prst="textNoShape">
              <a:avLst/>
            </a:prstTxWarp>
            <a:spAutoFit/>
          </a:bodyPr>
          <a:lstStyle/>
          <a:p>
            <a:pPr algn="ctr">
              <a:defRPr/>
            </a:pPr>
            <a:r>
              <a:rPr lang="en-US" sz="2200" b="1">
                <a:solidFill>
                  <a:srgbClr val="0000FF"/>
                </a:solidFill>
                <a:effectLst>
                  <a:outerShdw blurRad="38100" dist="38100" dir="2700000" algn="tl">
                    <a:srgbClr val="DDDDDD"/>
                  </a:outerShdw>
                </a:effectLst>
                <a:latin typeface="Charcoal" charset="0"/>
                <a:ea typeface="ＭＳ Ｐゴシック" charset="-128"/>
                <a:cs typeface="ＭＳ Ｐゴシック" charset="-128"/>
              </a:rPr>
              <a:t>High Quality </a:t>
            </a:r>
          </a:p>
          <a:p>
            <a:pPr algn="ctr">
              <a:defRPr/>
            </a:pPr>
            <a:r>
              <a:rPr lang="en-US" sz="2200" b="1">
                <a:solidFill>
                  <a:srgbClr val="0000FF"/>
                </a:solidFill>
                <a:effectLst>
                  <a:outerShdw blurRad="38100" dist="38100" dir="2700000" algn="tl">
                    <a:srgbClr val="DDDDDD"/>
                  </a:outerShdw>
                </a:effectLst>
                <a:latin typeface="Charcoal" charset="0"/>
                <a:ea typeface="ＭＳ Ｐゴシック" charset="-128"/>
                <a:cs typeface="ＭＳ Ｐゴシック" charset="-128"/>
              </a:rPr>
              <a:t>Supportive Environments</a:t>
            </a:r>
            <a:endParaRPr lang="en-US" sz="2200">
              <a:solidFill>
                <a:srgbClr val="0000FF"/>
              </a:solidFill>
              <a:latin typeface="Charcoal" charset="0"/>
              <a:ea typeface="ＭＳ Ｐゴシック" charset="-128"/>
              <a:cs typeface="ＭＳ Ｐゴシック" charset="-128"/>
            </a:endParaRPr>
          </a:p>
        </p:txBody>
      </p:sp>
      <p:sp>
        <p:nvSpPr>
          <p:cNvPr id="46" name="Text Box 10"/>
          <p:cNvSpPr txBox="1">
            <a:spLocks noChangeArrowheads="1"/>
          </p:cNvSpPr>
          <p:nvPr/>
        </p:nvSpPr>
        <p:spPr bwMode="auto">
          <a:xfrm>
            <a:off x="1447800" y="4800600"/>
            <a:ext cx="6324600" cy="954107"/>
          </a:xfrm>
          <a:prstGeom prst="rect">
            <a:avLst/>
          </a:prstGeom>
          <a:noFill/>
          <a:ln w="9525">
            <a:noFill/>
            <a:miter lim="800000"/>
            <a:headEnd/>
            <a:tailEnd/>
          </a:ln>
          <a:effectLst/>
        </p:spPr>
        <p:txBody>
          <a:bodyPr>
            <a:prstTxWarp prst="textNoShape">
              <a:avLst/>
            </a:prstTxWarp>
            <a:spAutoFit/>
          </a:bodyPr>
          <a:lstStyle/>
          <a:p>
            <a:pPr algn="ctr">
              <a:defRPr/>
            </a:pPr>
            <a:r>
              <a:rPr lang="en-US" sz="2800"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rPr>
              <a:t>Nurturing and Responsive </a:t>
            </a:r>
            <a:br>
              <a:rPr lang="en-US" sz="2800"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rPr>
            </a:br>
            <a:r>
              <a:rPr lang="en-US" sz="2800" b="1" dirty="0" smtClean="0">
                <a:solidFill>
                  <a:srgbClr val="0000FF"/>
                </a:solidFill>
                <a:effectLst>
                  <a:outerShdw blurRad="38100" dist="38100" dir="2700000" algn="tl">
                    <a:srgbClr val="DDDDDD"/>
                  </a:outerShdw>
                </a:effectLst>
                <a:latin typeface="Charcoal" charset="0"/>
                <a:ea typeface="ＭＳ Ｐゴシック" charset="-128"/>
                <a:cs typeface="ＭＳ Ｐゴシック" charset="-128"/>
              </a:rPr>
              <a:t>Relationships</a:t>
            </a:r>
            <a:endParaRPr lang="en-US" sz="2800"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endParaRPr>
          </a:p>
        </p:txBody>
      </p:sp>
      <p:sp>
        <p:nvSpPr>
          <p:cNvPr id="47" name="Text Box 11"/>
          <p:cNvSpPr txBox="1">
            <a:spLocks noChangeArrowheads="1"/>
          </p:cNvSpPr>
          <p:nvPr/>
        </p:nvSpPr>
        <p:spPr bwMode="auto">
          <a:xfrm>
            <a:off x="3124200" y="2971800"/>
            <a:ext cx="2895600" cy="769938"/>
          </a:xfrm>
          <a:prstGeom prst="rect">
            <a:avLst/>
          </a:prstGeom>
          <a:noFill/>
          <a:ln w="9525">
            <a:noFill/>
            <a:miter lim="800000"/>
            <a:headEnd/>
            <a:tailEnd/>
          </a:ln>
          <a:effectLst/>
        </p:spPr>
        <p:txBody>
          <a:bodyPr>
            <a:prstTxWarp prst="textNoShape">
              <a:avLst/>
            </a:prstTxWarp>
            <a:spAutoFit/>
          </a:bodyPr>
          <a:lstStyle/>
          <a:p>
            <a:pPr algn="ctr">
              <a:defRPr/>
            </a:pPr>
            <a:r>
              <a:rPr lang="en-US" sz="2200" b="1" dirty="0">
                <a:ln>
                  <a:solidFill>
                    <a:srgbClr val="008000"/>
                  </a:solidFill>
                </a:ln>
                <a:solidFill>
                  <a:srgbClr val="00FF00"/>
                </a:solidFill>
                <a:effectLst>
                  <a:outerShdw blurRad="38100" dist="38100" dir="2700000" algn="tl">
                    <a:srgbClr val="DDDDDD"/>
                  </a:outerShdw>
                </a:effectLst>
                <a:latin typeface="Charcoal" charset="0"/>
                <a:ea typeface="ＭＳ Ｐゴシック" charset="-128"/>
                <a:cs typeface="ＭＳ Ｐゴシック" charset="-128"/>
              </a:rPr>
              <a:t>Targeted Social Emotional Supports</a:t>
            </a:r>
            <a:endParaRPr lang="en-US" sz="2200" dirty="0">
              <a:ln>
                <a:solidFill>
                  <a:srgbClr val="008000"/>
                </a:solidFill>
              </a:ln>
              <a:solidFill>
                <a:srgbClr val="00FF00"/>
              </a:solidFill>
              <a:latin typeface="Charcoal" charset="0"/>
              <a:ea typeface="ＭＳ Ｐゴシック" charset="-128"/>
              <a:cs typeface="ＭＳ Ｐゴシック" charset="-128"/>
            </a:endParaRPr>
          </a:p>
        </p:txBody>
      </p:sp>
      <p:sp>
        <p:nvSpPr>
          <p:cNvPr id="48" name="Text Box 12"/>
          <p:cNvSpPr txBox="1">
            <a:spLocks noChangeArrowheads="1"/>
          </p:cNvSpPr>
          <p:nvPr/>
        </p:nvSpPr>
        <p:spPr bwMode="auto">
          <a:xfrm>
            <a:off x="3581400" y="1836738"/>
            <a:ext cx="1752600" cy="922337"/>
          </a:xfrm>
          <a:prstGeom prst="rect">
            <a:avLst/>
          </a:prstGeom>
          <a:noFill/>
          <a:ln w="9525">
            <a:noFill/>
            <a:miter lim="800000"/>
            <a:headEnd/>
            <a:tailEnd/>
          </a:ln>
          <a:effectLst/>
        </p:spPr>
        <p:txBody>
          <a:bodyPr>
            <a:prstTxWarp prst="textNoShape">
              <a:avLst/>
            </a:prstTxWarp>
            <a:spAutoFit/>
          </a:bodyPr>
          <a:lstStyle/>
          <a:p>
            <a:pPr algn="ctr">
              <a:defRPr/>
            </a:pPr>
            <a:r>
              <a:rPr lang="en-US" sz="1800" b="1" dirty="0">
                <a:solidFill>
                  <a:srgbClr val="FF6600"/>
                </a:solidFill>
                <a:effectLst>
                  <a:outerShdw blurRad="38100" dist="38100" dir="2700000" algn="tl">
                    <a:srgbClr val="000000"/>
                  </a:outerShdw>
                </a:effectLst>
                <a:latin typeface="Charcoal" charset="0"/>
                <a:ea typeface="ＭＳ Ｐゴシック" charset="-128"/>
                <a:cs typeface="ＭＳ Ｐゴシック" charset="-128"/>
              </a:rPr>
              <a:t>Intensive Individualized Interventions</a:t>
            </a:r>
          </a:p>
        </p:txBody>
      </p:sp>
      <p:grpSp>
        <p:nvGrpSpPr>
          <p:cNvPr id="2" name="Group 31"/>
          <p:cNvGrpSpPr>
            <a:grpSpLocks/>
          </p:cNvGrpSpPr>
          <p:nvPr/>
        </p:nvGrpSpPr>
        <p:grpSpPr bwMode="auto">
          <a:xfrm>
            <a:off x="914400" y="3048000"/>
            <a:ext cx="1676400" cy="457200"/>
            <a:chOff x="914400" y="3200400"/>
            <a:chExt cx="1676400" cy="457200"/>
          </a:xfrm>
        </p:grpSpPr>
        <p:sp>
          <p:nvSpPr>
            <p:cNvPr id="54306" name="Text Box 13"/>
            <p:cNvSpPr txBox="1">
              <a:spLocks noChangeArrowheads="1"/>
            </p:cNvSpPr>
            <p:nvPr/>
          </p:nvSpPr>
          <p:spPr bwMode="auto">
            <a:xfrm>
              <a:off x="914400" y="3200400"/>
              <a:ext cx="1676400" cy="3365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1">
                  <a:latin typeface="Tahoma" pitchFamily="1" charset="0"/>
                </a:rPr>
                <a:t>Children at-risk</a:t>
              </a:r>
            </a:p>
          </p:txBody>
        </p:sp>
        <p:sp>
          <p:nvSpPr>
            <p:cNvPr id="54307" name="Line 14"/>
            <p:cNvSpPr>
              <a:spLocks noChangeShapeType="1"/>
            </p:cNvSpPr>
            <p:nvPr/>
          </p:nvSpPr>
          <p:spPr bwMode="auto">
            <a:xfrm>
              <a:off x="1828800" y="3657600"/>
              <a:ext cx="6858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nvGrpSpPr>
          <p:cNvPr id="3" name="Group 32"/>
          <p:cNvGrpSpPr>
            <a:grpSpLocks/>
          </p:cNvGrpSpPr>
          <p:nvPr/>
        </p:nvGrpSpPr>
        <p:grpSpPr bwMode="auto">
          <a:xfrm>
            <a:off x="914400" y="1828800"/>
            <a:ext cx="2286000" cy="685800"/>
            <a:chOff x="914400" y="1981200"/>
            <a:chExt cx="2286000" cy="685800"/>
          </a:xfrm>
        </p:grpSpPr>
        <p:sp>
          <p:nvSpPr>
            <p:cNvPr id="54304" name="Text Box 15"/>
            <p:cNvSpPr txBox="1">
              <a:spLocks noChangeArrowheads="1"/>
            </p:cNvSpPr>
            <p:nvPr/>
          </p:nvSpPr>
          <p:spPr bwMode="auto">
            <a:xfrm>
              <a:off x="914400" y="1981200"/>
              <a:ext cx="2133600" cy="5810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1">
                  <a:latin typeface="Tahoma" pitchFamily="1" charset="0"/>
                </a:rPr>
                <a:t>Children with persistent challenges</a:t>
              </a:r>
            </a:p>
          </p:txBody>
        </p:sp>
        <p:sp>
          <p:nvSpPr>
            <p:cNvPr id="54305" name="Line 16"/>
            <p:cNvSpPr>
              <a:spLocks noChangeShapeType="1"/>
            </p:cNvSpPr>
            <p:nvPr/>
          </p:nvSpPr>
          <p:spPr bwMode="auto">
            <a:xfrm>
              <a:off x="2209800" y="2667000"/>
              <a:ext cx="9906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nvGrpSpPr>
          <p:cNvPr id="4" name="Group 34"/>
          <p:cNvGrpSpPr>
            <a:grpSpLocks/>
          </p:cNvGrpSpPr>
          <p:nvPr/>
        </p:nvGrpSpPr>
        <p:grpSpPr bwMode="auto">
          <a:xfrm>
            <a:off x="6705600" y="3962400"/>
            <a:ext cx="2209800" cy="1676400"/>
            <a:chOff x="6705600" y="3962400"/>
            <a:chExt cx="2209800" cy="1676400"/>
          </a:xfrm>
        </p:grpSpPr>
        <p:sp>
          <p:nvSpPr>
            <p:cNvPr id="54301" name="Line 17"/>
            <p:cNvSpPr>
              <a:spLocks noChangeShapeType="1"/>
            </p:cNvSpPr>
            <p:nvPr/>
          </p:nvSpPr>
          <p:spPr bwMode="auto">
            <a:xfrm flipH="1" flipV="1">
              <a:off x="6705600" y="4191000"/>
              <a:ext cx="1066800" cy="762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302" name="Line 18"/>
            <p:cNvSpPr>
              <a:spLocks noChangeShapeType="1"/>
            </p:cNvSpPr>
            <p:nvPr/>
          </p:nvSpPr>
          <p:spPr bwMode="auto">
            <a:xfrm flipH="1">
              <a:off x="7162800" y="4267200"/>
              <a:ext cx="609600" cy="13716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303" name="Rectangle 19"/>
            <p:cNvSpPr>
              <a:spLocks noChangeArrowheads="1"/>
            </p:cNvSpPr>
            <p:nvPr/>
          </p:nvSpPr>
          <p:spPr bwMode="auto">
            <a:xfrm>
              <a:off x="7010400" y="3962400"/>
              <a:ext cx="1905000" cy="609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a:latin typeface="Tahoma" pitchFamily="1" charset="0"/>
                </a:rPr>
                <a:t>High quality</a:t>
              </a:r>
            </a:p>
            <a:p>
              <a:pPr algn="ctr"/>
              <a:r>
                <a:rPr lang="en-US" sz="1400">
                  <a:latin typeface="Tahoma" pitchFamily="1" charset="0"/>
                </a:rPr>
                <a:t> Early Education</a:t>
              </a:r>
            </a:p>
          </p:txBody>
        </p:sp>
      </p:grpSp>
      <p:grpSp>
        <p:nvGrpSpPr>
          <p:cNvPr id="5" name="Group 35"/>
          <p:cNvGrpSpPr>
            <a:grpSpLocks/>
          </p:cNvGrpSpPr>
          <p:nvPr/>
        </p:nvGrpSpPr>
        <p:grpSpPr bwMode="auto">
          <a:xfrm>
            <a:off x="5791200" y="2971800"/>
            <a:ext cx="2819400" cy="533400"/>
            <a:chOff x="5791200" y="2971800"/>
            <a:chExt cx="2819400" cy="533400"/>
          </a:xfrm>
        </p:grpSpPr>
        <p:sp>
          <p:nvSpPr>
            <p:cNvPr id="54299" name="Line 20"/>
            <p:cNvSpPr>
              <a:spLocks noChangeShapeType="1"/>
            </p:cNvSpPr>
            <p:nvPr/>
          </p:nvSpPr>
          <p:spPr bwMode="auto">
            <a:xfrm flipH="1">
              <a:off x="5791200" y="3276600"/>
              <a:ext cx="9906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300" name="Rectangle 21"/>
            <p:cNvSpPr>
              <a:spLocks noChangeArrowheads="1"/>
            </p:cNvSpPr>
            <p:nvPr/>
          </p:nvSpPr>
          <p:spPr bwMode="auto">
            <a:xfrm>
              <a:off x="6934200" y="2971800"/>
              <a:ext cx="16764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dirty="0" smtClean="0">
                  <a:latin typeface="Tahoma" pitchFamily="1" charset="0"/>
                </a:rPr>
                <a:t>Targeted Social </a:t>
              </a:r>
            </a:p>
            <a:p>
              <a:pPr algn="ctr"/>
              <a:r>
                <a:rPr lang="en-US" sz="1400" dirty="0" smtClean="0">
                  <a:latin typeface="Tahoma" pitchFamily="1" charset="0"/>
                </a:rPr>
                <a:t>Skills </a:t>
              </a:r>
              <a:r>
                <a:rPr lang="en-US" sz="1400" dirty="0">
                  <a:latin typeface="Tahoma" pitchFamily="1" charset="0"/>
                </a:rPr>
                <a:t>Curricula</a:t>
              </a:r>
            </a:p>
          </p:txBody>
        </p:sp>
      </p:grpSp>
      <p:grpSp>
        <p:nvGrpSpPr>
          <p:cNvPr id="6" name="Group 36"/>
          <p:cNvGrpSpPr>
            <a:grpSpLocks/>
          </p:cNvGrpSpPr>
          <p:nvPr/>
        </p:nvGrpSpPr>
        <p:grpSpPr bwMode="auto">
          <a:xfrm>
            <a:off x="4876800" y="1828800"/>
            <a:ext cx="3810000" cy="533400"/>
            <a:chOff x="4876800" y="1828800"/>
            <a:chExt cx="3810000" cy="533400"/>
          </a:xfrm>
        </p:grpSpPr>
        <p:sp>
          <p:nvSpPr>
            <p:cNvPr id="54297" name="Line 22"/>
            <p:cNvSpPr>
              <a:spLocks noChangeShapeType="1"/>
            </p:cNvSpPr>
            <p:nvPr/>
          </p:nvSpPr>
          <p:spPr bwMode="auto">
            <a:xfrm flipH="1">
              <a:off x="4876800" y="2057400"/>
              <a:ext cx="11430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298" name="Rectangle 23"/>
            <p:cNvSpPr>
              <a:spLocks noChangeArrowheads="1"/>
            </p:cNvSpPr>
            <p:nvPr/>
          </p:nvSpPr>
          <p:spPr bwMode="auto">
            <a:xfrm>
              <a:off x="6096000" y="1828800"/>
              <a:ext cx="25908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a:latin typeface="Tahoma" pitchFamily="1" charset="0"/>
                </a:rPr>
                <a:t>Positive Behavior Support</a:t>
              </a:r>
            </a:p>
          </p:txBody>
        </p:sp>
      </p:grpSp>
      <p:sp>
        <p:nvSpPr>
          <p:cNvPr id="68" name="TextBox 67"/>
          <p:cNvSpPr txBox="1"/>
          <p:nvPr/>
        </p:nvSpPr>
        <p:spPr>
          <a:xfrm>
            <a:off x="762000" y="5943600"/>
            <a:ext cx="7772400" cy="461963"/>
          </a:xfrm>
          <a:prstGeom prst="rect">
            <a:avLst/>
          </a:prstGeom>
          <a:noFill/>
          <a:ln w="53975" cap="flat" cmpd="sng" algn="ctr">
            <a:solidFill>
              <a:schemeClr val="accent5">
                <a:lumMod val="10000"/>
              </a:schemeClr>
            </a:solidFill>
            <a:prstDash val="solid"/>
            <a:round/>
            <a:headEnd type="none" w="med" len="med"/>
            <a:tailEnd type="none" w="med" len="med"/>
          </a:ln>
          <a:effectLst>
            <a:outerShdw blurRad="50800" dist="38100" dir="2700000">
              <a:srgbClr val="000000">
                <a:alpha val="43000"/>
              </a:srgbClr>
            </a:outerShdw>
          </a:effectLst>
        </p:spPr>
        <p:txBody>
          <a:bodyPr>
            <a:spAutoFit/>
          </a:bodyPr>
          <a:lstStyle/>
          <a:p>
            <a:pPr algn="ctr">
              <a:defRPr/>
            </a:pPr>
            <a:r>
              <a:rPr lang="en-US" b="1" dirty="0">
                <a:latin typeface="Arial" charset="0"/>
                <a:ea typeface="ＭＳ Ｐゴシック" charset="-128"/>
                <a:cs typeface="ＭＳ Ｐゴシック" charset="-128"/>
              </a:rPr>
              <a:t>Effective Work Force</a:t>
            </a:r>
          </a:p>
        </p:txBody>
      </p:sp>
      <p:grpSp>
        <p:nvGrpSpPr>
          <p:cNvPr id="7" name="Group 35"/>
          <p:cNvGrpSpPr>
            <a:grpSpLocks/>
          </p:cNvGrpSpPr>
          <p:nvPr/>
        </p:nvGrpSpPr>
        <p:grpSpPr bwMode="auto">
          <a:xfrm>
            <a:off x="0" y="4343400"/>
            <a:ext cx="1981200" cy="762000"/>
            <a:chOff x="0" y="4343400"/>
            <a:chExt cx="1981200" cy="762000"/>
          </a:xfrm>
        </p:grpSpPr>
        <p:sp>
          <p:nvSpPr>
            <p:cNvPr id="54294" name="Line 25"/>
            <p:cNvSpPr>
              <a:spLocks noChangeShapeType="1"/>
            </p:cNvSpPr>
            <p:nvPr/>
          </p:nvSpPr>
          <p:spPr bwMode="auto">
            <a:xfrm>
              <a:off x="533400" y="5105400"/>
              <a:ext cx="6858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295" name="Text Box 24"/>
            <p:cNvSpPr txBox="1">
              <a:spLocks noChangeArrowheads="1"/>
            </p:cNvSpPr>
            <p:nvPr/>
          </p:nvSpPr>
          <p:spPr bwMode="auto">
            <a:xfrm>
              <a:off x="0" y="4343400"/>
              <a:ext cx="1676400" cy="3365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1">
                  <a:latin typeface="Tahoma" pitchFamily="1" charset="0"/>
                </a:rPr>
                <a:t>All children</a:t>
              </a:r>
            </a:p>
          </p:txBody>
        </p:sp>
        <p:sp>
          <p:nvSpPr>
            <p:cNvPr id="54296" name="Line 25"/>
            <p:cNvSpPr>
              <a:spLocks noChangeShapeType="1"/>
            </p:cNvSpPr>
            <p:nvPr/>
          </p:nvSpPr>
          <p:spPr bwMode="auto">
            <a:xfrm flipV="1">
              <a:off x="533400" y="4343400"/>
              <a:ext cx="1447800" cy="7620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Content Placeholder 10" descr="California CSEFEL _logo.gif"/>
          <p:cNvPicPr>
            <a:picLocks noGrp="1" noChangeAspect="1"/>
          </p:cNvPicPr>
          <p:nvPr>
            <p:ph sz="half" idx="1"/>
          </p:nvPr>
        </p:nvPicPr>
        <p:blipFill>
          <a:blip r:embed="rId3"/>
          <a:srcRect l="-5068" r="-3028"/>
          <a:stretch>
            <a:fillRect/>
          </a:stretch>
        </p:blipFill>
        <p:spPr>
          <a:xfrm>
            <a:off x="1450258" y="310551"/>
            <a:ext cx="6243484" cy="3651849"/>
          </a:xfrm>
        </p:spPr>
      </p:pic>
      <p:sp>
        <p:nvSpPr>
          <p:cNvPr id="9" name="Content Placeholder 8"/>
          <p:cNvSpPr>
            <a:spLocks noGrp="1"/>
          </p:cNvSpPr>
          <p:nvPr>
            <p:ph type="body" sz="half" idx="2"/>
          </p:nvPr>
        </p:nvSpPr>
        <p:spPr/>
        <p:txBody>
          <a:bodyPr/>
          <a:lstStyle/>
          <a:p>
            <a:pPr marL="0" indent="0" algn="ctr">
              <a:buNone/>
            </a:pPr>
            <a:r>
              <a:rPr lang="en-US" sz="3000" dirty="0" smtClean="0"/>
              <a:t>CA CSEFEL (The California Collaborative on Social Emotional Foundations for Early Learning) is a state-wide, multi-agency group focused on spreading the Teaching Pyramid framework throughout California</a:t>
            </a:r>
            <a:endParaRPr lang="en-US" sz="3000" dirty="0"/>
          </a:p>
        </p:txBody>
      </p:sp>
      <p:sp>
        <p:nvSpPr>
          <p:cNvPr id="4" name="TextBox 3"/>
          <p:cNvSpPr txBox="1"/>
          <p:nvPr/>
        </p:nvSpPr>
        <p:spPr>
          <a:xfrm>
            <a:off x="381000" y="360998"/>
            <a:ext cx="1371600" cy="129540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3354" name="Line 57"/>
          <p:cNvSpPr>
            <a:spLocks noChangeShapeType="1"/>
          </p:cNvSpPr>
          <p:nvPr/>
        </p:nvSpPr>
        <p:spPr bwMode="auto">
          <a:xfrm flipH="1" flipV="1">
            <a:off x="4572000" y="4724400"/>
            <a:ext cx="0" cy="1600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50" name="Line 55"/>
          <p:cNvSpPr>
            <a:spLocks noChangeShapeType="1"/>
          </p:cNvSpPr>
          <p:nvPr/>
        </p:nvSpPr>
        <p:spPr bwMode="auto">
          <a:xfrm flipV="1">
            <a:off x="3352800" y="4724400"/>
            <a:ext cx="914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4" name="Line 47"/>
          <p:cNvSpPr>
            <a:spLocks noChangeShapeType="1"/>
          </p:cNvSpPr>
          <p:nvPr/>
        </p:nvSpPr>
        <p:spPr bwMode="auto">
          <a:xfrm flipH="1">
            <a:off x="5410200" y="3581400"/>
            <a:ext cx="6858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14" name="Line 53"/>
          <p:cNvSpPr>
            <a:spLocks noChangeShapeType="1"/>
          </p:cNvSpPr>
          <p:nvPr/>
        </p:nvSpPr>
        <p:spPr bwMode="auto">
          <a:xfrm flipH="1" flipV="1">
            <a:off x="5181600" y="4419600"/>
            <a:ext cx="68580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15" name="Line 41"/>
          <p:cNvSpPr>
            <a:spLocks noChangeShapeType="1"/>
          </p:cNvSpPr>
          <p:nvPr/>
        </p:nvSpPr>
        <p:spPr bwMode="auto">
          <a:xfrm>
            <a:off x="3810000" y="3000375"/>
            <a:ext cx="3810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16" name="Line 51"/>
          <p:cNvSpPr>
            <a:spLocks noChangeShapeType="1"/>
          </p:cNvSpPr>
          <p:nvPr/>
        </p:nvSpPr>
        <p:spPr bwMode="auto">
          <a:xfrm flipV="1">
            <a:off x="3276600" y="4572000"/>
            <a:ext cx="838200" cy="685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17" name="Line 42"/>
          <p:cNvSpPr>
            <a:spLocks noChangeShapeType="1"/>
          </p:cNvSpPr>
          <p:nvPr/>
        </p:nvSpPr>
        <p:spPr bwMode="auto">
          <a:xfrm>
            <a:off x="3429000" y="3352800"/>
            <a:ext cx="53340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18" name="Line 43"/>
          <p:cNvSpPr>
            <a:spLocks noChangeShapeType="1"/>
          </p:cNvSpPr>
          <p:nvPr/>
        </p:nvSpPr>
        <p:spPr bwMode="auto">
          <a:xfrm>
            <a:off x="2590800" y="3638550"/>
            <a:ext cx="1143000" cy="24765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19" name="Line 44"/>
          <p:cNvSpPr>
            <a:spLocks noChangeShapeType="1"/>
          </p:cNvSpPr>
          <p:nvPr/>
        </p:nvSpPr>
        <p:spPr bwMode="auto">
          <a:xfrm flipV="1">
            <a:off x="2971800" y="4267200"/>
            <a:ext cx="7620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0" name="Line 45"/>
          <p:cNvSpPr>
            <a:spLocks noChangeShapeType="1"/>
          </p:cNvSpPr>
          <p:nvPr/>
        </p:nvSpPr>
        <p:spPr bwMode="auto">
          <a:xfrm flipH="1" flipV="1">
            <a:off x="5029200" y="4724400"/>
            <a:ext cx="828675" cy="9620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1" name="Line 46"/>
          <p:cNvSpPr>
            <a:spLocks noChangeShapeType="1"/>
          </p:cNvSpPr>
          <p:nvPr/>
        </p:nvSpPr>
        <p:spPr bwMode="auto">
          <a:xfrm flipH="1" flipV="1">
            <a:off x="5248275" y="4114800"/>
            <a:ext cx="7620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2" name="Line 47"/>
          <p:cNvSpPr>
            <a:spLocks noChangeShapeType="1"/>
          </p:cNvSpPr>
          <p:nvPr/>
        </p:nvSpPr>
        <p:spPr bwMode="auto">
          <a:xfrm flipH="1">
            <a:off x="5029200" y="3124200"/>
            <a:ext cx="6858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3" name="Line 48"/>
          <p:cNvSpPr>
            <a:spLocks noChangeShapeType="1"/>
          </p:cNvSpPr>
          <p:nvPr/>
        </p:nvSpPr>
        <p:spPr bwMode="auto">
          <a:xfrm flipH="1">
            <a:off x="4876800" y="2743200"/>
            <a:ext cx="228600" cy="83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4" name="Line 39"/>
          <p:cNvSpPr>
            <a:spLocks noChangeShapeType="1"/>
          </p:cNvSpPr>
          <p:nvPr/>
        </p:nvSpPr>
        <p:spPr bwMode="auto">
          <a:xfrm rot="357123">
            <a:off x="4114800" y="2286000"/>
            <a:ext cx="3810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5" name="Line 40"/>
          <p:cNvSpPr>
            <a:spLocks noChangeShapeType="1"/>
          </p:cNvSpPr>
          <p:nvPr/>
        </p:nvSpPr>
        <p:spPr bwMode="auto">
          <a:xfrm rot="21598195" flipH="1">
            <a:off x="4752975" y="2276475"/>
            <a:ext cx="2286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6" name="Line 12"/>
          <p:cNvSpPr>
            <a:spLocks noChangeShapeType="1"/>
          </p:cNvSpPr>
          <p:nvPr/>
        </p:nvSpPr>
        <p:spPr bwMode="auto">
          <a:xfrm>
            <a:off x="4572000" y="838200"/>
            <a:ext cx="0" cy="388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7" name="Line 11"/>
          <p:cNvSpPr>
            <a:spLocks noChangeShapeType="1"/>
          </p:cNvSpPr>
          <p:nvPr/>
        </p:nvSpPr>
        <p:spPr bwMode="auto">
          <a:xfrm>
            <a:off x="3124200" y="1219200"/>
            <a:ext cx="297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28" name="Rectangle 2"/>
          <p:cNvSpPr>
            <a:spLocks noGrp="1" noChangeArrowheads="1"/>
          </p:cNvSpPr>
          <p:nvPr>
            <p:ph type="title"/>
          </p:nvPr>
        </p:nvSpPr>
        <p:spPr>
          <a:xfrm>
            <a:off x="188913" y="152400"/>
            <a:ext cx="8709025" cy="762000"/>
          </a:xfrm>
          <a:solidFill>
            <a:schemeClr val="bg1"/>
          </a:solidFill>
          <a:ln w="57150" cmpd="thinThick">
            <a:solidFill>
              <a:srgbClr val="FFCC00"/>
            </a:solidFill>
          </a:ln>
        </p:spPr>
        <p:txBody>
          <a:bodyPr/>
          <a:lstStyle/>
          <a:p>
            <a:pPr eaLnBrk="1" hangingPunct="1">
              <a:lnSpc>
                <a:spcPct val="80000"/>
              </a:lnSpc>
            </a:pPr>
            <a:r>
              <a:rPr lang="en-US" sz="1800" b="1">
                <a:solidFill>
                  <a:schemeClr val="tx1"/>
                </a:solidFill>
                <a:latin typeface="Georgia" pitchFamily="1" charset="0"/>
                <a:ea typeface="Arial" pitchFamily="1" charset="0"/>
                <a:cs typeface="Arial" pitchFamily="1" charset="0"/>
              </a:rPr>
              <a:t>California’s CSEFEL:  </a:t>
            </a:r>
            <a:br>
              <a:rPr lang="en-US" sz="1800" b="1">
                <a:solidFill>
                  <a:schemeClr val="tx1"/>
                </a:solidFill>
                <a:latin typeface="Georgia" pitchFamily="1" charset="0"/>
                <a:ea typeface="Arial" pitchFamily="1" charset="0"/>
                <a:cs typeface="Arial" pitchFamily="1" charset="0"/>
              </a:rPr>
            </a:br>
            <a:r>
              <a:rPr lang="en-US" sz="1800" b="1">
                <a:solidFill>
                  <a:schemeClr val="tx1"/>
                </a:solidFill>
                <a:latin typeface="Georgia" pitchFamily="1" charset="0"/>
                <a:ea typeface="Arial" pitchFamily="1" charset="0"/>
                <a:cs typeface="Arial" pitchFamily="1" charset="0"/>
              </a:rPr>
              <a:t> </a:t>
            </a:r>
            <a:r>
              <a:rPr lang="en-US" sz="1600" b="1">
                <a:solidFill>
                  <a:schemeClr val="tx1"/>
                </a:solidFill>
                <a:latin typeface="Georgia" pitchFamily="1" charset="0"/>
                <a:ea typeface="Arial" pitchFamily="1" charset="0"/>
                <a:cs typeface="Arial" pitchFamily="1" charset="0"/>
              </a:rPr>
              <a:t>Collaborative on Supporting Early Childhood Social-Emotional </a:t>
            </a:r>
            <a:br>
              <a:rPr lang="en-US" sz="1600" b="1">
                <a:solidFill>
                  <a:schemeClr val="tx1"/>
                </a:solidFill>
                <a:latin typeface="Georgia" pitchFamily="1" charset="0"/>
                <a:ea typeface="Arial" pitchFamily="1" charset="0"/>
                <a:cs typeface="Arial" pitchFamily="1" charset="0"/>
              </a:rPr>
            </a:br>
            <a:r>
              <a:rPr lang="en-US" sz="1600" b="1">
                <a:solidFill>
                  <a:schemeClr val="tx1"/>
                </a:solidFill>
                <a:latin typeface="Georgia" pitchFamily="1" charset="0"/>
                <a:ea typeface="Arial" pitchFamily="1" charset="0"/>
                <a:cs typeface="Arial" pitchFamily="1" charset="0"/>
              </a:rPr>
              <a:t>Foundations in Early Learning</a:t>
            </a:r>
            <a:endParaRPr lang="en-US" sz="1800" b="1">
              <a:solidFill>
                <a:schemeClr val="tx1"/>
              </a:solidFill>
              <a:latin typeface="Georgia" pitchFamily="1" charset="0"/>
              <a:ea typeface="Arial" pitchFamily="1" charset="0"/>
              <a:cs typeface="Arial" pitchFamily="1" charset="0"/>
            </a:endParaRPr>
          </a:p>
        </p:txBody>
      </p:sp>
      <p:sp>
        <p:nvSpPr>
          <p:cNvPr id="13329" name="Text Box 3"/>
          <p:cNvSpPr txBox="1">
            <a:spLocks noChangeArrowheads="1"/>
          </p:cNvSpPr>
          <p:nvPr/>
        </p:nvSpPr>
        <p:spPr bwMode="auto">
          <a:xfrm>
            <a:off x="3886200" y="1054100"/>
            <a:ext cx="1219200" cy="523220"/>
          </a:xfrm>
          <a:prstGeom prst="rect">
            <a:avLst/>
          </a:prstGeom>
          <a:solidFill>
            <a:schemeClr val="bg1"/>
          </a:solidFill>
          <a:ln w="38100" cmpd="dbl">
            <a:solidFill>
              <a:schemeClr val="accent2"/>
            </a:solidFill>
            <a:miter lim="800000"/>
            <a:headEnd/>
            <a:tailEnd/>
          </a:ln>
        </p:spPr>
        <p:txBody>
          <a:bodyPr wrap="square">
            <a:prstTxWarp prst="textNoShape">
              <a:avLst/>
            </a:prstTxWarp>
            <a:spAutoFit/>
          </a:bodyPr>
          <a:lstStyle/>
          <a:p>
            <a:pPr algn="ctr">
              <a:spcBef>
                <a:spcPct val="50000"/>
              </a:spcBef>
            </a:pPr>
            <a:r>
              <a:rPr lang="en-US" sz="1400" b="1">
                <a:latin typeface="Georgia" pitchFamily="1" charset="0"/>
              </a:rPr>
              <a:t>Team Co-Leaders</a:t>
            </a:r>
            <a:endParaRPr lang="en-US"/>
          </a:p>
        </p:txBody>
      </p:sp>
      <p:sp>
        <p:nvSpPr>
          <p:cNvPr id="13330" name="Text Box 5"/>
          <p:cNvSpPr txBox="1">
            <a:spLocks noChangeArrowheads="1"/>
          </p:cNvSpPr>
          <p:nvPr/>
        </p:nvSpPr>
        <p:spPr bwMode="auto">
          <a:xfrm>
            <a:off x="5410200" y="990600"/>
            <a:ext cx="3495675" cy="492443"/>
          </a:xfrm>
          <a:prstGeom prst="rect">
            <a:avLst/>
          </a:prstGeom>
          <a:solidFill>
            <a:schemeClr val="bg1"/>
          </a:solidFill>
          <a:ln w="3175">
            <a:solidFill>
              <a:schemeClr val="accent2"/>
            </a:solidFill>
            <a:miter lim="800000"/>
            <a:headEnd/>
            <a:tailEnd/>
          </a:ln>
        </p:spPr>
        <p:txBody>
          <a:bodyPr wrap="square">
            <a:prstTxWarp prst="textNoShape">
              <a:avLst/>
            </a:prstTxWarp>
            <a:spAutoFit/>
          </a:bodyPr>
          <a:lstStyle/>
          <a:p>
            <a:pPr algn="ctr"/>
            <a:r>
              <a:rPr lang="en-US" sz="1300" dirty="0">
                <a:latin typeface="Georgia" pitchFamily="1" charset="0"/>
              </a:rPr>
              <a:t>California Department of Education</a:t>
            </a:r>
          </a:p>
          <a:p>
            <a:pPr algn="ctr"/>
            <a:r>
              <a:rPr lang="en-US" sz="1300" dirty="0">
                <a:latin typeface="Georgia" pitchFamily="1" charset="0"/>
              </a:rPr>
              <a:t>(CDE)</a:t>
            </a:r>
            <a:r>
              <a:rPr lang="en-US" sz="1300" dirty="0" smtClean="0">
                <a:latin typeface="Georgia" pitchFamily="1" charset="0"/>
              </a:rPr>
              <a:t> Early Education &amp; Support Division</a:t>
            </a:r>
            <a:endParaRPr lang="en-US" sz="1200" dirty="0">
              <a:latin typeface="Georgia" pitchFamily="1" charset="0"/>
            </a:endParaRPr>
          </a:p>
        </p:txBody>
      </p:sp>
      <p:sp>
        <p:nvSpPr>
          <p:cNvPr id="13331" name="Text Box 6"/>
          <p:cNvSpPr txBox="1">
            <a:spLocks noChangeArrowheads="1"/>
          </p:cNvSpPr>
          <p:nvPr/>
        </p:nvSpPr>
        <p:spPr bwMode="auto">
          <a:xfrm>
            <a:off x="184150" y="990600"/>
            <a:ext cx="3321050" cy="492125"/>
          </a:xfrm>
          <a:prstGeom prst="rect">
            <a:avLst/>
          </a:prstGeom>
          <a:solidFill>
            <a:schemeClr val="bg1"/>
          </a:solidFill>
          <a:ln w="3175">
            <a:solidFill>
              <a:schemeClr val="accent2"/>
            </a:solidFill>
            <a:miter lim="800000"/>
            <a:headEnd/>
            <a:tailEnd/>
          </a:ln>
        </p:spPr>
        <p:txBody>
          <a:bodyPr wrap="square">
            <a:prstTxWarp prst="textNoShape">
              <a:avLst/>
            </a:prstTxWarp>
            <a:spAutoFit/>
          </a:bodyPr>
          <a:lstStyle/>
          <a:p>
            <a:pPr algn="ctr"/>
            <a:r>
              <a:rPr lang="en-US" sz="1300">
                <a:latin typeface="Georgia" pitchFamily="1" charset="0"/>
              </a:rPr>
              <a:t>Map to Inclusion &amp; Belonging</a:t>
            </a:r>
          </a:p>
          <a:p>
            <a:pPr algn="ctr"/>
            <a:r>
              <a:rPr lang="en-US" sz="1300">
                <a:latin typeface="Georgia" pitchFamily="1" charset="0"/>
              </a:rPr>
              <a:t>WestEd</a:t>
            </a:r>
          </a:p>
        </p:txBody>
      </p:sp>
      <p:sp>
        <p:nvSpPr>
          <p:cNvPr id="13332" name="Line 13"/>
          <p:cNvSpPr>
            <a:spLocks noChangeShapeType="1"/>
          </p:cNvSpPr>
          <p:nvPr/>
        </p:nvSpPr>
        <p:spPr bwMode="auto">
          <a:xfrm>
            <a:off x="360363" y="4157663"/>
            <a:ext cx="84486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33" name="Text Box 20"/>
          <p:cNvSpPr txBox="1">
            <a:spLocks noChangeArrowheads="1"/>
          </p:cNvSpPr>
          <p:nvPr/>
        </p:nvSpPr>
        <p:spPr bwMode="auto">
          <a:xfrm>
            <a:off x="1828800" y="1792288"/>
            <a:ext cx="2362200" cy="500062"/>
          </a:xfrm>
          <a:prstGeom prst="rect">
            <a:avLst/>
          </a:prstGeom>
          <a:solidFill>
            <a:srgbClr val="FFFFFF"/>
          </a:solidFill>
          <a:ln w="9525">
            <a:solidFill>
              <a:srgbClr val="FFCC00"/>
            </a:solidFill>
            <a:miter lim="800000"/>
            <a:headEnd/>
            <a:tailEnd/>
          </a:ln>
        </p:spPr>
        <p:txBody>
          <a:bodyPr>
            <a:prstTxWarp prst="textNoShape">
              <a:avLst/>
            </a:prstTxWarp>
          </a:bodyPr>
          <a:lstStyle/>
          <a:p>
            <a:pPr algn="ctr"/>
            <a:r>
              <a:rPr lang="en-US" sz="1100">
                <a:latin typeface="Georgia" pitchFamily="1" charset="0"/>
              </a:rPr>
              <a:t>CDE. Special Education Division, Assessment, Evaluation &amp; Support</a:t>
            </a:r>
          </a:p>
        </p:txBody>
      </p:sp>
      <p:sp>
        <p:nvSpPr>
          <p:cNvPr id="13334" name="Text Box 21"/>
          <p:cNvSpPr txBox="1">
            <a:spLocks noChangeArrowheads="1"/>
          </p:cNvSpPr>
          <p:nvPr/>
        </p:nvSpPr>
        <p:spPr bwMode="auto">
          <a:xfrm>
            <a:off x="1143000" y="5181600"/>
            <a:ext cx="2133600" cy="434975"/>
          </a:xfrm>
          <a:prstGeom prst="rect">
            <a:avLst/>
          </a:prstGeom>
          <a:solidFill>
            <a:srgbClr val="FFFFFF"/>
          </a:solidFill>
          <a:ln w="9525">
            <a:solidFill>
              <a:srgbClr val="FFCC00"/>
            </a:solidFill>
            <a:miter lim="800000"/>
            <a:headEnd/>
            <a:tailEnd/>
          </a:ln>
        </p:spPr>
        <p:txBody>
          <a:bodyPr>
            <a:prstTxWarp prst="textNoShape">
              <a:avLst/>
            </a:prstTxWarp>
          </a:bodyPr>
          <a:lstStyle/>
          <a:p>
            <a:pPr algn="ctr"/>
            <a:r>
              <a:rPr lang="en-US" sz="1100">
                <a:latin typeface="Georgia" pitchFamily="1" charset="0"/>
              </a:rPr>
              <a:t>California Child Care</a:t>
            </a:r>
          </a:p>
          <a:p>
            <a:pPr algn="ctr"/>
            <a:r>
              <a:rPr lang="en-US" sz="1100">
                <a:latin typeface="Georgia" pitchFamily="1" charset="0"/>
              </a:rPr>
              <a:t>Resource &amp; Referral Network</a:t>
            </a:r>
            <a:endParaRPr lang="en-US" sz="1000">
              <a:latin typeface="Georgia" pitchFamily="1" charset="0"/>
            </a:endParaRPr>
          </a:p>
        </p:txBody>
      </p:sp>
      <p:sp>
        <p:nvSpPr>
          <p:cNvPr id="13335" name="Text Box 22"/>
          <p:cNvSpPr txBox="1">
            <a:spLocks noChangeArrowheads="1"/>
          </p:cNvSpPr>
          <p:nvPr/>
        </p:nvSpPr>
        <p:spPr bwMode="auto">
          <a:xfrm>
            <a:off x="609600" y="4495800"/>
            <a:ext cx="2438400" cy="387350"/>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a:latin typeface="Georgia" pitchFamily="1" charset="0"/>
              </a:rPr>
              <a:t>CDE</a:t>
            </a:r>
          </a:p>
          <a:p>
            <a:pPr algn="ctr"/>
            <a:r>
              <a:rPr lang="en-US" sz="1100">
                <a:latin typeface="Georgia" pitchFamily="1" charset="0"/>
              </a:rPr>
              <a:t>Head Start Collaboration Office</a:t>
            </a:r>
          </a:p>
        </p:txBody>
      </p:sp>
      <p:sp>
        <p:nvSpPr>
          <p:cNvPr id="13336" name="Text Box 24"/>
          <p:cNvSpPr txBox="1">
            <a:spLocks noChangeArrowheads="1"/>
          </p:cNvSpPr>
          <p:nvPr/>
        </p:nvSpPr>
        <p:spPr bwMode="auto">
          <a:xfrm>
            <a:off x="5867400" y="5662613"/>
            <a:ext cx="2743200" cy="436562"/>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smtClean="0">
                <a:latin typeface="Georgia" pitchFamily="1" charset="0"/>
                <a:ea typeface="__ _____" charset="0"/>
                <a:cs typeface="__ _____" charset="0"/>
              </a:rPr>
              <a:t>Head Start State-Based Training &amp; </a:t>
            </a:r>
          </a:p>
          <a:p>
            <a:pPr algn="ctr"/>
            <a:r>
              <a:rPr lang="en-US" sz="1100" dirty="0" smtClean="0">
                <a:latin typeface="Georgia" pitchFamily="1" charset="0"/>
                <a:ea typeface="__ _____" charset="0"/>
                <a:cs typeface="__ _____" charset="0"/>
              </a:rPr>
              <a:t>Technical Assistance Office for CA</a:t>
            </a:r>
          </a:p>
          <a:p>
            <a:pPr algn="ctr"/>
            <a:endParaRPr lang="en-US" sz="1100" dirty="0">
              <a:latin typeface="Georgia" pitchFamily="1" charset="0"/>
            </a:endParaRPr>
          </a:p>
        </p:txBody>
      </p:sp>
      <p:sp>
        <p:nvSpPr>
          <p:cNvPr id="13337" name="Text Box 25"/>
          <p:cNvSpPr txBox="1">
            <a:spLocks noChangeArrowheads="1"/>
          </p:cNvSpPr>
          <p:nvPr/>
        </p:nvSpPr>
        <p:spPr bwMode="auto">
          <a:xfrm>
            <a:off x="762000" y="2362200"/>
            <a:ext cx="3086100" cy="574675"/>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a:latin typeface="Georgia" pitchFamily="1" charset="0"/>
              </a:rPr>
              <a:t>Department of Developmental Services,</a:t>
            </a:r>
          </a:p>
          <a:p>
            <a:pPr algn="ctr"/>
            <a:r>
              <a:rPr lang="en-US" sz="1100" dirty="0">
                <a:latin typeface="Georgia" pitchFamily="1" charset="0"/>
              </a:rPr>
              <a:t>Early Start State Services,</a:t>
            </a:r>
          </a:p>
          <a:p>
            <a:pPr algn="ctr"/>
            <a:r>
              <a:rPr lang="en-US" sz="1100" dirty="0">
                <a:latin typeface="Georgia" pitchFamily="1" charset="0"/>
              </a:rPr>
              <a:t>Interagency Coordinating Council</a:t>
            </a:r>
            <a:endParaRPr lang="en-US" sz="1000" b="1" dirty="0">
              <a:latin typeface="Georgia" pitchFamily="1" charset="0"/>
            </a:endParaRPr>
          </a:p>
        </p:txBody>
      </p:sp>
      <p:sp>
        <p:nvSpPr>
          <p:cNvPr id="13338" name="Text Box 26"/>
          <p:cNvSpPr txBox="1">
            <a:spLocks noChangeArrowheads="1"/>
          </p:cNvSpPr>
          <p:nvPr/>
        </p:nvSpPr>
        <p:spPr bwMode="auto">
          <a:xfrm>
            <a:off x="5105400" y="2362200"/>
            <a:ext cx="3733800" cy="396875"/>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a:latin typeface="Georgia" pitchFamily="1" charset="0"/>
              </a:rPr>
              <a:t>Center for Excellence in Child Development</a:t>
            </a:r>
            <a:r>
              <a:rPr lang="en-US" sz="1100" dirty="0" smtClean="0">
                <a:latin typeface="Georgia" pitchFamily="1" charset="0"/>
              </a:rPr>
              <a:t>, The </a:t>
            </a:r>
            <a:r>
              <a:rPr lang="en-US" sz="1100" dirty="0">
                <a:latin typeface="Georgia" pitchFamily="1" charset="0"/>
              </a:rPr>
              <a:t>Center for Human </a:t>
            </a:r>
            <a:r>
              <a:rPr lang="en-US" sz="1100" dirty="0" smtClean="0">
                <a:latin typeface="Georgia" pitchFamily="1" charset="0"/>
              </a:rPr>
              <a:t>Services, UCD </a:t>
            </a:r>
            <a:r>
              <a:rPr lang="en-US" sz="1100" dirty="0">
                <a:latin typeface="Georgia" pitchFamily="1" charset="0"/>
              </a:rPr>
              <a:t>Extension</a:t>
            </a:r>
            <a:endParaRPr lang="en-US" sz="1000" dirty="0">
              <a:latin typeface="Georgia" pitchFamily="1" charset="0"/>
            </a:endParaRPr>
          </a:p>
        </p:txBody>
      </p:sp>
      <p:sp>
        <p:nvSpPr>
          <p:cNvPr id="13339" name="Text Box 28"/>
          <p:cNvSpPr txBox="1">
            <a:spLocks noChangeArrowheads="1"/>
          </p:cNvSpPr>
          <p:nvPr/>
        </p:nvSpPr>
        <p:spPr bwMode="auto">
          <a:xfrm>
            <a:off x="4967288" y="1790700"/>
            <a:ext cx="3490912" cy="419100"/>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a:latin typeface="Georgia" pitchFamily="1" charset="0"/>
              </a:rPr>
              <a:t>California Early </a:t>
            </a:r>
            <a:r>
              <a:rPr lang="en-US" sz="1100" dirty="0" smtClean="0">
                <a:latin typeface="Georgia" pitchFamily="1" charset="0"/>
              </a:rPr>
              <a:t>Childhood Comprehensive </a:t>
            </a:r>
            <a:r>
              <a:rPr lang="en-US" sz="1100" dirty="0">
                <a:latin typeface="Georgia" pitchFamily="1" charset="0"/>
              </a:rPr>
              <a:t>System, Maternal, Child, Adolescent, Health</a:t>
            </a:r>
            <a:endParaRPr lang="en-US" sz="1000" dirty="0">
              <a:latin typeface="Georgia" pitchFamily="1" charset="0"/>
            </a:endParaRPr>
          </a:p>
        </p:txBody>
      </p:sp>
      <p:sp>
        <p:nvSpPr>
          <p:cNvPr id="13340" name="Text Box 29"/>
          <p:cNvSpPr txBox="1">
            <a:spLocks noChangeArrowheads="1"/>
          </p:cNvSpPr>
          <p:nvPr/>
        </p:nvSpPr>
        <p:spPr bwMode="auto">
          <a:xfrm>
            <a:off x="1752600" y="3048000"/>
            <a:ext cx="1676400" cy="290512"/>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a:latin typeface="Georgia" pitchFamily="1" charset="0"/>
              </a:rPr>
              <a:t>First 5 California</a:t>
            </a:r>
          </a:p>
        </p:txBody>
      </p:sp>
      <p:sp>
        <p:nvSpPr>
          <p:cNvPr id="13341" name="Text Box 30"/>
          <p:cNvSpPr txBox="1">
            <a:spLocks noChangeArrowheads="1"/>
          </p:cNvSpPr>
          <p:nvPr/>
        </p:nvSpPr>
        <p:spPr bwMode="auto">
          <a:xfrm>
            <a:off x="5562600" y="2819400"/>
            <a:ext cx="2622550" cy="415925"/>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a:latin typeface="Georgia" pitchFamily="1" charset="0"/>
              </a:rPr>
              <a:t>Sacramento Co. Office of Ed.</a:t>
            </a:r>
            <a:endParaRPr lang="en-US" sz="1100" dirty="0" smtClean="0">
              <a:latin typeface="Georgia" pitchFamily="1" charset="0"/>
            </a:endParaRPr>
          </a:p>
          <a:p>
            <a:pPr algn="ctr"/>
            <a:r>
              <a:rPr lang="en-US" sz="1100" dirty="0" smtClean="0">
                <a:latin typeface="Georgia" pitchFamily="1" charset="0"/>
              </a:rPr>
              <a:t>Implementing Groups Representation</a:t>
            </a:r>
            <a:endParaRPr lang="en-US" sz="1100" dirty="0">
              <a:latin typeface="Georgia" pitchFamily="1" charset="0"/>
            </a:endParaRPr>
          </a:p>
        </p:txBody>
      </p:sp>
      <p:sp>
        <p:nvSpPr>
          <p:cNvPr id="13342" name="Text Box 31"/>
          <p:cNvSpPr txBox="1">
            <a:spLocks noChangeArrowheads="1"/>
          </p:cNvSpPr>
          <p:nvPr/>
        </p:nvSpPr>
        <p:spPr bwMode="auto">
          <a:xfrm>
            <a:off x="6310313" y="3968750"/>
            <a:ext cx="2593975" cy="406400"/>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a:latin typeface="Georgia" pitchFamily="1" charset="0"/>
              </a:rPr>
              <a:t>WestEd</a:t>
            </a:r>
          </a:p>
          <a:p>
            <a:pPr algn="ctr"/>
            <a:r>
              <a:rPr lang="en-US" sz="1100">
                <a:latin typeface="Georgia" pitchFamily="1" charset="0"/>
              </a:rPr>
              <a:t>Center for Child &amp; Family Studies</a:t>
            </a:r>
          </a:p>
        </p:txBody>
      </p:sp>
      <p:sp>
        <p:nvSpPr>
          <p:cNvPr id="13343" name="Text Box 32"/>
          <p:cNvSpPr txBox="1">
            <a:spLocks noChangeArrowheads="1"/>
          </p:cNvSpPr>
          <p:nvPr/>
        </p:nvSpPr>
        <p:spPr bwMode="auto">
          <a:xfrm>
            <a:off x="228600" y="3429000"/>
            <a:ext cx="2471738" cy="457200"/>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smtClean="0">
                <a:latin typeface="Georgia" pitchFamily="1" charset="0"/>
              </a:rPr>
              <a:t>Department of Health Care Services, Mental Health Services Division</a:t>
            </a:r>
            <a:endParaRPr lang="en-US" sz="1100" dirty="0">
              <a:latin typeface="Georgia" pitchFamily="1" charset="0"/>
            </a:endParaRPr>
          </a:p>
        </p:txBody>
      </p:sp>
      <p:sp>
        <p:nvSpPr>
          <p:cNvPr id="13344" name="Text Box 33"/>
          <p:cNvSpPr txBox="1">
            <a:spLocks noChangeArrowheads="1"/>
          </p:cNvSpPr>
          <p:nvPr/>
        </p:nvSpPr>
        <p:spPr bwMode="auto">
          <a:xfrm>
            <a:off x="5988050" y="4481513"/>
            <a:ext cx="2774950" cy="431800"/>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a:latin typeface="Georgia" pitchFamily="1" charset="0"/>
              </a:rPr>
              <a:t>Children &amp; Family Services Division,</a:t>
            </a:r>
          </a:p>
          <a:p>
            <a:pPr algn="ctr"/>
            <a:r>
              <a:rPr lang="en-US" sz="1100">
                <a:latin typeface="Georgia" pitchFamily="1" charset="0"/>
              </a:rPr>
              <a:t>California Department of Social Services</a:t>
            </a:r>
            <a:endParaRPr lang="en-US" sz="1000">
              <a:latin typeface="Georgia" pitchFamily="1" charset="0"/>
            </a:endParaRPr>
          </a:p>
        </p:txBody>
      </p:sp>
      <p:sp>
        <p:nvSpPr>
          <p:cNvPr id="13345" name="Oval 34"/>
          <p:cNvSpPr>
            <a:spLocks noChangeArrowheads="1"/>
          </p:cNvSpPr>
          <p:nvPr/>
        </p:nvSpPr>
        <p:spPr bwMode="auto">
          <a:xfrm>
            <a:off x="3576638" y="3517900"/>
            <a:ext cx="1984375" cy="1293813"/>
          </a:xfrm>
          <a:prstGeom prst="ellipse">
            <a:avLst/>
          </a:prstGeom>
          <a:solidFill>
            <a:schemeClr val="bg1"/>
          </a:solidFill>
          <a:ln w="57150" cmpd="thinThick">
            <a:solidFill>
              <a:srgbClr val="FFCC00"/>
            </a:solidFill>
            <a:round/>
            <a:headEnd/>
            <a:tailEnd/>
          </a:ln>
        </p:spPr>
        <p:txBody>
          <a:bodyPr wrap="none" anchor="ctr">
            <a:prstTxWarp prst="textNoShape">
              <a:avLst/>
            </a:prstTxWarp>
          </a:bodyPr>
          <a:lstStyle/>
          <a:p>
            <a:endParaRPr lang="en-US"/>
          </a:p>
        </p:txBody>
      </p:sp>
      <p:sp>
        <p:nvSpPr>
          <p:cNvPr id="13346" name="Text Box 35"/>
          <p:cNvSpPr txBox="1">
            <a:spLocks noChangeArrowheads="1"/>
          </p:cNvSpPr>
          <p:nvPr/>
        </p:nvSpPr>
        <p:spPr bwMode="auto">
          <a:xfrm>
            <a:off x="3830638" y="3902075"/>
            <a:ext cx="1462087" cy="517525"/>
          </a:xfrm>
          <a:prstGeom prst="rect">
            <a:avLst/>
          </a:prstGeom>
          <a:noFill/>
          <a:ln w="9525">
            <a:noFill/>
            <a:miter lim="800000"/>
            <a:headEnd/>
            <a:tailEnd/>
          </a:ln>
        </p:spPr>
        <p:txBody>
          <a:bodyPr>
            <a:prstTxWarp prst="textNoShape">
              <a:avLst/>
            </a:prstTxWarp>
            <a:spAutoFit/>
          </a:bodyPr>
          <a:lstStyle/>
          <a:p>
            <a:pPr algn="ctr"/>
            <a:r>
              <a:rPr lang="en-US" sz="1400" b="1">
                <a:latin typeface="Georgia" pitchFamily="1" charset="0"/>
              </a:rPr>
              <a:t>Team</a:t>
            </a:r>
          </a:p>
          <a:p>
            <a:pPr algn="ctr"/>
            <a:r>
              <a:rPr lang="en-US" sz="1400" b="1">
                <a:latin typeface="Georgia" pitchFamily="1" charset="0"/>
              </a:rPr>
              <a:t>Members</a:t>
            </a:r>
            <a:endParaRPr lang="en-US" sz="1300">
              <a:latin typeface="Georgia" pitchFamily="1" charset="0"/>
            </a:endParaRPr>
          </a:p>
        </p:txBody>
      </p:sp>
      <p:sp>
        <p:nvSpPr>
          <p:cNvPr id="13347" name="Text Box 49"/>
          <p:cNvSpPr txBox="1">
            <a:spLocks noChangeArrowheads="1"/>
          </p:cNvSpPr>
          <p:nvPr/>
        </p:nvSpPr>
        <p:spPr bwMode="auto">
          <a:xfrm>
            <a:off x="304800" y="3962400"/>
            <a:ext cx="2619375" cy="390525"/>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000">
                <a:latin typeface="Georgia" pitchFamily="1" charset="0"/>
              </a:rPr>
              <a:t>WestEd</a:t>
            </a:r>
          </a:p>
          <a:p>
            <a:pPr algn="ctr"/>
            <a:r>
              <a:rPr lang="en-US" sz="1000">
                <a:latin typeface="Georgia" pitchFamily="1" charset="0"/>
              </a:rPr>
              <a:t>Center for Prevention &amp; Early Intervention</a:t>
            </a:r>
          </a:p>
        </p:txBody>
      </p:sp>
      <p:sp>
        <p:nvSpPr>
          <p:cNvPr id="13348" name="Text Box 52"/>
          <p:cNvSpPr txBox="1">
            <a:spLocks noChangeArrowheads="1"/>
          </p:cNvSpPr>
          <p:nvPr/>
        </p:nvSpPr>
        <p:spPr bwMode="auto">
          <a:xfrm>
            <a:off x="5838825" y="5099050"/>
            <a:ext cx="2847975" cy="387350"/>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a:latin typeface="Georgia" pitchFamily="1" charset="0"/>
              </a:rPr>
              <a:t>Child Care Licensing Division,</a:t>
            </a:r>
          </a:p>
          <a:p>
            <a:pPr algn="ctr"/>
            <a:r>
              <a:rPr lang="en-US" sz="1100" dirty="0">
                <a:latin typeface="Georgia" pitchFamily="1" charset="0"/>
              </a:rPr>
              <a:t>California Department of Social Services</a:t>
            </a:r>
          </a:p>
        </p:txBody>
      </p:sp>
      <p:sp>
        <p:nvSpPr>
          <p:cNvPr id="13349" name="Text Box 54"/>
          <p:cNvSpPr txBox="1">
            <a:spLocks noChangeArrowheads="1"/>
          </p:cNvSpPr>
          <p:nvPr/>
        </p:nvSpPr>
        <p:spPr bwMode="auto">
          <a:xfrm>
            <a:off x="762000" y="5791200"/>
            <a:ext cx="2614613" cy="304799"/>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a:latin typeface="Georgia" pitchFamily="1" charset="0"/>
                <a:ea typeface="__ _____" charset="0"/>
                <a:cs typeface="__ _____" charset="0"/>
              </a:rPr>
              <a:t>California Head Start</a:t>
            </a:r>
            <a:r>
              <a:rPr lang="en-US" sz="1100" dirty="0" smtClean="0">
                <a:latin typeface="Georgia" pitchFamily="1" charset="0"/>
                <a:ea typeface="__ _____" charset="0"/>
                <a:cs typeface="__ _____" charset="0"/>
              </a:rPr>
              <a:t> Association</a:t>
            </a:r>
            <a:endParaRPr lang="en-US" sz="1100" dirty="0">
              <a:latin typeface="Georgia" pitchFamily="1" charset="0"/>
              <a:ea typeface="__ _____" charset="0"/>
              <a:cs typeface="__ _____" charset="0"/>
            </a:endParaRPr>
          </a:p>
        </p:txBody>
      </p:sp>
      <p:sp>
        <p:nvSpPr>
          <p:cNvPr id="13353" name="Text Box 56"/>
          <p:cNvSpPr txBox="1">
            <a:spLocks noChangeArrowheads="1"/>
          </p:cNvSpPr>
          <p:nvPr/>
        </p:nvSpPr>
        <p:spPr bwMode="auto">
          <a:xfrm>
            <a:off x="2667000" y="6248400"/>
            <a:ext cx="3810000" cy="381000"/>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smtClean="0">
                <a:latin typeface="Georgia" pitchFamily="1" charset="0"/>
              </a:rPr>
              <a:t>Child Development &amp; Foster/Kinship Care Education</a:t>
            </a:r>
          </a:p>
          <a:p>
            <a:pPr algn="ctr"/>
            <a:r>
              <a:rPr lang="en-US" sz="1100" dirty="0" smtClean="0">
                <a:latin typeface="Georgia" pitchFamily="1" charset="0"/>
              </a:rPr>
              <a:t>California Community Colleges</a:t>
            </a:r>
            <a:endParaRPr lang="en-US" sz="1100" dirty="0">
              <a:latin typeface="Georgia" pitchFamily="1" charset="0"/>
              <a:ea typeface="__ _____" charset="0"/>
              <a:cs typeface="__ _____" charset="0"/>
            </a:endParaRPr>
          </a:p>
        </p:txBody>
      </p:sp>
      <p:sp>
        <p:nvSpPr>
          <p:cNvPr id="45" name="Text Box 30"/>
          <p:cNvSpPr txBox="1">
            <a:spLocks noChangeArrowheads="1"/>
          </p:cNvSpPr>
          <p:nvPr/>
        </p:nvSpPr>
        <p:spPr bwMode="auto">
          <a:xfrm>
            <a:off x="6019800" y="3429000"/>
            <a:ext cx="2622550" cy="415925"/>
          </a:xfrm>
          <a:prstGeom prst="rect">
            <a:avLst/>
          </a:prstGeom>
          <a:solidFill>
            <a:schemeClr val="bg1"/>
          </a:solidFill>
          <a:ln w="9525">
            <a:solidFill>
              <a:srgbClr val="FFCC00"/>
            </a:solidFill>
            <a:miter lim="800000"/>
            <a:headEnd/>
            <a:tailEnd/>
          </a:ln>
        </p:spPr>
        <p:txBody>
          <a:bodyPr>
            <a:prstTxWarp prst="textNoShape">
              <a:avLst/>
            </a:prstTxWarp>
          </a:bodyPr>
          <a:lstStyle/>
          <a:p>
            <a:pPr algn="ctr"/>
            <a:r>
              <a:rPr lang="en-US" sz="1100" dirty="0" smtClean="0">
                <a:latin typeface="Georgia" pitchFamily="1" charset="0"/>
                <a:ea typeface="__ _____" charset="0"/>
                <a:cs typeface="__ _____" charset="0"/>
              </a:rPr>
              <a:t>SELPA</a:t>
            </a:r>
          </a:p>
          <a:p>
            <a:pPr algn="ctr"/>
            <a:r>
              <a:rPr lang="en-US" sz="1100" dirty="0" smtClean="0">
                <a:latin typeface="Georgia" pitchFamily="1" charset="0"/>
                <a:ea typeface="__ _____" charset="0"/>
                <a:cs typeface="__ _____" charset="0"/>
              </a:rPr>
              <a:t>Special Education Local Plan Areas</a:t>
            </a:r>
            <a:endParaRPr lang="en-US" sz="1100" dirty="0">
              <a:latin typeface="Georgia" pitchFamily="1" charset="0"/>
              <a:ea typeface="__ _____" charset="0"/>
              <a:cs typeface="__ _____" charset="0"/>
            </a:endParaRPr>
          </a:p>
        </p:txBody>
      </p:sp>
    </p:spTree>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SLIDE_GUID" val="a041dc5f-eb9e-47b3-a22e-c212f1316f51"/>
  <p:tag name="ARTICULATE_SLIDE_PAUSE" val="1"/>
  <p:tag name="ARTICULATE_NAV_LEVEL" val="2"/>
  <p:tag name="ARTICULATE_PLAYLIST_ID" val="-1"/>
  <p:tag name="ARTICULATE_LOCK_SLIDE" val="0"/>
  <p:tag name="ARTICULATE_SLIDE_NAV" val="7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UBLISH_MODE" val="2"/>
  <p:tag name="ARTICULATE_SOURCE_IMAGE" val="C:\Users\acastil\AppData\Local\Temp\articulate\presenter\imgtemp\3SLrWs1M_files\slide0001_image001.png"/>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UBLISH_MODE" val="2"/>
  <p:tag name="ARTICULATE_SOURCE_IMAGE" val="C:\Users\acastil\AppData\Local\Temp\articulate\presenter\imgtemp\CD7xQzcG_files\slide0001_image001.png"/>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UBLISH_MODE" val="2"/>
  <p:tag name="ARTICULATE_SOURCE_IMAGE" val="C:\Users\acastil\AppData\Local\Temp\articulate\presenter\imgtemp\Xewamqpj_files\slide0001_image001.png"/>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RTICULATE_PUBLISH_MODE" val="2"/>
  <p:tag name="ARTICULATE_SOURCE_IMAGE" val="C:\Users\acastil\AppData\Local\Temp\articulate\presenter\imgtemp\u00UGJGW_files\slide0001_image001.png"/>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Footlight MT Ligh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_CSEFEL_Pics_Logo (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_CSEFEL_PPT_Plai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Footlight MT Ligh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P Template Pr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Footlight MT Ligh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4437</TotalTime>
  <Words>3473</Words>
  <Application>Microsoft Macintosh PowerPoint</Application>
  <PresentationFormat>On-screen Show (4:3)</PresentationFormat>
  <Paragraphs>410</Paragraphs>
  <Slides>40</Slides>
  <Notes>15</Notes>
  <HiddenSlides>0</HiddenSlides>
  <MMClips>0</MMClips>
  <ScaleCrop>false</ScaleCrop>
  <HeadingPairs>
    <vt:vector size="6" baseType="variant">
      <vt:variant>
        <vt:lpstr>Design Template</vt:lpstr>
      </vt:variant>
      <vt:variant>
        <vt:i4>9</vt:i4>
      </vt:variant>
      <vt:variant>
        <vt:lpstr>Embedded OLE Servers</vt:lpstr>
      </vt:variant>
      <vt:variant>
        <vt:i4>1</vt:i4>
      </vt:variant>
      <vt:variant>
        <vt:lpstr>Slide Titles</vt:lpstr>
      </vt:variant>
      <vt:variant>
        <vt:i4>40</vt:i4>
      </vt:variant>
    </vt:vector>
  </HeadingPairs>
  <TitlesOfParts>
    <vt:vector size="50" baseType="lpstr">
      <vt:lpstr>Blank Presentation</vt:lpstr>
      <vt:lpstr>_CSEFEL_Pics_Logo (2)</vt:lpstr>
      <vt:lpstr>_CSEFEL_PPT_Plain</vt:lpstr>
      <vt:lpstr>1__CSEFEL_Pics_Logo (2)</vt:lpstr>
      <vt:lpstr>1__CSEFEL_PPT_Plain</vt:lpstr>
      <vt:lpstr>2__CSEFEL_Pics_Logo (2)</vt:lpstr>
      <vt:lpstr>2__CSEFEL_PPT_Plain</vt:lpstr>
      <vt:lpstr>1_Blank Presentation</vt:lpstr>
      <vt:lpstr>1_TP Template Pre</vt:lpstr>
      <vt:lpstr>Photo Editor Photo</vt:lpstr>
      <vt:lpstr>California Collaborative on the Social-Emotional Foundations for Early Learning (CA CSEFEL)</vt:lpstr>
      <vt:lpstr>National CSEFEL</vt:lpstr>
      <vt:lpstr>Partner Project: TACSEI</vt:lpstr>
      <vt:lpstr>Three Levels of Need</vt:lpstr>
      <vt:lpstr>Teaching Pyramid</vt:lpstr>
      <vt:lpstr>The Pyramid Framework: Promoting Social-Emotional Competence in Infants and Young Children</vt:lpstr>
      <vt:lpstr>Teaching Pyramid</vt:lpstr>
      <vt:lpstr>Slide 8</vt:lpstr>
      <vt:lpstr>California’s CSEFEL:    Collaborative on Supporting Early Childhood Social-Emotional  Foundations in Early Learning</vt:lpstr>
      <vt:lpstr>California’s Vision</vt:lpstr>
      <vt:lpstr>CA CSEFEL Coordination</vt:lpstr>
      <vt:lpstr>Slide 12</vt:lpstr>
      <vt:lpstr>Compliments CA Documents</vt:lpstr>
      <vt:lpstr>Program-Wide is What Makes CSEFEL Unique!</vt:lpstr>
      <vt:lpstr>CA CSEFEL Teaching Pyramid</vt:lpstr>
      <vt:lpstr>Key Points about the CSEFEL Pyramid Model</vt:lpstr>
      <vt:lpstr>What is Social-Emotional Development?</vt:lpstr>
      <vt:lpstr>It Begins Early…</vt:lpstr>
      <vt:lpstr>Looking at Behavior from a Reverse Chronology…</vt:lpstr>
      <vt:lpstr>Slide 20</vt:lpstr>
      <vt:lpstr>Who Has Challenging Behavior?</vt:lpstr>
      <vt:lpstr>We Need to Teach!</vt:lpstr>
      <vt:lpstr>Brief Description of the  Preschool Module Content</vt:lpstr>
      <vt:lpstr>Module 1: Promoting Children’s Success: Building Relationship and  Creating Supportive Environment</vt:lpstr>
      <vt:lpstr>Module 2: Social Emotional  Teaching Strategies</vt:lpstr>
      <vt:lpstr>Strategies and Materials that Teach</vt:lpstr>
      <vt:lpstr>Module 3A &amp; B: Individualized Intensive Intervention</vt:lpstr>
      <vt:lpstr>Reflection on What Works</vt:lpstr>
      <vt:lpstr>Slide 29</vt:lpstr>
      <vt:lpstr>Also: Leadership Strategies for an Effective Work Force</vt:lpstr>
      <vt:lpstr>Counties With Programs Trained by WestEd and/or Authorized Trainers</vt:lpstr>
      <vt:lpstr>Levels of Implementation </vt:lpstr>
      <vt:lpstr>Online Overview</vt:lpstr>
      <vt:lpstr>Strengthening Families</vt:lpstr>
      <vt:lpstr>Five Protective Factors</vt:lpstr>
      <vt:lpstr>CA CSEFEL Addresses the Protective Factors</vt:lpstr>
      <vt:lpstr>Families are Central</vt:lpstr>
      <vt:lpstr>Material on Website</vt:lpstr>
      <vt:lpstr>To Summarize</vt:lpstr>
      <vt:lpstr> Thank You!</vt:lpstr>
    </vt:vector>
  </TitlesOfParts>
  <Company>Family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Castillon</dc:creator>
  <cp:lastModifiedBy>Linda Brault</cp:lastModifiedBy>
  <cp:revision>110</cp:revision>
  <cp:lastPrinted>2015-06-11T09:58:59Z</cp:lastPrinted>
  <dcterms:created xsi:type="dcterms:W3CDTF">2015-06-11T09:44:07Z</dcterms:created>
  <dcterms:modified xsi:type="dcterms:W3CDTF">2015-06-11T09:59:03Z</dcterms:modified>
</cp:coreProperties>
</file>