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48" r:id="rId2"/>
  </p:sldMasterIdLst>
  <p:notesMasterIdLst>
    <p:notesMasterId r:id="rId27"/>
  </p:notesMasterIdLst>
  <p:handoutMasterIdLst>
    <p:handoutMasterId r:id="rId28"/>
  </p:handoutMasterIdLst>
  <p:sldIdLst>
    <p:sldId id="256"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
      </p:ext>
    </p:extLst>
  </p:showPr>
  <p:clrMru>
    <a:srgbClr val="3D79D1"/>
    <a:srgbClr val="668EDF"/>
    <a:srgbClr val="008AE8"/>
    <a:srgbClr val="C1DBF9"/>
  </p:clrMru>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8583" autoAdjust="0"/>
    <p:restoredTop sz="54114" autoAdjust="0"/>
  </p:normalViewPr>
  <p:slideViewPr>
    <p:cSldViewPr snapToGrid="0" snapToObjects="1">
      <p:cViewPr varScale="1">
        <p:scale>
          <a:sx n="67" d="100"/>
          <a:sy n="67" d="100"/>
        </p:scale>
        <p:origin x="-1448" y="-104"/>
      </p:cViewPr>
      <p:guideLst>
        <p:guide orient="horz" pos="2160"/>
        <p:guide pos="2880"/>
      </p:guideLst>
    </p:cSldViewPr>
  </p:slideViewPr>
  <p:notesTextViewPr>
    <p:cViewPr>
      <p:scale>
        <a:sx n="100" d="100"/>
        <a:sy n="100" d="100"/>
      </p:scale>
      <p:origin x="0" y="0"/>
    </p:cViewPr>
  </p:notesTextViewPr>
  <p:notesViewPr>
    <p:cSldViewPr snapToGrid="0" snapToObjects="1">
      <p:cViewPr>
        <p:scale>
          <a:sx n="91" d="100"/>
          <a:sy n="91" d="100"/>
        </p:scale>
        <p:origin x="-2824" y="-2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Early Start Overview: Brief</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Updated July 2015</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smtClean="0"/>
              <a:t>California Map to Inclusion and Belonging </a:t>
            </a:r>
            <a:r>
              <a:rPr lang="en-US" dirty="0" err="1" smtClean="0"/>
              <a:t>www.CAinclusion.org</a:t>
            </a:r>
            <a:r>
              <a:rPr lang="en-US" dirty="0" smtClean="0"/>
              <a:t> </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2B04B3-B857-8C43-9841-2686AA6F148A}"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281070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Early Start Overview: Brief</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Updated July 2015</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smtClean="0"/>
              <a:t>California Map to Inclusion and Belonging </a:t>
            </a:r>
            <a:r>
              <a:rPr lang="en-US" dirty="0" err="1" smtClean="0"/>
              <a:t>www.CAinclusion.org</a:t>
            </a:r>
            <a:r>
              <a:rPr lang="en-US" dirty="0" smtClean="0"/>
              <a:t>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677E8-A422-F542-B1C8-289FE5E9E1FF}"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64235897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dds.ca.gov/Title17/T17SectionView.cfm?Section=52022.ht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rcnca.org/" TargetMode="External"/><Relationship Id="rId4" Type="http://schemas.openxmlformats.org/officeDocument/2006/relationships/hyperlink" Target="http://cainclusion.org/camap/counties.html"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dds.ca.gov/EarlyStart/docs/transitionHandbook.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dds.ca.gov/EarlyStart/docs/transitionHandbook.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This </a:t>
            </a:r>
            <a:r>
              <a:rPr lang="en-US" dirty="0" err="1" smtClean="0">
                <a:latin typeface="Times New Roman" charset="0"/>
                <a:ea typeface="ＭＳ Ｐゴシック" charset="-128"/>
              </a:rPr>
              <a:t>PowerPoint</a:t>
            </a:r>
            <a:r>
              <a:rPr lang="en-US" baseline="30000" dirty="0" err="1" smtClean="0">
                <a:latin typeface="Times New Roman" charset="0"/>
                <a:ea typeface="ＭＳ Ｐゴシック" charset="-128"/>
              </a:rPr>
              <a:t>TM</a:t>
            </a:r>
            <a:r>
              <a:rPr lang="en-US" dirty="0" smtClean="0">
                <a:latin typeface="Times New Roman" charset="0"/>
                <a:ea typeface="ＭＳ Ｐゴシック" charset="-128"/>
              </a:rPr>
              <a:t> and accompanying notes were developed by the California Map to Inclusion &amp; Belonging Project for use in training and educational settings.</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This PowerPoint and accompanying notes have been updated over time to to reflect changes in law as of October 1, 2009, July 1, 2011 and January 2015. The most recent update was completed on July 12, 2015. </a:t>
            </a:r>
            <a:r>
              <a:rPr lang="en-US" dirty="0" smtClean="0">
                <a:solidFill>
                  <a:srgbClr val="3D79D1"/>
                </a:solidFill>
                <a:latin typeface="Times New Roman" charset="0"/>
                <a:ea typeface="ＭＳ Ｐゴシック" charset="-128"/>
              </a:rPr>
              <a:t>Changes as of January 1, 2015 are in blue.</a:t>
            </a:r>
          </a:p>
          <a:p>
            <a:pPr eaLnBrk="1" hangingPunct="1"/>
            <a:endParaRPr lang="en-US" dirty="0" smtClean="0">
              <a:solidFill>
                <a:srgbClr val="FF0000"/>
              </a:solidFill>
              <a:latin typeface="Times New Roman" charset="0"/>
              <a:ea typeface="ＭＳ Ｐゴシック" charset="-128"/>
            </a:endParaRPr>
          </a:p>
          <a:p>
            <a:r>
              <a:rPr lang="en-US" b="1" dirty="0" smtClean="0">
                <a:solidFill>
                  <a:srgbClr val="3D79D1"/>
                </a:solidFill>
                <a:latin typeface="Times New Roman" pitchFamily="18" charset="0"/>
                <a:ea typeface="ＭＳ Ｐゴシック" pitchFamily="64" charset="-128"/>
              </a:rPr>
              <a:t>Changes in law as of January 1, 2015 are due to enactment of Senate Bill 856 (Chapter 30, Statutes of 2014). </a:t>
            </a:r>
          </a:p>
          <a:p>
            <a:endParaRPr lang="en-US" b="1" dirty="0" smtClean="0">
              <a:solidFill>
                <a:srgbClr val="3D79D1"/>
              </a:solidFill>
              <a:latin typeface="Times New Roman" pitchFamily="18" charset="0"/>
              <a:ea typeface="ＭＳ Ｐゴシック" pitchFamily="64" charset="-128"/>
            </a:endParaRPr>
          </a:p>
          <a:p>
            <a:r>
              <a:rPr lang="en-US" b="1" dirty="0" smtClean="0">
                <a:solidFill>
                  <a:srgbClr val="3D79D1"/>
                </a:solidFill>
                <a:latin typeface="Times New Roman" pitchFamily="18" charset="0"/>
                <a:ea typeface="ＭＳ Ｐゴシック" pitchFamily="64" charset="-128"/>
              </a:rPr>
              <a:t>The focus of this overview updated as of June 2015 is on Early Start as a Program as it exists today. Eligibility criteria for Early Start has reverted back to the criteria before the 2009 changes in law. Changes as of January 1, 2015 are highlighted in this Overview.</a:t>
            </a:r>
            <a:endParaRPr lang="en-US" dirty="0" smtClean="0">
              <a:solidFill>
                <a:srgbClr val="FF0000"/>
              </a:solidFill>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1</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28830948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The </a:t>
            </a:r>
            <a:r>
              <a:rPr lang="en-US" b="1" dirty="0" smtClean="0">
                <a:latin typeface="Times New Roman" charset="0"/>
                <a:ea typeface="ＭＳ Ｐゴシック" charset="-128"/>
              </a:rPr>
              <a:t>developmental delay</a:t>
            </a:r>
            <a:r>
              <a:rPr lang="en-US" dirty="0" smtClean="0">
                <a:latin typeface="Times New Roman" charset="0"/>
                <a:ea typeface="ＭＳ Ｐゴシック" charset="-128"/>
              </a:rPr>
              <a:t> may be in one or more of these five areas </a:t>
            </a:r>
          </a:p>
          <a:p>
            <a:pPr marL="685800" lvl="2" indent="-228600" eaLnBrk="1" hangingPunct="1">
              <a:buFont typeface="Arial"/>
              <a:buChar char="•"/>
            </a:pPr>
            <a:r>
              <a:rPr lang="en-US" dirty="0" smtClean="0">
                <a:latin typeface="Times New Roman" charset="0"/>
              </a:rPr>
              <a:t> cognitive development </a:t>
            </a:r>
          </a:p>
          <a:p>
            <a:pPr marL="685800" lvl="2" indent="-228600" eaLnBrk="1" hangingPunct="1">
              <a:buFont typeface="Arial"/>
              <a:buChar char="•"/>
            </a:pPr>
            <a:r>
              <a:rPr lang="en-US" dirty="0" smtClean="0">
                <a:latin typeface="Times New Roman" charset="0"/>
              </a:rPr>
              <a:t> physical and motor development, including vision and hearing </a:t>
            </a:r>
          </a:p>
          <a:p>
            <a:pPr marL="685800" lvl="2" indent="-228600" eaLnBrk="1" hangingPunct="1">
              <a:buFont typeface="Arial"/>
              <a:buChar char="•"/>
            </a:pPr>
            <a:r>
              <a:rPr lang="en-US" dirty="0" smtClean="0">
                <a:latin typeface="Times New Roman" charset="0"/>
              </a:rPr>
              <a:t> communication development</a:t>
            </a:r>
          </a:p>
          <a:p>
            <a:pPr marL="685800" lvl="2" indent="-228600" eaLnBrk="1" hangingPunct="1">
              <a:buFont typeface="Arial"/>
              <a:buChar char="•"/>
            </a:pPr>
            <a:r>
              <a:rPr lang="en-US" dirty="0" smtClean="0">
                <a:latin typeface="Times New Roman" charset="0"/>
              </a:rPr>
              <a:t> social or emotional development</a:t>
            </a:r>
          </a:p>
          <a:p>
            <a:pPr marL="685800" lvl="2" indent="-228600" eaLnBrk="1" hangingPunct="1">
              <a:buFont typeface="Arial"/>
              <a:buChar char="•"/>
            </a:pPr>
            <a:r>
              <a:rPr lang="en-US" dirty="0" smtClean="0">
                <a:latin typeface="Times New Roman" charset="0"/>
              </a:rPr>
              <a:t> or </a:t>
            </a:r>
          </a:p>
          <a:p>
            <a:pPr marL="685800" lvl="2" indent="-228600" eaLnBrk="1" hangingPunct="1">
              <a:buFont typeface="Arial"/>
              <a:buChar char="•"/>
            </a:pPr>
            <a:r>
              <a:rPr lang="en-US" dirty="0" smtClean="0">
                <a:latin typeface="Times New Roman" charset="0"/>
              </a:rPr>
              <a:t> adaptive development</a:t>
            </a:r>
          </a:p>
          <a:p>
            <a:pPr lvl="1" eaLnBrk="1" hangingPunct="1"/>
            <a:endParaRPr lang="en-US" dirty="0" smtClean="0">
              <a:latin typeface="Times New Roman" charset="0"/>
            </a:endParaRPr>
          </a:p>
          <a:p>
            <a:pPr eaLnBrk="1" hangingPunct="1"/>
            <a:r>
              <a:rPr lang="en-US" dirty="0" smtClean="0">
                <a:latin typeface="Times New Roman" charset="0"/>
                <a:ea typeface="ＭＳ Ｐゴシック" charset="-128"/>
              </a:rPr>
              <a:t>An </a:t>
            </a:r>
            <a:r>
              <a:rPr lang="en-US" b="1" dirty="0" smtClean="0">
                <a:latin typeface="Times New Roman" charset="0"/>
                <a:ea typeface="ＭＳ Ｐゴシック" charset="-128"/>
              </a:rPr>
              <a:t>established risk condition</a:t>
            </a:r>
            <a:r>
              <a:rPr lang="en-US" dirty="0" smtClean="0">
                <a:latin typeface="Times New Roman" charset="0"/>
                <a:ea typeface="ＭＳ Ｐゴシック" charset="-128"/>
              </a:rPr>
              <a:t> with a high probability of causing a  delay (e.g., Down syndrome, hearing loss)</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a:t>
            </a:r>
            <a:r>
              <a:rPr lang="en-US" b="1" dirty="0" smtClean="0">
                <a:solidFill>
                  <a:srgbClr val="3D79D1"/>
                </a:solidFill>
                <a:latin typeface="Times New Roman" charset="0"/>
                <a:ea typeface="ＭＳ Ｐゴシック" charset="-128"/>
              </a:rPr>
              <a:t>At high risk” of a developmental disability includes for example prematurity, prenatal substance exposure and when the parent has a developmental disability. </a:t>
            </a:r>
          </a:p>
          <a:p>
            <a:pPr eaLnBrk="1" hangingPunct="1"/>
            <a:endParaRPr lang="en-US" b="1" dirty="0" smtClean="0">
              <a:solidFill>
                <a:srgbClr val="3D79D1"/>
              </a:solidFill>
              <a:latin typeface="Times New Roman" charset="0"/>
              <a:ea typeface="ＭＳ Ｐゴシック" charset="-128"/>
            </a:endParaRPr>
          </a:p>
          <a:p>
            <a:pPr eaLnBrk="1" hangingPunct="1"/>
            <a:r>
              <a:rPr lang="en-US" b="1" dirty="0" smtClean="0">
                <a:solidFill>
                  <a:srgbClr val="3D79D1"/>
                </a:solidFill>
                <a:latin typeface="Times New Roman" charset="0"/>
                <a:ea typeface="ＭＳ Ｐゴシック" charset="-128"/>
              </a:rPr>
              <a:t>Complete eligibility criteria is found in the California Code of Regulations Title 17, Division 2, Chapter 2 Early Intervention Services, Article 2, Eligibility Criteria </a:t>
            </a:r>
          </a:p>
          <a:p>
            <a:r>
              <a:rPr lang="en-US" smtClean="0">
                <a:latin typeface="Times New Roman" charset="0"/>
                <a:ea typeface="ＭＳ Ｐゴシック" charset="-128"/>
                <a:hlinkClick r:id="rId3"/>
              </a:rPr>
              <a:t>http://www.dds.ca.gov/Title17/T17SectionView.cfm?Section=52022.htm</a:t>
            </a:r>
            <a:endParaRPr lang="en-US" smtClean="0">
              <a:latin typeface="Times New Roman" charset="0"/>
              <a:ea typeface="ＭＳ Ｐゴシック" charset="-128"/>
            </a:endParaRPr>
          </a:p>
          <a:p>
            <a:endParaRPr lang="en-US" dirty="0" smtClean="0">
              <a:latin typeface="Times New Roman" charset="0"/>
              <a:ea typeface="ＭＳ Ｐゴシック" charset="-128"/>
            </a:endParaRPr>
          </a:p>
          <a:p>
            <a:pPr eaLnBrk="1" hangingPunct="1"/>
            <a:r>
              <a:rPr lang="en-US" b="1" dirty="0" smtClean="0">
                <a:solidFill>
                  <a:srgbClr val="3D79D1"/>
                </a:solidFill>
                <a:latin typeface="Times New Roman" charset="0"/>
                <a:ea typeface="ＭＳ Ｐゴシック" charset="-128"/>
              </a:rPr>
              <a:t>As of January 1, 2015 eligibility criteria was re-established to the criteria prior to the changes in law as of October 1, 2009 and are reflected in the slide.</a:t>
            </a:r>
          </a:p>
          <a:p>
            <a:pPr eaLnBrk="1" hangingPunct="1"/>
            <a:endParaRPr lang="en-US" dirty="0" smtClean="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10</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2559582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dirty="0" smtClean="0">
                <a:latin typeface="Times New Roman" charset="0"/>
                <a:ea typeface="ＭＳ Ｐゴシック" charset="-128"/>
              </a:rPr>
              <a:t>To clarify:</a:t>
            </a:r>
          </a:p>
          <a:p>
            <a:pPr marL="685800" lvl="2" indent="-228600" eaLnBrk="1" hangingPunct="1">
              <a:buFont typeface="Arial"/>
              <a:buChar char="•"/>
            </a:pPr>
            <a:r>
              <a:rPr lang="en-US" dirty="0" smtClean="0">
                <a:latin typeface="Times New Roman" charset="0"/>
              </a:rPr>
              <a:t> Early Start services are specially designed to meet the unique developmental needs of each eligible infant or toddler and the needs of the family related to the infant’s or toddler’s development.</a:t>
            </a:r>
          </a:p>
          <a:p>
            <a:pPr marL="685800" lvl="2" indent="-228600" eaLnBrk="1" hangingPunct="1">
              <a:buFont typeface="Arial"/>
              <a:buChar char="•"/>
            </a:pPr>
            <a:r>
              <a:rPr lang="en-US" dirty="0" smtClean="0">
                <a:latin typeface="Times New Roman" charset="0"/>
              </a:rPr>
              <a:t>Services are based on the child’s needs AND are to be provided in “natural environments”— home and community settings in which children without disabilities participate. This may include home visits, group services, and family-involvement activities.</a:t>
            </a:r>
            <a:br>
              <a:rPr lang="en-US" dirty="0" smtClean="0">
                <a:latin typeface="Times New Roman" charset="0"/>
              </a:rPr>
            </a:br>
            <a:r>
              <a:rPr lang="en-US" i="1" dirty="0" smtClean="0">
                <a:latin typeface="Times New Roman" charset="0"/>
              </a:rPr>
              <a:t>Note: More clarification regarding Natural Environments is provided on the next two slides.</a:t>
            </a:r>
          </a:p>
          <a:p>
            <a:pPr marL="685800" lvl="2" indent="-228600">
              <a:buFont typeface="Arial"/>
              <a:buChar char="•"/>
            </a:pPr>
            <a:r>
              <a:rPr lang="en-US" b="1" dirty="0" smtClean="0">
                <a:solidFill>
                  <a:srgbClr val="3D79D1"/>
                </a:solidFill>
                <a:latin typeface="Times New Roman" charset="0"/>
              </a:rPr>
              <a:t>Effective July 1, 2011, parents whose adjusted gross family income is at or above 400% of the federal poverty level (FPL), and who are receiving qualifying services through a regional center for their children ages 0-18, shall be assessed an Annual Family Program Fee (AFPF) as prescribed by Welfare and Institutions Code, Section 4785 (Source: California Legislative Information, Welfare and Institutions Code). 2015 update</a:t>
            </a:r>
          </a:p>
          <a:p>
            <a:pPr marL="685800" lvl="2" indent="-228600">
              <a:buFont typeface="Arial"/>
              <a:buChar char="•"/>
            </a:pPr>
            <a:r>
              <a:rPr lang="en-US" b="1" dirty="0" smtClean="0">
                <a:solidFill>
                  <a:srgbClr val="3D79D1"/>
                </a:solidFill>
                <a:latin typeface="Times New Roman" charset="0"/>
              </a:rPr>
              <a:t>Parents of children under 3 must ask their private insurance or health care service plan to pay for medical services covered by the insurance or plan. 2015 update</a:t>
            </a:r>
          </a:p>
          <a:p>
            <a:pPr marL="685800" lvl="2" indent="-228600" eaLnBrk="1" hangingPunct="1">
              <a:buFont typeface="Arial"/>
              <a:buChar char="•"/>
            </a:pPr>
            <a:r>
              <a:rPr lang="en-US" dirty="0" smtClean="0">
                <a:latin typeface="Times New Roman" charset="0"/>
              </a:rPr>
              <a:t>Most children need to move to a different system at three years of age, either to special education -- if eligible -- or out of specialized services. IDEA Part C mandates that the Early Start system work together with the special education system to ensure a smooth transition for the child and family. </a:t>
            </a:r>
          </a:p>
          <a:p>
            <a:pPr eaLnBrk="1" hangingPunct="1"/>
            <a:endParaRPr lang="en-US" i="1" dirty="0" smtClean="0">
              <a:latin typeface="Times New Roman" charset="0"/>
              <a:ea typeface="ＭＳ Ｐゴシック" charset="-128"/>
            </a:endParaRPr>
          </a:p>
          <a:p>
            <a:r>
              <a:rPr lang="en-US" i="1" dirty="0" smtClean="0">
                <a:latin typeface="Times New Roman" charset="0"/>
                <a:ea typeface="ＭＳ Ｐゴシック" charset="-128"/>
              </a:rPr>
              <a:t>More information is available on the Map </a:t>
            </a:r>
            <a:r>
              <a:rPr lang="en-US" i="1" dirty="0" err="1" smtClean="0">
                <a:latin typeface="Times New Roman" charset="0"/>
                <a:ea typeface="ＭＳ Ｐゴシック" charset="-128"/>
              </a:rPr>
              <a:t>PowerPoint</a:t>
            </a:r>
            <a:r>
              <a:rPr lang="en-US" i="1" baseline="30000" dirty="0" err="1" smtClean="0">
                <a:latin typeface="Times New Roman" charset="0"/>
                <a:ea typeface="ＭＳ Ｐゴシック" charset="-128"/>
              </a:rPr>
              <a:t>TM</a:t>
            </a:r>
            <a:r>
              <a:rPr lang="en-US" b="1" i="1" dirty="0" smtClean="0">
                <a:latin typeface="Times New Roman" charset="0"/>
                <a:ea typeface="ＭＳ Ｐゴシック" charset="-128"/>
              </a:rPr>
              <a:t> Transition in Early Childhood at Age Three for Children with Special Needs and from the publication, Effective Early Childhood Transitions found at </a:t>
            </a:r>
            <a:r>
              <a:rPr lang="en-US" b="1" i="1" dirty="0" smtClean="0"/>
              <a:t>www.dds.ca.gov</a:t>
            </a:r>
            <a:r>
              <a:rPr lang="en-US" i="1" dirty="0" smtClean="0"/>
              <a:t>/</a:t>
            </a:r>
            <a:r>
              <a:rPr lang="en-US" b="1" i="1" dirty="0" smtClean="0"/>
              <a:t>Early</a:t>
            </a:r>
            <a:r>
              <a:rPr lang="en-US" i="1" dirty="0" smtClean="0"/>
              <a:t>Start/docs/</a:t>
            </a:r>
            <a:r>
              <a:rPr lang="en-US" b="1" i="1" dirty="0" smtClean="0"/>
              <a:t>transition</a:t>
            </a:r>
            <a:r>
              <a:rPr lang="en-US" i="1" dirty="0" smtClean="0"/>
              <a:t>Handbook.pdf</a:t>
            </a:r>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11</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61412384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Times New Roman" charset="0"/>
                <a:ea typeface="ＭＳ Ｐゴシック" charset="-128"/>
              </a:rPr>
              <a:t>Natural environments</a:t>
            </a:r>
            <a:r>
              <a:rPr lang="en-US" dirty="0" smtClean="0">
                <a:latin typeface="Times New Roman" charset="0"/>
                <a:ea typeface="ＭＳ Ｐゴシック" charset="-128"/>
              </a:rPr>
              <a:t> are “settings that are natural or normal for the child's age peers who have no disabilities,” and include the home and community settings in which children without disabilities participate. </a:t>
            </a:r>
          </a:p>
          <a:p>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There is no single definition of a natural environment.  Each family has an opportunity to create its own definition based on their routines, values, dreams and ever-changing circles of participation.</a:t>
            </a:r>
          </a:p>
          <a:p>
            <a:pPr eaLnBrk="1" hangingPunct="1"/>
            <a:endParaRPr lang="en-US" b="1" dirty="0" smtClean="0">
              <a:latin typeface="Times New Roman" charset="0"/>
              <a:ea typeface="ＭＳ Ｐゴシック" charset="-128"/>
            </a:endParaRPr>
          </a:p>
          <a:p>
            <a:pPr eaLnBrk="1" hangingPunct="1"/>
            <a:r>
              <a:rPr lang="en-US" b="1" dirty="0" smtClean="0">
                <a:latin typeface="Times New Roman" charset="0"/>
                <a:ea typeface="ＭＳ Ｐゴシック" charset="-128"/>
              </a:rPr>
              <a:t>An inspirational quote</a:t>
            </a:r>
            <a:endParaRPr lang="en-US" i="1" dirty="0" smtClean="0">
              <a:latin typeface="Times New Roman" charset="0"/>
              <a:ea typeface="ＭＳ Ｐゴシック" charset="-128"/>
            </a:endParaRPr>
          </a:p>
          <a:p>
            <a:pPr eaLnBrk="1" hangingPunct="1"/>
            <a:r>
              <a:rPr lang="en-US" i="1" dirty="0" smtClean="0">
                <a:latin typeface="Times New Roman" charset="0"/>
                <a:ea typeface="ＭＳ Ｐゴシック" charset="-128"/>
              </a:rPr>
              <a:t>“This family-centered process never removes the family from their natural environment but rather works with the family to make their environment more responsive to the child’s needs.  Service providers are challenged to value the family’s typical routine so that they make their supports and services ‘fit’ the family instead of the family having to ‘fit’ the service delivery model.”</a:t>
            </a:r>
          </a:p>
          <a:p>
            <a:pPr eaLnBrk="1" hangingPunct="1"/>
            <a:endParaRPr lang="en-US" i="1" dirty="0" smtClean="0">
              <a:latin typeface="Times New Roman" charset="0"/>
              <a:ea typeface="ＭＳ Ｐゴシック" charset="-128"/>
            </a:endParaRPr>
          </a:p>
          <a:p>
            <a:pPr algn="r" eaLnBrk="1" hangingPunct="1"/>
            <a:r>
              <a:rPr lang="en-US" i="1" dirty="0" smtClean="0">
                <a:latin typeface="Times New Roman" charset="0"/>
                <a:ea typeface="ＭＳ Ｐゴシック" charset="-128"/>
              </a:rPr>
              <a:t>Mary Elder</a:t>
            </a:r>
          </a:p>
          <a:p>
            <a:pPr algn="r" eaLnBrk="1" hangingPunct="1"/>
            <a:r>
              <a:rPr lang="en-US" i="1" dirty="0" smtClean="0">
                <a:latin typeface="Times New Roman" charset="0"/>
                <a:ea typeface="ＭＳ Ｐゴシック" charset="-128"/>
              </a:rPr>
              <a:t>Texas Collaborative Planning Process</a:t>
            </a:r>
            <a:endParaRPr lang="en-US" dirty="0" smtClean="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12</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82984182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“Natural environments” are often an “inclusive setting” where children with special needs are included with their peers who are typically developing.  Examples of these are: parent participation program, family’s church or synagogue preschool, family child care home or child care center, or any other setting where typically developing peers may attend.</a:t>
            </a:r>
          </a:p>
        </p:txBody>
      </p:sp>
      <p:sp>
        <p:nvSpPr>
          <p:cNvPr id="4" name="Slide Number Placeholder 3"/>
          <p:cNvSpPr>
            <a:spLocks noGrp="1"/>
          </p:cNvSpPr>
          <p:nvPr>
            <p:ph type="sldNum" sz="quarter" idx="10"/>
          </p:nvPr>
        </p:nvSpPr>
        <p:spPr/>
        <p:txBody>
          <a:bodyPr/>
          <a:lstStyle/>
          <a:p>
            <a:fld id="{245677E8-A422-F542-B1C8-289FE5E9E1FF}" type="slidenum">
              <a:rPr lang="en-US" smtClean="0"/>
              <a:pPr/>
              <a:t>13</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3568877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Not all children will need or will be eligible to receive all these services.  This is simply a list of services available to the child and/or the family.</a:t>
            </a:r>
          </a:p>
          <a:p>
            <a:pPr eaLnBrk="1" hangingPunct="1"/>
            <a:r>
              <a:rPr lang="en-US" dirty="0" smtClean="0">
                <a:latin typeface="Times New Roman" charset="0"/>
                <a:ea typeface="ＭＳ Ｐゴシック" charset="-128"/>
              </a:rPr>
              <a:t>For example, Raj needs occupational therapy to help with improvement of fine motor skills.  Raj does not need speech and language services because his development in this area is above age level.  </a:t>
            </a:r>
          </a:p>
          <a:p>
            <a:pPr algn="ctr" eaLnBrk="1" hangingPunct="1"/>
            <a:endParaRPr lang="en-US" b="1" dirty="0" smtClean="0">
              <a:latin typeface="Times New Roman" charset="0"/>
              <a:ea typeface="ＭＳ Ｐゴシック" charset="-128"/>
            </a:endParaRPr>
          </a:p>
          <a:p>
            <a:pPr algn="ctr" eaLnBrk="1" hangingPunct="1"/>
            <a:r>
              <a:rPr lang="en-US" b="1" dirty="0" smtClean="0">
                <a:latin typeface="Times New Roman" charset="0"/>
                <a:ea typeface="ＭＳ Ｐゴシック" charset="-128"/>
              </a:rPr>
              <a:t>Changes to Early Start Services as of July 2009</a:t>
            </a:r>
          </a:p>
          <a:p>
            <a:pPr eaLnBrk="1" hangingPunct="1"/>
            <a:r>
              <a:rPr lang="en-US" b="1" u="sng" dirty="0" smtClean="0">
                <a:latin typeface="Times New Roman" charset="0"/>
                <a:ea typeface="ＭＳ Ｐゴシック" charset="-128"/>
              </a:rPr>
              <a:t>Use of Neighborhood Preschools</a:t>
            </a:r>
          </a:p>
          <a:p>
            <a:pPr eaLnBrk="1" hangingPunct="1"/>
            <a:r>
              <a:rPr lang="en-US" b="1" dirty="0" smtClean="0">
                <a:latin typeface="Times New Roman" charset="0"/>
                <a:ea typeface="ＭＳ Ｐゴシック" charset="-128"/>
              </a:rPr>
              <a:t>The law has been changed to promote the use of neighborhood preschool services and needed qualified personnel rather than center-based infant development programs for infants and toddlers.</a:t>
            </a:r>
          </a:p>
          <a:p>
            <a:pPr eaLnBrk="1" hangingPunct="1"/>
            <a:r>
              <a:rPr lang="en-US" b="1" u="sng" dirty="0" smtClean="0">
                <a:latin typeface="Times New Roman" charset="0"/>
                <a:ea typeface="ＭＳ Ｐゴシック" charset="-128"/>
              </a:rPr>
              <a:t>Use of Group Behavioral Training</a:t>
            </a:r>
          </a:p>
          <a:p>
            <a:pPr eaLnBrk="1" hangingPunct="1"/>
            <a:r>
              <a:rPr lang="en-US" b="1" dirty="0" smtClean="0">
                <a:latin typeface="Times New Roman" charset="0"/>
                <a:ea typeface="ＭＳ Ｐゴシック" charset="-128"/>
              </a:rPr>
              <a:t>The law has been changed to promote the use of group behavioral training</a:t>
            </a:r>
          </a:p>
          <a:p>
            <a:pPr eaLnBrk="1" hangingPunct="1"/>
            <a:r>
              <a:rPr lang="en-US" b="1" dirty="0" smtClean="0">
                <a:latin typeface="Times New Roman" charset="0"/>
                <a:ea typeface="ＭＳ Ｐゴシック" charset="-128"/>
              </a:rPr>
              <a:t>instead of some or all of in-home parent training for behavioral intervention services. </a:t>
            </a:r>
          </a:p>
          <a:p>
            <a:pPr algn="ctr"/>
            <a:r>
              <a:rPr lang="en-US" b="1" dirty="0" smtClean="0">
                <a:latin typeface="Times New Roman" pitchFamily="18" charset="0"/>
                <a:ea typeface="ＭＳ Ｐゴシック" pitchFamily="64" charset="-128"/>
              </a:rPr>
              <a:t>Changes as of July 2011 </a:t>
            </a:r>
          </a:p>
          <a:p>
            <a:r>
              <a:rPr lang="en-US" b="1" dirty="0" smtClean="0">
                <a:latin typeface="Times New Roman" pitchFamily="18" charset="0"/>
                <a:ea typeface="ＭＳ Ｐゴシック" pitchFamily="64" charset="-128"/>
              </a:rPr>
              <a:t>“Respite” can be included as a service, but only if the child is eligible under the </a:t>
            </a:r>
            <a:r>
              <a:rPr lang="en-US" b="1" dirty="0" err="1" smtClean="0">
                <a:latin typeface="Times New Roman" pitchFamily="18" charset="0"/>
                <a:ea typeface="ＭＳ Ｐゴシック" pitchFamily="64" charset="-128"/>
              </a:rPr>
              <a:t>Lanterman</a:t>
            </a:r>
            <a:r>
              <a:rPr lang="en-US" b="1" dirty="0" smtClean="0">
                <a:latin typeface="Times New Roman" pitchFamily="18" charset="0"/>
                <a:ea typeface="ＭＳ Ｐゴシック" pitchFamily="64" charset="-128"/>
              </a:rPr>
              <a:t> Act. For those not eligible under </a:t>
            </a:r>
            <a:r>
              <a:rPr lang="en-US" b="1" dirty="0" err="1" smtClean="0">
                <a:latin typeface="Times New Roman" pitchFamily="18" charset="0"/>
                <a:ea typeface="ＭＳ Ｐゴシック" pitchFamily="64" charset="-128"/>
              </a:rPr>
              <a:t>Lanterman</a:t>
            </a:r>
            <a:r>
              <a:rPr lang="en-US" b="1" dirty="0" smtClean="0">
                <a:latin typeface="Times New Roman" pitchFamily="18" charset="0"/>
                <a:ea typeface="ＭＳ Ｐゴシック" pitchFamily="64" charset="-128"/>
              </a:rPr>
              <a:t> “Respite” is only provided to enable the parents to participate in early intervention services such as a training session.</a:t>
            </a:r>
          </a:p>
          <a:p>
            <a:pPr eaLnBrk="1" hangingPunct="1"/>
            <a:endParaRPr lang="en-US" b="1" dirty="0" smtClean="0">
              <a:latin typeface="Times New Roman" charset="0"/>
              <a:ea typeface="ＭＳ Ｐゴシック" charset="-128"/>
            </a:endParaRPr>
          </a:p>
          <a:p>
            <a:pPr eaLnBrk="1" hangingPunct="1"/>
            <a:endParaRPr lang="en-US" b="1" dirty="0" smtClean="0">
              <a:solidFill>
                <a:srgbClr val="FF0000"/>
              </a:solidFill>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14</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88344018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An Individualized Family Service Plan (IFSP) is developed for each eligible child and family. </a:t>
            </a:r>
          </a:p>
          <a:p>
            <a:pPr eaLnBrk="1" hangingPunct="1"/>
            <a:r>
              <a:rPr lang="en-US" dirty="0" smtClean="0">
                <a:latin typeface="Times New Roman" charset="0"/>
                <a:ea typeface="ＭＳ Ｐゴシック" charset="-128"/>
              </a:rPr>
              <a:t>In brief, the IFSP is:</a:t>
            </a:r>
          </a:p>
          <a:p>
            <a:pPr marL="685800" lvl="2" indent="-228600" eaLnBrk="1" hangingPunct="1">
              <a:buFont typeface="Arial"/>
              <a:buChar char="•"/>
            </a:pPr>
            <a:r>
              <a:rPr lang="en-US" dirty="0" smtClean="0">
                <a:latin typeface="Times New Roman" charset="0"/>
              </a:rPr>
              <a:t>a statement of the child’s present levels of all areas of development</a:t>
            </a:r>
          </a:p>
          <a:p>
            <a:pPr marL="685800" lvl="2" indent="-228600" eaLnBrk="1" hangingPunct="1">
              <a:buFont typeface="Arial"/>
              <a:buChar char="•"/>
            </a:pPr>
            <a:r>
              <a:rPr lang="en-US" dirty="0" smtClean="0">
                <a:latin typeface="Times New Roman" charset="0"/>
              </a:rPr>
              <a:t>a statement of the family’s resources, priorities, and concerns related to</a:t>
            </a:r>
            <a:br>
              <a:rPr lang="en-US" dirty="0" smtClean="0">
                <a:latin typeface="Times New Roman" charset="0"/>
              </a:rPr>
            </a:br>
            <a:r>
              <a:rPr lang="en-US" dirty="0" smtClean="0">
                <a:latin typeface="Times New Roman" charset="0"/>
              </a:rPr>
              <a:t>maximizing the development of the infant/toddler</a:t>
            </a:r>
          </a:p>
          <a:p>
            <a:pPr marL="685800" lvl="2" indent="-228600" eaLnBrk="1" hangingPunct="1">
              <a:buFont typeface="Arial"/>
              <a:buChar char="•"/>
            </a:pPr>
            <a:r>
              <a:rPr lang="en-US" dirty="0" smtClean="0">
                <a:latin typeface="Times New Roman" charset="0"/>
              </a:rPr>
              <a:t>a written plan developed by a multidisciplinary team, including parents and professionals based on a multidisciplinary assessment of the unique strengths and needs of the infant or toddler</a:t>
            </a:r>
          </a:p>
          <a:p>
            <a:pPr marL="685800" lvl="2" indent="-228600" eaLnBrk="1" hangingPunct="1">
              <a:buFont typeface="Arial"/>
              <a:buChar char="•"/>
            </a:pPr>
            <a:r>
              <a:rPr lang="en-US" dirty="0" smtClean="0">
                <a:latin typeface="Times New Roman" charset="0"/>
              </a:rPr>
              <a:t>developed within a reasonable amount of time after assessment and</a:t>
            </a:r>
          </a:p>
          <a:p>
            <a:pPr marL="685800" lvl="2" indent="-228600" eaLnBrk="1" hangingPunct="1">
              <a:buFont typeface="Arial"/>
              <a:buChar char="•"/>
            </a:pPr>
            <a:r>
              <a:rPr lang="en-US" dirty="0" smtClean="0">
                <a:latin typeface="Times New Roman" charset="0"/>
              </a:rPr>
              <a:t>reviewed at least semi-annually and evaluated yearly</a:t>
            </a:r>
          </a:p>
          <a:p>
            <a:pPr eaLnBrk="1" hangingPunct="1"/>
            <a:endParaRPr lang="en-US" dirty="0" smtClean="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15</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5689553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To view information on Family Resource Centers in your region, visit</a:t>
            </a:r>
          </a:p>
          <a:p>
            <a:pPr eaLnBrk="1" hangingPunct="1"/>
            <a:r>
              <a:rPr lang="en-US" dirty="0" smtClean="0">
                <a:latin typeface="Times New Roman" charset="0"/>
                <a:ea typeface="ＭＳ Ｐゴシック" charset="-128"/>
              </a:rPr>
              <a:t>http://www.dds.ca.gov/EarlyStart/ESFamResource.cfm</a:t>
            </a:r>
            <a:r>
              <a:rPr lang="en-US" baseline="0" dirty="0" smtClean="0">
                <a:latin typeface="Times New Roman" charset="0"/>
                <a:ea typeface="ＭＳ Ｐゴシック" charset="-128"/>
              </a:rPr>
              <a:t> </a:t>
            </a:r>
            <a:r>
              <a:rPr lang="en-US" dirty="0" smtClean="0">
                <a:latin typeface="Times New Roman" charset="0"/>
                <a:ea typeface="ＭＳ Ｐゴシック" charset="-128"/>
              </a:rPr>
              <a:t>and </a:t>
            </a:r>
            <a:r>
              <a:rPr lang="en-US" dirty="0" smtClean="0">
                <a:latin typeface="Times New Roman" charset="0"/>
                <a:ea typeface="ＭＳ Ｐゴシック" charset="-128"/>
                <a:hlinkClick r:id="rId3"/>
              </a:rPr>
              <a:t>http://www.frcnca.org/</a:t>
            </a:r>
            <a:endParaRPr lang="en-US" dirty="0" smtClean="0">
              <a:latin typeface="Times New Roman" charset="0"/>
              <a:ea typeface="ＭＳ Ｐゴシック" charset="-128"/>
            </a:endParaRPr>
          </a:p>
          <a:p>
            <a:pPr eaLnBrk="1" hangingPunct="1"/>
            <a:endParaRPr lang="en-US" dirty="0" smtClean="0">
              <a:latin typeface="Times New Roman" charset="0"/>
              <a:ea typeface="ＭＳ Ｐゴシック" charset="-128"/>
            </a:endParaRPr>
          </a:p>
          <a:p>
            <a:r>
              <a:rPr lang="en-US" b="1" dirty="0" smtClean="0">
                <a:solidFill>
                  <a:srgbClr val="3D79D1"/>
                </a:solidFill>
                <a:latin typeface="Times New Roman" charset="0"/>
                <a:ea typeface="ＭＳ Ｐゴシック" charset="-128"/>
              </a:rPr>
              <a:t>Contact information and web links for all of the Early Start Family Resource Centers in each county is available on the MAP website under County Specific Resources </a:t>
            </a:r>
            <a:r>
              <a:rPr lang="en-US" b="1" dirty="0" smtClean="0">
                <a:solidFill>
                  <a:schemeClr val="accent4">
                    <a:lumMod val="75000"/>
                  </a:schemeClr>
                </a:solidFill>
                <a:latin typeface="Times New Roman" charset="0"/>
                <a:ea typeface="ＭＳ Ｐゴシック" charset="-128"/>
                <a:hlinkClick r:id="rId4"/>
              </a:rPr>
              <a:t>http://cainclusion.org/camap/counties.html</a:t>
            </a:r>
            <a:r>
              <a:rPr lang="en-US" b="1" dirty="0" smtClean="0">
                <a:solidFill>
                  <a:schemeClr val="accent4">
                    <a:lumMod val="75000"/>
                  </a:schemeClr>
                </a:solidFill>
                <a:latin typeface="Times New Roman" charset="0"/>
                <a:ea typeface="ＭＳ Ｐゴシック" charset="-128"/>
              </a:rPr>
              <a:t> </a:t>
            </a:r>
            <a:r>
              <a:rPr lang="en-US" b="1" dirty="0" smtClean="0">
                <a:solidFill>
                  <a:srgbClr val="3D79D1"/>
                </a:solidFill>
                <a:latin typeface="Times New Roman" charset="0"/>
                <a:ea typeface="ＭＳ Ｐゴシック" charset="-128"/>
              </a:rPr>
              <a:t>2015 update</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There are other types of Family Resource Centers (</a:t>
            </a:r>
            <a:r>
              <a:rPr lang="en-US" dirty="0" err="1" smtClean="0">
                <a:latin typeface="Times New Roman" charset="0"/>
                <a:ea typeface="ＭＳ Ｐゴシック" charset="-128"/>
              </a:rPr>
              <a:t>FRCs</a:t>
            </a:r>
            <a:r>
              <a:rPr lang="en-US" dirty="0" smtClean="0">
                <a:latin typeface="Times New Roman" charset="0"/>
                <a:ea typeface="ＭＳ Ｐゴシック" charset="-128"/>
              </a:rPr>
              <a:t>) in many communities with funding from other sources. The </a:t>
            </a:r>
            <a:r>
              <a:rPr lang="en-US" dirty="0" err="1" smtClean="0">
                <a:latin typeface="Times New Roman" charset="0"/>
                <a:ea typeface="ＭＳ Ｐゴシック" charset="-128"/>
              </a:rPr>
              <a:t>FRCs</a:t>
            </a:r>
            <a:r>
              <a:rPr lang="en-US" dirty="0" smtClean="0">
                <a:latin typeface="Times New Roman" charset="0"/>
                <a:ea typeface="ＭＳ Ｐゴシック" charset="-128"/>
              </a:rPr>
              <a:t> that receive funding from the Department of Developmental Service (DDS) Early Start program have unique resources and an obligation to provide services specifically for families of children with special needs between birth and age three. </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Many of the </a:t>
            </a:r>
            <a:r>
              <a:rPr lang="en-US" dirty="0" err="1" smtClean="0">
                <a:latin typeface="Times New Roman" charset="0"/>
                <a:ea typeface="ＭＳ Ｐゴシック" charset="-128"/>
              </a:rPr>
              <a:t>FRCs</a:t>
            </a:r>
            <a:r>
              <a:rPr lang="en-US" dirty="0" smtClean="0">
                <a:latin typeface="Times New Roman" charset="0"/>
                <a:ea typeface="ＭＳ Ｐゴシック" charset="-128"/>
              </a:rPr>
              <a:t> with DDS funding serve a larger age range by accessing additional funding.</a:t>
            </a:r>
          </a:p>
          <a:p>
            <a:pPr eaLnBrk="1" hangingPunct="1"/>
            <a:endParaRPr lang="en-US" b="1" dirty="0" smtClean="0">
              <a:solidFill>
                <a:srgbClr val="FF0000"/>
              </a:solidFill>
              <a:latin typeface="Times New Roman" charset="0"/>
              <a:ea typeface="ＭＳ Ｐゴシック" charset="-128"/>
            </a:endParaRPr>
          </a:p>
          <a:p>
            <a:pPr eaLnBrk="1" hangingPunct="1"/>
            <a:endParaRPr lang="en-US" dirty="0" smtClean="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16</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65789253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Each Family Resource Center is asked to provide support and referral as listed in the slides. The way this is carried out varies depending on the size and staff of each FRC.</a:t>
            </a:r>
          </a:p>
          <a:p>
            <a:pPr eaLnBrk="1" hangingPunct="1"/>
            <a:endParaRPr lang="en-US" b="1" dirty="0" smtClean="0">
              <a:latin typeface="Times New Roman" charset="0"/>
              <a:ea typeface="ＭＳ Ｐゴシック" charset="-128"/>
            </a:endParaRPr>
          </a:p>
          <a:p>
            <a:pPr eaLnBrk="1" hangingPunct="1"/>
            <a:r>
              <a:rPr lang="en-US" b="1" dirty="0" smtClean="0">
                <a:latin typeface="Times New Roman" charset="0"/>
                <a:ea typeface="ＭＳ Ｐゴシック" charset="-128"/>
              </a:rPr>
              <a:t>Other Family Resources</a:t>
            </a:r>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There are also several Parent Training &amp; Information Centers (</a:t>
            </a:r>
            <a:r>
              <a:rPr lang="en-US" dirty="0" err="1" smtClean="0">
                <a:latin typeface="Times New Roman" charset="0"/>
                <a:ea typeface="ＭＳ Ｐゴシック" charset="-128"/>
              </a:rPr>
              <a:t>PTIs</a:t>
            </a:r>
            <a:r>
              <a:rPr lang="en-US" dirty="0" smtClean="0">
                <a:latin typeface="Times New Roman" charset="0"/>
                <a:ea typeface="ＭＳ Ｐゴシック" charset="-128"/>
              </a:rPr>
              <a:t>) in California with federal funding (see description below). Some </a:t>
            </a:r>
            <a:r>
              <a:rPr lang="en-US" dirty="0" err="1" smtClean="0">
                <a:latin typeface="Times New Roman" charset="0"/>
                <a:ea typeface="ＭＳ Ｐゴシック" charset="-128"/>
              </a:rPr>
              <a:t>PTIs</a:t>
            </a:r>
            <a:r>
              <a:rPr lang="en-US" dirty="0" smtClean="0">
                <a:latin typeface="Times New Roman" charset="0"/>
                <a:ea typeface="ＭＳ Ｐゴシック" charset="-128"/>
              </a:rPr>
              <a:t> are also Early Start </a:t>
            </a:r>
            <a:r>
              <a:rPr lang="en-US" dirty="0" err="1" smtClean="0">
                <a:latin typeface="Times New Roman" charset="0"/>
                <a:ea typeface="ＭＳ Ｐゴシック" charset="-128"/>
              </a:rPr>
              <a:t>FRCs</a:t>
            </a:r>
            <a:r>
              <a:rPr lang="en-US" dirty="0" smtClean="0">
                <a:latin typeface="Times New Roman" charset="0"/>
                <a:ea typeface="ＭＳ Ｐゴシック" charset="-128"/>
              </a:rPr>
              <a:t>.</a:t>
            </a:r>
          </a:p>
          <a:p>
            <a:pPr eaLnBrk="1" hangingPunct="1"/>
            <a:endParaRPr lang="en-US" b="1" dirty="0" smtClean="0">
              <a:latin typeface="Times New Roman" charset="0"/>
              <a:ea typeface="ＭＳ Ｐゴシック" charset="-128"/>
            </a:endParaRPr>
          </a:p>
          <a:p>
            <a:pPr eaLnBrk="1" hangingPunct="1"/>
            <a:r>
              <a:rPr lang="en-US" b="1" dirty="0" smtClean="0">
                <a:latin typeface="Times New Roman" charset="0"/>
                <a:ea typeface="ＭＳ Ｐゴシック" charset="-128"/>
              </a:rPr>
              <a:t>Parent Training &amp; Information Centers </a:t>
            </a:r>
            <a:r>
              <a:rPr lang="en-US" dirty="0" smtClean="0">
                <a:latin typeface="Times New Roman" charset="0"/>
                <a:ea typeface="ＭＳ Ｐゴシック" charset="-128"/>
              </a:rPr>
              <a:t>http://</a:t>
            </a:r>
            <a:r>
              <a:rPr lang="en-US" dirty="0" err="1" smtClean="0">
                <a:latin typeface="Times New Roman" charset="0"/>
                <a:ea typeface="ＭＳ Ｐゴシック" charset="-128"/>
              </a:rPr>
              <a:t>www.taalliance.org/centers/index.htm</a:t>
            </a:r>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Parent centers serve families of children and young adults from birth through twenty-one years of age with all disabilities: physical, cognitive, emotional, and learning. They help families obtain appropriate education and services for their children with disabilities; work to improve education results for all children; train and inform parents and professionals on a variety of topics; resolve problems between families and schools or other agencies; and connect children with disabilities to community resources that address their needs.</a:t>
            </a: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17</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993913690"/>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These parent rights come from the IDEA legislation as well as other state and federal statutes.</a:t>
            </a:r>
          </a:p>
          <a:p>
            <a:pPr eaLnBrk="1" hangingPunct="1"/>
            <a:r>
              <a:rPr lang="en-US" dirty="0" smtClean="0">
                <a:latin typeface="Times New Roman" charset="0"/>
                <a:ea typeface="ＭＳ Ｐゴシック" charset="-128"/>
              </a:rPr>
              <a:t>More information regarding parent rights is available from any agency providing early intervention services, the Early Start Family Resource Centers, the Parent Training &amp; Information Centers, the Department of Developmental Services, local regional centers, the California Department of Education, Special Education Division, or local education agencies.</a:t>
            </a:r>
          </a:p>
        </p:txBody>
      </p:sp>
      <p:sp>
        <p:nvSpPr>
          <p:cNvPr id="4" name="Slide Number Placeholder 3"/>
          <p:cNvSpPr>
            <a:spLocks noGrp="1"/>
          </p:cNvSpPr>
          <p:nvPr>
            <p:ph type="sldNum" sz="quarter" idx="10"/>
          </p:nvPr>
        </p:nvSpPr>
        <p:spPr/>
        <p:txBody>
          <a:bodyPr/>
          <a:lstStyle/>
          <a:p>
            <a:fld id="{245677E8-A422-F542-B1C8-289FE5E9E1FF}" type="slidenum">
              <a:rPr lang="en-US" smtClean="0"/>
              <a:pPr/>
              <a:t>18</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1310251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These rights are specific to Part C of IDEA.</a:t>
            </a:r>
          </a:p>
          <a:p>
            <a:pPr eaLnBrk="1" hangingPunct="1"/>
            <a:endParaRPr lang="en-US" dirty="0" smtClean="0">
              <a:latin typeface="Times New Roman" charset="0"/>
              <a:ea typeface="ＭＳ Ｐゴシック" charset="-128"/>
            </a:endParaRPr>
          </a:p>
          <a:p>
            <a:pPr eaLnBrk="1" hangingPunct="1"/>
            <a:r>
              <a:rPr lang="en-US" b="1" dirty="0" smtClean="0">
                <a:latin typeface="Times New Roman" charset="0"/>
                <a:ea typeface="ＭＳ Ｐゴシック" charset="-128"/>
              </a:rPr>
              <a:t>Brief Definitions</a:t>
            </a:r>
            <a:endParaRPr lang="en-US" dirty="0" smtClean="0">
              <a:latin typeface="Times New Roman" charset="0"/>
              <a:ea typeface="ＭＳ Ｐゴシック" charset="-128"/>
            </a:endParaRPr>
          </a:p>
          <a:p>
            <a:pPr marL="685800" lvl="3" indent="-228600" eaLnBrk="1" hangingPunct="1">
              <a:spcBef>
                <a:spcPct val="40000"/>
              </a:spcBef>
              <a:buFont typeface="Arial"/>
              <a:buChar char="•"/>
            </a:pPr>
            <a:r>
              <a:rPr lang="en-US" dirty="0" smtClean="0">
                <a:latin typeface="Times New Roman" charset="0"/>
              </a:rPr>
              <a:t>Identification is whether a child is identified as having an eligible condition</a:t>
            </a:r>
          </a:p>
          <a:p>
            <a:pPr marL="685800" lvl="3" indent="-228600" eaLnBrk="1" hangingPunct="1">
              <a:spcBef>
                <a:spcPct val="40000"/>
              </a:spcBef>
              <a:buFont typeface="Arial"/>
              <a:buChar char="•"/>
            </a:pPr>
            <a:r>
              <a:rPr lang="en-US" dirty="0" smtClean="0">
                <a:latin typeface="Times New Roman" charset="0"/>
              </a:rPr>
              <a:t>Evaluation means procedures used by qualified personnel to determine an infant's or toddler's present level of development</a:t>
            </a:r>
          </a:p>
          <a:p>
            <a:pPr marL="685800" lvl="3" indent="-228600" eaLnBrk="1" hangingPunct="1">
              <a:spcBef>
                <a:spcPct val="40000"/>
              </a:spcBef>
              <a:buFont typeface="Arial"/>
              <a:buChar char="•"/>
            </a:pPr>
            <a:r>
              <a:rPr lang="en-US" dirty="0" smtClean="0">
                <a:latin typeface="Times New Roman" charset="0"/>
              </a:rPr>
              <a:t>Assessment means the ongoing procedures used by qualified personnel throughout the period of an infant's or toddler's eligibility for early intervention services to identify the infant's or toddler's unique strengths and needs and the services appropriate to meet those needs. Assessment also includes the identification of the family's resources, priorities, and concerns regarding the development of the infant or toddler and the supports and services necessary to enhance the family's capacity to meet the developmental needs of the eligible infant or toddler </a:t>
            </a:r>
          </a:p>
          <a:p>
            <a:pPr marL="685800" lvl="3" indent="-228600" eaLnBrk="1" hangingPunct="1">
              <a:spcBef>
                <a:spcPct val="40000"/>
              </a:spcBef>
              <a:buFont typeface="Arial"/>
              <a:buChar char="•"/>
            </a:pPr>
            <a:r>
              <a:rPr lang="en-US" dirty="0" smtClean="0">
                <a:latin typeface="Times New Roman" charset="0"/>
              </a:rPr>
              <a:t>Placement of the child refers to the setting in which the child receives services</a:t>
            </a:r>
          </a:p>
          <a:p>
            <a:pPr marL="685800" lvl="3" indent="-228600" eaLnBrk="1" hangingPunct="1">
              <a:spcBef>
                <a:spcPct val="40000"/>
              </a:spcBef>
              <a:buFont typeface="Arial"/>
              <a:buChar char="•"/>
            </a:pPr>
            <a:r>
              <a:rPr lang="en-US" dirty="0" smtClean="0">
                <a:latin typeface="Times New Roman" charset="0"/>
              </a:rPr>
              <a:t>Provision of appropriate early intervention services designed to meet a student’s unique needs, sufficient to obtain “educational benefit,” and provided in conformity with the IFSP</a:t>
            </a:r>
          </a:p>
        </p:txBody>
      </p:sp>
      <p:sp>
        <p:nvSpPr>
          <p:cNvPr id="4" name="Slide Number Placeholder 3"/>
          <p:cNvSpPr>
            <a:spLocks noGrp="1"/>
          </p:cNvSpPr>
          <p:nvPr>
            <p:ph type="sldNum" sz="quarter" idx="10"/>
          </p:nvPr>
        </p:nvSpPr>
        <p:spPr/>
        <p:txBody>
          <a:bodyPr/>
          <a:lstStyle/>
          <a:p>
            <a:fld id="{245677E8-A422-F542-B1C8-289FE5E9E1FF}" type="slidenum">
              <a:rPr lang="en-US" smtClean="0"/>
              <a:pPr/>
              <a:t>19</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5112998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latin typeface="Times New Roman" charset="0"/>
                <a:ea typeface="ＭＳ Ｐゴシック" charset="-128"/>
              </a:rPr>
              <a:t>Use of the Notes Pages</a:t>
            </a:r>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 notes are included to provide clarification, additional information, and examples for those presenting this information to others. </a:t>
            </a:r>
            <a:r>
              <a:rPr lang="en-US" b="1" dirty="0" smtClean="0">
                <a:latin typeface="Times New Roman" charset="0"/>
                <a:ea typeface="ＭＳ Ｐゴシック" charset="-128"/>
              </a:rPr>
              <a:t>Presenters are encouraged to review the notes and recommended resources as they prepare to share the </a:t>
            </a:r>
            <a:r>
              <a:rPr lang="en-US" b="1" dirty="0" err="1" smtClean="0">
                <a:latin typeface="Times New Roman" charset="0"/>
                <a:ea typeface="ＭＳ Ｐゴシック" charset="-128"/>
              </a:rPr>
              <a:t>PowerPoint</a:t>
            </a:r>
            <a:r>
              <a:rPr lang="en-US" b="1" baseline="30000" dirty="0" err="1" smtClean="0">
                <a:latin typeface="Times New Roman" charset="0"/>
                <a:ea typeface="ＭＳ Ｐゴシック" charset="-128"/>
              </a:rPr>
              <a:t>TM</a:t>
            </a:r>
            <a:r>
              <a:rPr lang="en-US" b="1" dirty="0" smtClean="0">
                <a:latin typeface="Times New Roman" charset="0"/>
                <a:ea typeface="ＭＳ Ｐゴシック" charset="-128"/>
              </a:rPr>
              <a:t> slides. It is not necessary to share all of the notes.</a:t>
            </a:r>
          </a:p>
          <a:p>
            <a:pPr eaLnBrk="1" hangingPunct="1"/>
            <a:endParaRPr lang="en-US" b="1" dirty="0" smtClean="0">
              <a:latin typeface="Times New Roman" charset="0"/>
              <a:ea typeface="ＭＳ Ｐゴシック" charset="-128"/>
            </a:endParaRPr>
          </a:p>
          <a:p>
            <a:pPr eaLnBrk="1" hangingPunct="1"/>
            <a:r>
              <a:rPr lang="en-US" dirty="0" smtClean="0">
                <a:latin typeface="Times New Roman" charset="0"/>
                <a:ea typeface="ＭＳ Ｐゴシック" charset="-128"/>
              </a:rPr>
              <a:t>When sharing these slides with the audience, it is likely that questions will be raised that are not able to be answered given the information contained in the notes. It would be helpful to have local resource information, including referrals, available for those who would like additional information or to address individual issues. Presenters are welcome to add activities or information to the presentation that assist their audience in understanding and implementing the concepts.</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While these slides describe the Early Start process as it is intended, some individuals may have had a different experience with their local system. Presenters are encouraged to listen with empathy, yet reinforce that the slides represent an overview for the statewide system, so individual experiences may vary.</a:t>
            </a:r>
          </a:p>
          <a:p>
            <a:pPr eaLnBrk="1" hangingPunct="1"/>
            <a:endParaRPr lang="en-US" dirty="0" smtClean="0">
              <a:latin typeface="Times New Roman" charset="0"/>
              <a:ea typeface="ＭＳ Ｐゴシック" charset="-128"/>
            </a:endParaRPr>
          </a:p>
          <a:p>
            <a:pPr eaLnBrk="1" hangingPunct="1"/>
            <a:r>
              <a:rPr lang="en-US" i="1" dirty="0" smtClean="0">
                <a:latin typeface="Times New Roman" charset="0"/>
                <a:ea typeface="ＭＳ Ｐゴシック" charset="-128"/>
              </a:rPr>
              <a:t>More information for early educator concerns is available on the Map </a:t>
            </a:r>
            <a:r>
              <a:rPr lang="en-US" i="1" dirty="0" err="1" smtClean="0">
                <a:latin typeface="Times New Roman" charset="0"/>
                <a:ea typeface="ＭＳ Ｐゴシック" charset="-128"/>
              </a:rPr>
              <a:t>PowerPoint</a:t>
            </a:r>
            <a:r>
              <a:rPr lang="en-US" i="1" baseline="30000" dirty="0" err="1" smtClean="0">
                <a:latin typeface="Times New Roman" charset="0"/>
                <a:ea typeface="ＭＳ Ｐゴシック" charset="-128"/>
              </a:rPr>
              <a:t>TM</a:t>
            </a:r>
            <a:r>
              <a:rPr lang="en-US" b="1" i="1" dirty="0" smtClean="0">
                <a:latin typeface="Times New Roman" charset="0"/>
                <a:ea typeface="ＭＳ Ｐゴシック" charset="-128"/>
              </a:rPr>
              <a:t> Talking with Parents When Concerns Arise.</a:t>
            </a:r>
            <a:endParaRPr lang="en-US" dirty="0" smtClean="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2</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42358501"/>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b="1" dirty="0" smtClean="0">
                <a:latin typeface="Times New Roman" charset="0"/>
                <a:ea typeface="ＭＳ Ｐゴシック" charset="-128"/>
              </a:rPr>
              <a:t>History</a:t>
            </a:r>
          </a:p>
          <a:p>
            <a:pPr eaLnBrk="1" hangingPunct="1">
              <a:lnSpc>
                <a:spcPct val="90000"/>
              </a:lnSpc>
            </a:pPr>
            <a:r>
              <a:rPr lang="en-US" dirty="0" smtClean="0">
                <a:latin typeface="Times New Roman" charset="0"/>
                <a:ea typeface="ＭＳ Ｐゴシック" charset="-128"/>
              </a:rPr>
              <a:t>As mentioned in slide 4, some areas of California were providing services to young children from the beginning of IDEA. In some places, education agencies were providing services to a wide range of children. This impacts who provides services in each community.</a:t>
            </a:r>
          </a:p>
          <a:p>
            <a:pPr eaLnBrk="1" hangingPunct="1">
              <a:lnSpc>
                <a:spcPct val="90000"/>
              </a:lnSpc>
            </a:pPr>
            <a:endParaRPr lang="en-US" dirty="0" smtClean="0">
              <a:latin typeface="Times New Roman" charset="0"/>
              <a:ea typeface="ＭＳ Ｐゴシック" charset="-128"/>
            </a:endParaRPr>
          </a:p>
          <a:p>
            <a:pPr eaLnBrk="1" hangingPunct="1">
              <a:lnSpc>
                <a:spcPct val="90000"/>
              </a:lnSpc>
            </a:pPr>
            <a:r>
              <a:rPr lang="en-US" b="1" dirty="0" smtClean="0">
                <a:latin typeface="Times New Roman" charset="0"/>
                <a:ea typeface="ＭＳ Ｐゴシック" charset="-128"/>
              </a:rPr>
              <a:t>Local decision-making</a:t>
            </a:r>
          </a:p>
          <a:p>
            <a:pPr eaLnBrk="1" hangingPunct="1">
              <a:lnSpc>
                <a:spcPct val="90000"/>
              </a:lnSpc>
            </a:pPr>
            <a:r>
              <a:rPr lang="en-US" dirty="0" smtClean="0">
                <a:latin typeface="Times New Roman" charset="0"/>
                <a:ea typeface="ＭＳ Ｐゴシック" charset="-128"/>
              </a:rPr>
              <a:t>There are many different geographic configurations to consider when making decisions locally. Some regional centers cover multiple counties; some cover only part of a county. In some areas, the county office of education has a strong role; in other areas, education agencies are less active as decision-makers.</a:t>
            </a:r>
          </a:p>
          <a:p>
            <a:pPr eaLnBrk="1" hangingPunct="1">
              <a:lnSpc>
                <a:spcPct val="90000"/>
              </a:lnSpc>
            </a:pPr>
            <a:endParaRPr lang="en-US" dirty="0" smtClean="0">
              <a:latin typeface="Times New Roman" charset="0"/>
              <a:ea typeface="ＭＳ Ｐゴシック" charset="-128"/>
            </a:endParaRPr>
          </a:p>
          <a:p>
            <a:pPr eaLnBrk="1" hangingPunct="1">
              <a:lnSpc>
                <a:spcPct val="90000"/>
              </a:lnSpc>
            </a:pPr>
            <a:r>
              <a:rPr lang="en-US" b="1" dirty="0" smtClean="0">
                <a:latin typeface="Times New Roman" charset="0"/>
                <a:ea typeface="ＭＳ Ｐゴシック" charset="-128"/>
              </a:rPr>
              <a:t>Locally available resources</a:t>
            </a:r>
          </a:p>
          <a:p>
            <a:pPr eaLnBrk="1" hangingPunct="1">
              <a:lnSpc>
                <a:spcPct val="90000"/>
              </a:lnSpc>
            </a:pPr>
            <a:r>
              <a:rPr lang="en-US" dirty="0" smtClean="0">
                <a:latin typeface="Times New Roman" charset="0"/>
                <a:ea typeface="ＭＳ Ｐゴシック" charset="-128"/>
              </a:rPr>
              <a:t>There are differences in the availability of service providers (early intervention, speech therapist, physical therapist, and so on). In some areas, service providers who speak the language of the child and family are not available.</a:t>
            </a:r>
          </a:p>
          <a:p>
            <a:pPr eaLnBrk="1" hangingPunct="1">
              <a:lnSpc>
                <a:spcPct val="90000"/>
              </a:lnSpc>
            </a:pPr>
            <a:endParaRPr lang="en-US" dirty="0" smtClean="0">
              <a:latin typeface="Times New Roman" charset="0"/>
              <a:ea typeface="ＭＳ Ｐゴシック" charset="-128"/>
            </a:endParaRPr>
          </a:p>
          <a:p>
            <a:pPr eaLnBrk="1" hangingPunct="1">
              <a:lnSpc>
                <a:spcPct val="90000"/>
              </a:lnSpc>
            </a:pPr>
            <a:r>
              <a:rPr lang="en-US" dirty="0" smtClean="0">
                <a:latin typeface="Times New Roman" charset="0"/>
                <a:ea typeface="ＭＳ Ｐゴシック" charset="-128"/>
              </a:rPr>
              <a:t>As a result, the Early Start Program is implemented uniquely at the local level by: </a:t>
            </a:r>
          </a:p>
          <a:p>
            <a:pPr lvl="1" indent="-177800" eaLnBrk="1" hangingPunct="1">
              <a:lnSpc>
                <a:spcPct val="90000"/>
              </a:lnSpc>
              <a:buFont typeface="Arial"/>
              <a:buChar char="•"/>
            </a:pPr>
            <a:r>
              <a:rPr lang="en-US" dirty="0" smtClean="0">
                <a:latin typeface="Times New Roman" charset="0"/>
              </a:rPr>
              <a:t>21 regional centers</a:t>
            </a:r>
          </a:p>
          <a:p>
            <a:pPr lvl="1" indent="-177800" eaLnBrk="1" hangingPunct="1">
              <a:lnSpc>
                <a:spcPct val="90000"/>
              </a:lnSpc>
              <a:buFont typeface="Arial"/>
              <a:buChar char="•"/>
            </a:pPr>
            <a:r>
              <a:rPr lang="en-US" dirty="0" smtClean="0">
                <a:latin typeface="Times New Roman" charset="0"/>
              </a:rPr>
              <a:t>125 special education local plan areas (SELPA) that often pull together groups of </a:t>
            </a:r>
            <a:r>
              <a:rPr lang="en-US" dirty="0" err="1" smtClean="0">
                <a:latin typeface="Times New Roman" charset="0"/>
              </a:rPr>
              <a:t>LEAs</a:t>
            </a:r>
            <a:endParaRPr lang="en-US" dirty="0" smtClean="0">
              <a:latin typeface="Times New Roman" charset="0"/>
            </a:endParaRPr>
          </a:p>
          <a:p>
            <a:pPr lvl="1" indent="-177800" eaLnBrk="1" hangingPunct="1">
              <a:lnSpc>
                <a:spcPct val="90000"/>
              </a:lnSpc>
              <a:buFont typeface="Arial"/>
              <a:buChar char="•"/>
            </a:pPr>
            <a:r>
              <a:rPr lang="en-US" dirty="0" smtClean="0">
                <a:latin typeface="Times New Roman" charset="0"/>
              </a:rPr>
              <a:t>About 50 family resource centers </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20</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2723242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latin typeface="Times New Roman" charset="0"/>
                <a:ea typeface="ＭＳ Ｐゴシック" charset="-128"/>
              </a:rPr>
              <a:t>Transition to appropriate services at age three</a:t>
            </a:r>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Most children need to move to a different system at age 3, either to special education -- if eligible -- or out of specialized services. IDEA Part C mandates that the Early Start system work together with the special education system to ensure a smooth transition for the child and family. </a:t>
            </a:r>
          </a:p>
          <a:p>
            <a:pPr eaLnBrk="1" hangingPunct="1"/>
            <a:endParaRPr lang="en-US" dirty="0" smtClean="0">
              <a:latin typeface="Times New Roman" charset="0"/>
              <a:ea typeface="ＭＳ Ｐゴシック" charset="-128"/>
            </a:endParaRPr>
          </a:p>
          <a:p>
            <a:r>
              <a:rPr lang="en-US" i="1" dirty="0" smtClean="0">
                <a:latin typeface="Times New Roman" charset="0"/>
                <a:ea typeface="ＭＳ Ｐゴシック" charset="-128"/>
              </a:rPr>
              <a:t>More information is available  in </a:t>
            </a:r>
            <a:r>
              <a:rPr lang="en-US" b="1" i="1" dirty="0" smtClean="0">
                <a:solidFill>
                  <a:srgbClr val="3D79D1"/>
                </a:solidFill>
                <a:latin typeface="Times New Roman" charset="0"/>
                <a:ea typeface="ＭＳ Ｐゴシック" charset="-128"/>
              </a:rPr>
              <a:t>the publication, Effective Early Childhood Transitions, </a:t>
            </a:r>
            <a:r>
              <a:rPr lang="en-US" b="1" i="1" dirty="0" smtClean="0">
                <a:solidFill>
                  <a:schemeClr val="accent4">
                    <a:lumMod val="75000"/>
                  </a:schemeClr>
                </a:solidFill>
                <a:hlinkClick r:id="rId3"/>
              </a:rPr>
              <a:t>www.dds.ca.gov</a:t>
            </a:r>
            <a:r>
              <a:rPr lang="en-US" i="1" dirty="0" smtClean="0">
                <a:solidFill>
                  <a:schemeClr val="accent4">
                    <a:lumMod val="75000"/>
                  </a:schemeClr>
                </a:solidFill>
                <a:hlinkClick r:id="rId3"/>
              </a:rPr>
              <a:t>/</a:t>
            </a:r>
            <a:r>
              <a:rPr lang="en-US" b="1" i="1" dirty="0" smtClean="0">
                <a:solidFill>
                  <a:schemeClr val="accent4">
                    <a:lumMod val="75000"/>
                  </a:schemeClr>
                </a:solidFill>
                <a:hlinkClick r:id="rId3"/>
              </a:rPr>
              <a:t>Early</a:t>
            </a:r>
            <a:r>
              <a:rPr lang="en-US" i="1" dirty="0" smtClean="0">
                <a:solidFill>
                  <a:schemeClr val="accent4">
                    <a:lumMod val="75000"/>
                  </a:schemeClr>
                </a:solidFill>
                <a:hlinkClick r:id="rId3"/>
              </a:rPr>
              <a:t>Start/docs/</a:t>
            </a:r>
            <a:r>
              <a:rPr lang="en-US" b="1" i="1" dirty="0" smtClean="0">
                <a:solidFill>
                  <a:schemeClr val="accent4">
                    <a:lumMod val="75000"/>
                  </a:schemeClr>
                </a:solidFill>
                <a:hlinkClick r:id="rId3"/>
              </a:rPr>
              <a:t>transition</a:t>
            </a:r>
            <a:r>
              <a:rPr lang="en-US" i="1" dirty="0" smtClean="0">
                <a:solidFill>
                  <a:schemeClr val="accent4">
                    <a:lumMod val="75000"/>
                  </a:schemeClr>
                </a:solidFill>
                <a:hlinkClick r:id="rId3"/>
              </a:rPr>
              <a:t>Handbook.pdf</a:t>
            </a:r>
            <a:endParaRPr lang="en-US" i="1" dirty="0" smtClean="0">
              <a:solidFill>
                <a:schemeClr val="accent4">
                  <a:lumMod val="75000"/>
                </a:schemeClr>
              </a:solidFill>
            </a:endParaRPr>
          </a:p>
          <a:p>
            <a:r>
              <a:rPr lang="en-US" b="1" i="1" dirty="0" smtClean="0">
                <a:solidFill>
                  <a:schemeClr val="accent4">
                    <a:lumMod val="75000"/>
                  </a:schemeClr>
                </a:solidFill>
              </a:rPr>
              <a:t> </a:t>
            </a:r>
            <a:r>
              <a:rPr lang="en-US" b="1" i="1" dirty="0" smtClean="0">
                <a:solidFill>
                  <a:srgbClr val="3D79D1"/>
                </a:solidFill>
              </a:rPr>
              <a:t>2015 update</a:t>
            </a:r>
            <a:endParaRPr lang="en-US" b="1" i="1" dirty="0" smtClean="0">
              <a:solidFill>
                <a:srgbClr val="3D79D1"/>
              </a:solidFill>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21</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2163722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Due to changes in eligibility, service options often look different for children over age three years. These options are shared to show the range. An individual child may be using all three options, two of the options, or only one option.</a:t>
            </a:r>
          </a:p>
          <a:p>
            <a:pPr eaLnBrk="1" hangingPunct="1"/>
            <a:endParaRPr lang="en-US" dirty="0" smtClean="0">
              <a:latin typeface="Times New Roman" charset="0"/>
              <a:ea typeface="ＭＳ Ｐゴシック" charset="-128"/>
            </a:endParaRPr>
          </a:p>
          <a:p>
            <a:r>
              <a:rPr lang="en-US" i="1" dirty="0" smtClean="0">
                <a:latin typeface="Times New Roman" charset="0"/>
                <a:ea typeface="ＭＳ Ｐゴシック" charset="-128"/>
              </a:rPr>
              <a:t>More information is available  in</a:t>
            </a:r>
            <a:r>
              <a:rPr lang="en-US" b="1" i="1" dirty="0" smtClean="0">
                <a:solidFill>
                  <a:srgbClr val="3D79D1"/>
                </a:solidFill>
                <a:latin typeface="Times New Roman" charset="0"/>
                <a:ea typeface="ＭＳ Ｐゴシック" charset="-128"/>
              </a:rPr>
              <a:t> the publication, Effective Early Childhood Transitions, </a:t>
            </a:r>
            <a:r>
              <a:rPr lang="en-US" b="1" i="1" dirty="0" smtClean="0">
                <a:solidFill>
                  <a:schemeClr val="accent4">
                    <a:lumMod val="75000"/>
                  </a:schemeClr>
                </a:solidFill>
                <a:hlinkClick r:id="rId3"/>
              </a:rPr>
              <a:t>www.dds.ca.gov</a:t>
            </a:r>
            <a:r>
              <a:rPr lang="en-US" i="1" dirty="0" smtClean="0">
                <a:solidFill>
                  <a:schemeClr val="accent4">
                    <a:lumMod val="75000"/>
                  </a:schemeClr>
                </a:solidFill>
                <a:hlinkClick r:id="rId3"/>
              </a:rPr>
              <a:t>/</a:t>
            </a:r>
            <a:r>
              <a:rPr lang="en-US" b="1" i="1" dirty="0" smtClean="0">
                <a:solidFill>
                  <a:schemeClr val="accent4">
                    <a:lumMod val="75000"/>
                  </a:schemeClr>
                </a:solidFill>
                <a:hlinkClick r:id="rId3"/>
              </a:rPr>
              <a:t>Early</a:t>
            </a:r>
            <a:r>
              <a:rPr lang="en-US" i="1" dirty="0" smtClean="0">
                <a:solidFill>
                  <a:schemeClr val="accent4">
                    <a:lumMod val="75000"/>
                  </a:schemeClr>
                </a:solidFill>
                <a:hlinkClick r:id="rId3"/>
              </a:rPr>
              <a:t>Start/docs/</a:t>
            </a:r>
            <a:r>
              <a:rPr lang="en-US" b="1" i="1" dirty="0" smtClean="0">
                <a:solidFill>
                  <a:schemeClr val="accent4">
                    <a:lumMod val="75000"/>
                  </a:schemeClr>
                </a:solidFill>
                <a:hlinkClick r:id="rId3"/>
              </a:rPr>
              <a:t>transition</a:t>
            </a:r>
            <a:r>
              <a:rPr lang="en-US" i="1" dirty="0" smtClean="0">
                <a:solidFill>
                  <a:schemeClr val="accent4">
                    <a:lumMod val="75000"/>
                  </a:schemeClr>
                </a:solidFill>
                <a:hlinkClick r:id="rId3"/>
              </a:rPr>
              <a:t>Handbook.pdf</a:t>
            </a:r>
            <a:r>
              <a:rPr lang="en-US" i="1" dirty="0" smtClean="0">
                <a:solidFill>
                  <a:schemeClr val="accent4">
                    <a:lumMod val="75000"/>
                  </a:schemeClr>
                </a:solidFill>
              </a:rPr>
              <a:t> </a:t>
            </a:r>
            <a:r>
              <a:rPr lang="en-US" b="1" i="1" dirty="0" smtClean="0">
                <a:solidFill>
                  <a:srgbClr val="3D79D1"/>
                </a:solidFill>
              </a:rPr>
              <a:t>2015 update</a:t>
            </a:r>
            <a:endParaRPr lang="en-US" b="1" i="1" dirty="0" smtClean="0">
              <a:solidFill>
                <a:srgbClr val="3D79D1"/>
              </a:solidFill>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22</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3965440"/>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ea typeface="ＭＳ Ｐゴシック" charset="-128"/>
              </a:rPr>
              <a:t>MAP is in the process of </a:t>
            </a:r>
            <a:r>
              <a:rPr lang="en-US" sz="1200" smtClean="0">
                <a:latin typeface="Times New Roman" charset="0"/>
                <a:ea typeface="ＭＳ Ｐゴシック" charset="-128"/>
              </a:rPr>
              <a:t>updating our training </a:t>
            </a:r>
            <a:r>
              <a:rPr lang="en-US" sz="1200" dirty="0" smtClean="0">
                <a:latin typeface="Times New Roman" charset="0"/>
                <a:ea typeface="ＭＳ Ｐゴシック" charset="-128"/>
              </a:rPr>
              <a:t>Power Point to reflect the new Part C regulations.  </a:t>
            </a:r>
            <a:r>
              <a:rPr lang="en-US" sz="1200" dirty="0" smtClean="0">
                <a:solidFill>
                  <a:srgbClr val="00B0F0"/>
                </a:solidFill>
                <a:latin typeface="Times New Roman" charset="0"/>
                <a:ea typeface="ＭＳ Ｐゴシック" charset="-128"/>
              </a:rPr>
              <a:t> </a:t>
            </a:r>
          </a:p>
        </p:txBody>
      </p:sp>
      <p:sp>
        <p:nvSpPr>
          <p:cNvPr id="4" name="Slide Number Placeholder 3"/>
          <p:cNvSpPr>
            <a:spLocks noGrp="1"/>
          </p:cNvSpPr>
          <p:nvPr>
            <p:ph type="sldNum" sz="quarter" idx="10"/>
          </p:nvPr>
        </p:nvSpPr>
        <p:spPr/>
        <p:txBody>
          <a:bodyPr/>
          <a:lstStyle/>
          <a:p>
            <a:fld id="{245677E8-A422-F542-B1C8-289FE5E9E1FF}" type="slidenum">
              <a:rPr lang="en-US" smtClean="0"/>
              <a:pPr/>
              <a:t>23</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2774919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Early Start Overview: Brief</a:t>
            </a:r>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Slide Number Placeholder 6"/>
          <p:cNvSpPr>
            <a:spLocks noGrp="1"/>
          </p:cNvSpPr>
          <p:nvPr>
            <p:ph type="sldNum" sz="quarter" idx="13"/>
          </p:nvPr>
        </p:nvSpPr>
        <p:spPr/>
        <p:txBody>
          <a:bodyPr/>
          <a:lstStyle/>
          <a:p>
            <a:fld id="{245677E8-A422-F542-B1C8-289FE5E9E1FF}" type="slidenum">
              <a:rPr lang="en-US" smtClean="0"/>
              <a:pPr/>
              <a:t>24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2937452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ＭＳ Ｐゴシック" charset="-128"/>
              </a:rPr>
              <a:t>The term</a:t>
            </a:r>
            <a:r>
              <a:rPr lang="en-US" b="1" dirty="0" smtClean="0">
                <a:latin typeface="Times New Roman" charset="0"/>
                <a:ea typeface="ＭＳ Ｐゴシック" charset="-128"/>
              </a:rPr>
              <a:t> early care and education provider</a:t>
            </a:r>
            <a:r>
              <a:rPr lang="en-US" dirty="0" smtClean="0">
                <a:latin typeface="Times New Roman" charset="0"/>
                <a:ea typeface="ＭＳ Ｐゴシック" charset="-128"/>
              </a:rPr>
              <a:t> is used for any person providing early care and education for a child including family child care providers, early childhood teachers, preschool teachers, Head Start staff, elementary teachers, before- and after-school staff, and so on.</a:t>
            </a:r>
          </a:p>
        </p:txBody>
      </p:sp>
      <p:sp>
        <p:nvSpPr>
          <p:cNvPr id="4" name="Slide Number Placeholder 3"/>
          <p:cNvSpPr>
            <a:spLocks noGrp="1"/>
          </p:cNvSpPr>
          <p:nvPr>
            <p:ph type="sldNum" sz="quarter" idx="10"/>
          </p:nvPr>
        </p:nvSpPr>
        <p:spPr/>
        <p:txBody>
          <a:bodyPr/>
          <a:lstStyle/>
          <a:p>
            <a:fld id="{245677E8-A422-F542-B1C8-289FE5E9E1FF}" type="slidenum">
              <a:rPr lang="en-US" smtClean="0"/>
              <a:pPr/>
              <a:t>3</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08522133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This slide and the background in the notes are included to provide context to the </a:t>
            </a:r>
            <a:r>
              <a:rPr lang="en-US" dirty="0" err="1" smtClean="0">
                <a:latin typeface="Times New Roman" charset="0"/>
                <a:ea typeface="ＭＳ Ｐゴシック" charset="-128"/>
              </a:rPr>
              <a:t>PowerPoint</a:t>
            </a:r>
            <a:r>
              <a:rPr lang="en-US" baseline="30000" dirty="0" err="1" smtClean="0">
                <a:latin typeface="Times New Roman" charset="0"/>
                <a:ea typeface="ＭＳ Ｐゴシック" charset="-128"/>
              </a:rPr>
              <a:t>TM</a:t>
            </a:r>
            <a:r>
              <a:rPr lang="en-US" dirty="0" smtClean="0">
                <a:latin typeface="Times New Roman" charset="0"/>
                <a:ea typeface="ＭＳ Ｐゴシック" charset="-128"/>
              </a:rPr>
              <a:t>. The detail in the notes is not necessary to share unless it is particularly relevant to a local community. For example, in a community with a history of serving infants and toddlers with special needs, the 1980 date may seem to negate those efforts.</a:t>
            </a:r>
          </a:p>
          <a:p>
            <a:pPr eaLnBrk="1" hangingPunct="1"/>
            <a:endParaRPr lang="en-US" b="1" dirty="0" smtClean="0">
              <a:latin typeface="Times New Roman" charset="0"/>
              <a:ea typeface="ＭＳ Ｐゴシック" charset="-128"/>
            </a:endParaRPr>
          </a:p>
          <a:p>
            <a:pPr eaLnBrk="1" hangingPunct="1"/>
            <a:r>
              <a:rPr lang="en-US" b="1" dirty="0" smtClean="0">
                <a:latin typeface="Times New Roman" charset="0"/>
                <a:ea typeface="ＭＳ Ｐゴシック" charset="-128"/>
              </a:rPr>
              <a:t>Background</a:t>
            </a:r>
            <a:endParaRPr lang="en-US" dirty="0" smtClean="0">
              <a:latin typeface="Times New Roman" charset="0"/>
              <a:ea typeface="ＭＳ Ｐゴシック" charset="-128"/>
            </a:endParaRPr>
          </a:p>
          <a:p>
            <a:pPr eaLnBrk="1" hangingPunct="1">
              <a:lnSpc>
                <a:spcPct val="110000"/>
              </a:lnSpc>
            </a:pPr>
            <a:r>
              <a:rPr lang="en-US" dirty="0" smtClean="0">
                <a:latin typeface="Times New Roman" charset="0"/>
                <a:ea typeface="ＭＳ Ｐゴシック" charset="-128"/>
              </a:rPr>
              <a:t>Several communities in California have been serving infants and toddlers since long before 1980. The service was not federally required, and was rather inconsistent across the state.</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Before service to children below age three was required of all states (see the next slide), California amended the Education Code in 1980 to maintain services by public school agencies that were already providing services (often County Offices of Education).</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 </a:t>
            </a:r>
            <a:r>
              <a:rPr lang="en-US" dirty="0" err="1" smtClean="0">
                <a:latin typeface="Times New Roman" charset="0"/>
                <a:ea typeface="ＭＳ Ｐゴシック" charset="-128"/>
              </a:rPr>
              <a:t>Lanterman</a:t>
            </a:r>
            <a:r>
              <a:rPr lang="en-US" dirty="0" smtClean="0">
                <a:latin typeface="Times New Roman" charset="0"/>
                <a:ea typeface="ＭＳ Ｐゴシック" charset="-128"/>
              </a:rPr>
              <a:t> Developmental Disabilities Services Act (also called the </a:t>
            </a:r>
            <a:r>
              <a:rPr lang="en-US" dirty="0" err="1" smtClean="0">
                <a:latin typeface="Times New Roman" charset="0"/>
                <a:ea typeface="ＭＳ Ｐゴシック" charset="-128"/>
              </a:rPr>
              <a:t>Lanterman</a:t>
            </a:r>
            <a:r>
              <a:rPr lang="en-US" dirty="0" smtClean="0">
                <a:latin typeface="Times New Roman" charset="0"/>
                <a:ea typeface="ＭＳ Ｐゴシック" charset="-128"/>
              </a:rPr>
              <a:t> Act, for short) was passed in 1969. The </a:t>
            </a:r>
            <a:r>
              <a:rPr lang="en-US" dirty="0" err="1" smtClean="0">
                <a:latin typeface="Times New Roman" charset="0"/>
                <a:ea typeface="ＭＳ Ｐゴシック" charset="-128"/>
              </a:rPr>
              <a:t>Lanterman</a:t>
            </a:r>
            <a:r>
              <a:rPr lang="en-US" dirty="0" smtClean="0">
                <a:latin typeface="Times New Roman" charset="0"/>
                <a:ea typeface="ＭＳ Ｐゴシック" charset="-128"/>
              </a:rPr>
              <a:t> Act established the Regional Centers of California. Service to children from birth was written into this act in 1982 and is applied to the Department of Developmental Services and its local representatives, the regional center.</a:t>
            </a:r>
            <a:endParaRPr lang="en-US" dirty="0">
              <a:solidFill>
                <a:srgbClr val="FF0000"/>
              </a:solidFill>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4</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01541786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ts val="1200"/>
              </a:spcBef>
              <a:spcAft>
                <a:spcPts val="300"/>
              </a:spcAft>
            </a:pPr>
            <a:r>
              <a:rPr lang="en-US" dirty="0" smtClean="0">
                <a:latin typeface="Times New Roman" charset="0"/>
                <a:ea typeface="ＭＳ Ｐゴシック" charset="-128"/>
              </a:rPr>
              <a:t>Federal legislation mandates special education for all eligible children in the United States and territories. (Historical background is in smaller print.)</a:t>
            </a:r>
          </a:p>
          <a:p>
            <a:pPr eaLnBrk="1" hangingPunct="1"/>
            <a:endParaRPr lang="en-US" sz="1000" dirty="0" smtClean="0">
              <a:latin typeface="Times New Roman" charset="0"/>
              <a:ea typeface="ＭＳ Ｐゴシック" charset="-128"/>
            </a:endParaRPr>
          </a:p>
          <a:p>
            <a:pPr eaLnBrk="1" hangingPunct="1"/>
            <a:r>
              <a:rPr lang="en-US" sz="1000" dirty="0" smtClean="0">
                <a:latin typeface="Times New Roman" charset="0"/>
                <a:ea typeface="ＭＳ Ｐゴシック" charset="-128"/>
              </a:rPr>
              <a:t>Prior to 1975, educational services to children with special needs were not protected by federal law and therefore availability of these services varied greatly from state to state, even city to city. Many children with severe physical or mental impairments received no public education at all. A group of parents of children with special needs and advocates for the disabled lobbied successfully for “The Education for All Handicapped Children’s Act of 1975,” also known as PL 94-142. (PL stands for Public Law; it was the 142nd law passed by the 94th Congress.) Since the original passage of the law, there have been several amendments that added to and expanded the basic rights of the law. One amendment, PL 101-476, was passed in 1990 and resulted in the renaming of the original law to the “</a:t>
            </a:r>
            <a:r>
              <a:rPr lang="en-US" sz="1000" u="sng" dirty="0" smtClean="0">
                <a:latin typeface="Times New Roman" charset="0"/>
                <a:ea typeface="ＭＳ Ｐゴシック" charset="-128"/>
              </a:rPr>
              <a:t>I</a:t>
            </a:r>
            <a:r>
              <a:rPr lang="en-US" sz="1000" dirty="0" smtClean="0">
                <a:latin typeface="Times New Roman" charset="0"/>
                <a:ea typeface="ＭＳ Ｐゴシック" charset="-128"/>
              </a:rPr>
              <a:t>ndividuals with </a:t>
            </a:r>
            <a:r>
              <a:rPr lang="en-US" sz="1000" u="sng" dirty="0" smtClean="0">
                <a:latin typeface="Times New Roman" charset="0"/>
                <a:ea typeface="ＭＳ Ｐゴシック" charset="-128"/>
              </a:rPr>
              <a:t>D</a:t>
            </a:r>
            <a:r>
              <a:rPr lang="en-US" sz="1000" dirty="0" smtClean="0">
                <a:latin typeface="Times New Roman" charset="0"/>
                <a:ea typeface="ＭＳ Ｐゴシック" charset="-128"/>
              </a:rPr>
              <a:t>isabilities </a:t>
            </a:r>
            <a:r>
              <a:rPr lang="en-US" sz="1000" u="sng" dirty="0" smtClean="0">
                <a:latin typeface="Times New Roman" charset="0"/>
                <a:ea typeface="ＭＳ Ｐゴシック" charset="-128"/>
              </a:rPr>
              <a:t>E</a:t>
            </a:r>
            <a:r>
              <a:rPr lang="en-US" sz="1000" dirty="0" smtClean="0">
                <a:latin typeface="Times New Roman" charset="0"/>
                <a:ea typeface="ＭＳ Ｐゴシック" charset="-128"/>
              </a:rPr>
              <a:t>ducation </a:t>
            </a:r>
            <a:r>
              <a:rPr lang="en-US" sz="1000" u="sng" dirty="0" smtClean="0">
                <a:latin typeface="Times New Roman" charset="0"/>
                <a:ea typeface="ＭＳ Ｐゴシック" charset="-128"/>
              </a:rPr>
              <a:t>A</a:t>
            </a:r>
            <a:r>
              <a:rPr lang="en-US" sz="1000" dirty="0" smtClean="0">
                <a:latin typeface="Times New Roman" charset="0"/>
                <a:ea typeface="ＭＳ Ｐゴシック" charset="-128"/>
              </a:rPr>
              <a:t>ct,”  most commonly referred to simply as IDEA. This change was needed to reflect a philosophy known as “People First,” referring to the individual first and then to the disability rather than labeling someone as a “disabled individual” or a “handicapped child.” IDEA was amended in 1986 to include children ages birth to three years and three to five. The most recent amendment was done in 2004.</a:t>
            </a:r>
          </a:p>
          <a:p>
            <a:pPr eaLnBrk="1" hangingPunct="1">
              <a:spcBef>
                <a:spcPts val="300"/>
              </a:spcBef>
              <a:spcAft>
                <a:spcPts val="300"/>
              </a:spcAft>
            </a:pPr>
            <a:endParaRPr lang="en-US" dirty="0" smtClean="0">
              <a:latin typeface="Times New Roman" charset="0"/>
              <a:ea typeface="ＭＳ Ｐゴシック" charset="-128"/>
            </a:endParaRPr>
          </a:p>
          <a:p>
            <a:pPr eaLnBrk="1" hangingPunct="1">
              <a:spcBef>
                <a:spcPts val="300"/>
              </a:spcBef>
              <a:spcAft>
                <a:spcPts val="300"/>
              </a:spcAft>
            </a:pPr>
            <a:r>
              <a:rPr lang="en-US" dirty="0" smtClean="0">
                <a:latin typeface="Times New Roman" charset="0"/>
                <a:ea typeface="ＭＳ Ｐゴシック" charset="-128"/>
              </a:rPr>
              <a:t>IDEA Part B guarantees services for children with disabilities ages three through twenty-one</a:t>
            </a:r>
          </a:p>
          <a:p>
            <a:pPr lvl="1" indent="-177800" eaLnBrk="1" hangingPunct="1">
              <a:spcBef>
                <a:spcPts val="300"/>
              </a:spcBef>
              <a:spcAft>
                <a:spcPts val="300"/>
              </a:spcAft>
              <a:buFont typeface="Arial"/>
              <a:buChar char="•"/>
            </a:pPr>
            <a:r>
              <a:rPr lang="en-US" dirty="0" smtClean="0">
                <a:latin typeface="Times New Roman" charset="0"/>
              </a:rPr>
              <a:t>A free, appropriate public education</a:t>
            </a:r>
          </a:p>
          <a:p>
            <a:pPr lvl="1" indent="-177800" eaLnBrk="1" hangingPunct="1">
              <a:spcBef>
                <a:spcPts val="300"/>
              </a:spcBef>
              <a:spcAft>
                <a:spcPts val="300"/>
              </a:spcAft>
              <a:buFont typeface="Arial"/>
              <a:buChar char="•"/>
            </a:pPr>
            <a:r>
              <a:rPr lang="en-US" dirty="0" smtClean="0">
                <a:latin typeface="Times New Roman" charset="0"/>
              </a:rPr>
              <a:t>An education in the least restrictive environment </a:t>
            </a:r>
          </a:p>
          <a:p>
            <a:pPr lvl="1" indent="-177800" eaLnBrk="1" hangingPunct="1">
              <a:spcBef>
                <a:spcPts val="300"/>
              </a:spcBef>
              <a:spcAft>
                <a:spcPts val="300"/>
              </a:spcAft>
              <a:buFont typeface="Arial"/>
              <a:buChar char="•"/>
            </a:pPr>
            <a:r>
              <a:rPr lang="en-US" dirty="0" smtClean="0">
                <a:latin typeface="Times New Roman" charset="0"/>
              </a:rPr>
              <a:t>A fair assessment in the delivery of special education and related services</a:t>
            </a:r>
          </a:p>
          <a:p>
            <a:pPr lvl="1" indent="-177800" eaLnBrk="1" hangingPunct="1">
              <a:spcBef>
                <a:spcPts val="300"/>
              </a:spcBef>
              <a:spcAft>
                <a:spcPts val="300"/>
              </a:spcAft>
              <a:buFont typeface="Arial"/>
              <a:buChar char="•"/>
            </a:pPr>
            <a:r>
              <a:rPr lang="en-US" dirty="0" smtClean="0">
                <a:latin typeface="Times New Roman" charset="0"/>
              </a:rPr>
              <a:t>Participation of parents and family members in the process through an Individualized Education Program (IEP)</a:t>
            </a:r>
          </a:p>
          <a:p>
            <a:pPr eaLnBrk="1" hangingPunct="1">
              <a:spcBef>
                <a:spcPts val="300"/>
              </a:spcBef>
              <a:spcAft>
                <a:spcPts val="300"/>
              </a:spcAft>
            </a:pPr>
            <a:endParaRPr lang="en-US" dirty="0" smtClean="0">
              <a:latin typeface="Times New Roman" charset="0"/>
              <a:ea typeface="ＭＳ Ｐゴシック" charset="-128"/>
            </a:endParaRPr>
          </a:p>
          <a:p>
            <a:pPr eaLnBrk="1" hangingPunct="1">
              <a:spcBef>
                <a:spcPts val="300"/>
              </a:spcBef>
              <a:spcAft>
                <a:spcPts val="300"/>
              </a:spcAft>
            </a:pPr>
            <a:r>
              <a:rPr lang="en-US" dirty="0" smtClean="0">
                <a:latin typeface="Times New Roman" charset="0"/>
                <a:ea typeface="ＭＳ Ｐゴシック" charset="-128"/>
              </a:rPr>
              <a:t>IDEA Part C guarantees services for children birth to age three</a:t>
            </a: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5</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571379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Our discussion today is about Part C. Infants and toddlers with disabilities (birth to age three years) and their families are eligible for early intervention services under Part C of IDEA.  </a:t>
            </a:r>
          </a:p>
          <a:p>
            <a:pPr eaLnBrk="1" hangingPunct="1"/>
            <a:r>
              <a:rPr lang="en-US" dirty="0" smtClean="0">
                <a:latin typeface="Times New Roman" charset="0"/>
                <a:ea typeface="ＭＳ Ｐゴシック" charset="-128"/>
              </a:rPr>
              <a:t>Older children, ages three through twenty-one, receive services under Part B of IDEA.</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 early intervention system has a different name in different states across the country. For example, in Oklahoma it is called Sooner Start; in Iowa, it is called Early ACCESS; and in Louisiana, Early Steps.</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In California, Part C is called </a:t>
            </a:r>
            <a:r>
              <a:rPr lang="en-US" b="1" dirty="0" smtClean="0">
                <a:latin typeface="Times New Roman" charset="0"/>
                <a:ea typeface="ＭＳ Ｐゴシック" charset="-128"/>
              </a:rPr>
              <a:t>Early Start</a:t>
            </a:r>
            <a:r>
              <a:rPr lang="en-US" dirty="0" smtClean="0">
                <a:latin typeface="Times New Roman" charset="0"/>
                <a:ea typeface="ＭＳ Ｐゴシック" charset="-128"/>
              </a:rPr>
              <a:t>, although many communities use the name of the local early intervention provider when discussing California Early Start.</a:t>
            </a:r>
          </a:p>
          <a:p>
            <a:pPr eaLnBrk="1" hangingPunct="1"/>
            <a:r>
              <a:rPr lang="en-US" dirty="0" smtClean="0">
                <a:latin typeface="Times New Roman" charset="0"/>
                <a:ea typeface="ＭＳ Ｐゴシック" charset="-128"/>
              </a:rPr>
              <a:t>All these names refer to services provided under Part C of IDEA.</a:t>
            </a:r>
          </a:p>
          <a:p>
            <a:pPr eaLnBrk="1" hangingPunct="1"/>
            <a:endParaRPr lang="en-US" dirty="0" smtClean="0">
              <a:latin typeface="Times New Roman"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6</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6867735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This description contains some key words intended to support the unique needs of children under age three:</a:t>
            </a:r>
          </a:p>
          <a:p>
            <a:pPr marL="685800" lvl="2" indent="-228600" algn="l" eaLnBrk="1" hangingPunct="1">
              <a:lnSpc>
                <a:spcPct val="100000"/>
              </a:lnSpc>
              <a:spcBef>
                <a:spcPts val="0"/>
              </a:spcBef>
              <a:buFont typeface="Arial"/>
              <a:buChar char="•"/>
            </a:pPr>
            <a:r>
              <a:rPr lang="en-US" dirty="0" smtClean="0">
                <a:latin typeface="Times New Roman" charset="0"/>
              </a:rPr>
              <a:t>Coordinated: having all of the people and systems supporting the child and family working together</a:t>
            </a:r>
          </a:p>
          <a:p>
            <a:pPr marL="685800" lvl="2" indent="-228600" algn="l" eaLnBrk="1" hangingPunct="1">
              <a:lnSpc>
                <a:spcPct val="100000"/>
              </a:lnSpc>
              <a:spcBef>
                <a:spcPts val="0"/>
              </a:spcBef>
              <a:buFont typeface="Arial"/>
              <a:buChar char="•"/>
            </a:pPr>
            <a:r>
              <a:rPr lang="en-US" dirty="0" smtClean="0">
                <a:latin typeface="Times New Roman" charset="0"/>
              </a:rPr>
              <a:t>Family focused: Rather than focus on the child, as in education programs for older children, Early Start focuses on the family</a:t>
            </a:r>
          </a:p>
          <a:p>
            <a:pPr marL="685800" lvl="2" indent="-228600" algn="l" eaLnBrk="1" hangingPunct="1">
              <a:lnSpc>
                <a:spcPct val="100000"/>
              </a:lnSpc>
              <a:spcBef>
                <a:spcPts val="0"/>
              </a:spcBef>
              <a:buFont typeface="Arial"/>
              <a:buChar char="•"/>
            </a:pPr>
            <a:r>
              <a:rPr lang="en-US" dirty="0" smtClean="0">
                <a:latin typeface="Times New Roman" charset="0"/>
              </a:rPr>
              <a:t>Birth to age three: This includes the youngest children</a:t>
            </a:r>
          </a:p>
          <a:p>
            <a:pPr marL="685800" lvl="2" indent="-228600">
              <a:buFont typeface="Arial"/>
              <a:buChar char="•"/>
            </a:pPr>
            <a:r>
              <a:rPr lang="en-US" b="1" dirty="0" smtClean="0">
                <a:solidFill>
                  <a:srgbClr val="3D79D1"/>
                </a:solidFill>
                <a:latin typeface="Times New Roman" charset="0"/>
              </a:rPr>
              <a:t>“A significant developmental delay is defined as</a:t>
            </a:r>
            <a:r>
              <a:rPr lang="en-US" b="1" dirty="0" smtClean="0">
                <a:solidFill>
                  <a:srgbClr val="3D79D1"/>
                </a:solidFill>
                <a:latin typeface="Times New Roman" charset="0"/>
              </a:rPr>
              <a:t> 33 </a:t>
            </a:r>
            <a:r>
              <a:rPr lang="en-US" b="1" dirty="0" smtClean="0">
                <a:solidFill>
                  <a:srgbClr val="3D79D1"/>
                </a:solidFill>
                <a:latin typeface="Times New Roman" charset="0"/>
              </a:rPr>
              <a:t>percent delay </a:t>
            </a:r>
            <a:r>
              <a:rPr lang="en-US" b="1" smtClean="0">
                <a:solidFill>
                  <a:srgbClr val="3D79D1"/>
                </a:solidFill>
                <a:latin typeface="Times New Roman" charset="0"/>
              </a:rPr>
              <a:t>in</a:t>
            </a:r>
            <a:r>
              <a:rPr lang="en-US" b="1" smtClean="0">
                <a:solidFill>
                  <a:srgbClr val="3D79D1"/>
                </a:solidFill>
                <a:latin typeface="Times New Roman" charset="0"/>
              </a:rPr>
              <a:t> one or </a:t>
            </a:r>
            <a:r>
              <a:rPr lang="en-US" b="1" dirty="0" smtClean="0">
                <a:solidFill>
                  <a:srgbClr val="3D79D1"/>
                </a:solidFill>
                <a:latin typeface="Times New Roman" charset="0"/>
              </a:rPr>
              <a:t>more developmental areas.” 2015 update</a:t>
            </a:r>
          </a:p>
          <a:p>
            <a:pPr marL="685800" lvl="2" indent="-228600" algn="l" eaLnBrk="1" hangingPunct="1">
              <a:lnSpc>
                <a:spcPct val="100000"/>
              </a:lnSpc>
              <a:spcBef>
                <a:spcPts val="0"/>
              </a:spcBef>
              <a:buFont typeface="Arial"/>
              <a:buChar char="•"/>
            </a:pPr>
            <a:r>
              <a:rPr lang="en-US" dirty="0" smtClean="0">
                <a:latin typeface="Times New Roman" charset="0"/>
              </a:rPr>
              <a:t>An established risk condition is for example Down’s Syndrome, or hearing loss</a:t>
            </a:r>
          </a:p>
          <a:p>
            <a:pPr marL="685800" lvl="2" indent="-228600" algn="l" eaLnBrk="1" hangingPunct="1">
              <a:lnSpc>
                <a:spcPct val="100000"/>
              </a:lnSpc>
              <a:spcBef>
                <a:spcPts val="0"/>
              </a:spcBef>
              <a:buFont typeface="Arial"/>
              <a:buChar char="•"/>
            </a:pPr>
            <a:r>
              <a:rPr lang="en-US" b="1" dirty="0" smtClean="0">
                <a:solidFill>
                  <a:srgbClr val="3D79D1"/>
                </a:solidFill>
                <a:latin typeface="Times New Roman" charset="0"/>
              </a:rPr>
              <a:t>“At high risk”-Is a new criteria as of January 2015 that restores Early Start eligibility for those infants and toddlers experiencing developmental delays or disabilities due to a combination of biomedical risk factors. 2015 update</a:t>
            </a:r>
          </a:p>
          <a:p>
            <a:pPr eaLnBrk="1" hangingPunct="1"/>
            <a:endParaRPr lang="en-US" dirty="0" smtClean="0">
              <a:latin typeface="Times New Roman" charset="0"/>
              <a:ea typeface="ＭＳ Ｐゴシック" charset="-128"/>
            </a:endParaRPr>
          </a:p>
          <a:p>
            <a:r>
              <a:rPr lang="en-US" dirty="0" smtClean="0">
                <a:latin typeface="Times New Roman" charset="0"/>
                <a:ea typeface="ＭＳ Ｐゴシック" charset="-128"/>
              </a:rPr>
              <a:t>The Early Start program also helps transition children to agencies that provide services after the child turns three years old. </a:t>
            </a:r>
            <a:r>
              <a:rPr lang="en-US" i="1" dirty="0" smtClean="0">
                <a:latin typeface="Times New Roman" charset="0"/>
                <a:ea typeface="ＭＳ Ｐゴシック" charset="-128"/>
              </a:rPr>
              <a:t>More information is available on the Map </a:t>
            </a:r>
            <a:r>
              <a:rPr lang="en-US" i="1" dirty="0" err="1" smtClean="0">
                <a:latin typeface="Times New Roman" charset="0"/>
                <a:ea typeface="ＭＳ Ｐゴシック" charset="-128"/>
              </a:rPr>
              <a:t>PowerPoint</a:t>
            </a:r>
            <a:r>
              <a:rPr lang="en-US" i="1" baseline="30000" dirty="0" err="1" smtClean="0">
                <a:latin typeface="Times New Roman" charset="0"/>
                <a:ea typeface="ＭＳ Ｐゴシック" charset="-128"/>
              </a:rPr>
              <a:t>TM</a:t>
            </a:r>
            <a:r>
              <a:rPr lang="en-US" b="1" i="1" dirty="0" smtClean="0">
                <a:latin typeface="Times New Roman" charset="0"/>
                <a:ea typeface="ＭＳ Ｐゴシック" charset="-128"/>
              </a:rPr>
              <a:t> Transition in Early Childhood at Age Three for Children with Special Needs and from the publication, Effective Early Childhood Transitions found at </a:t>
            </a:r>
            <a:r>
              <a:rPr lang="en-US" b="1" i="1" dirty="0" smtClean="0"/>
              <a:t>www.dds.ca.gov</a:t>
            </a:r>
            <a:r>
              <a:rPr lang="en-US" i="1" dirty="0" smtClean="0"/>
              <a:t>/</a:t>
            </a:r>
            <a:r>
              <a:rPr lang="en-US" b="1" i="1" dirty="0" smtClean="0"/>
              <a:t>Early</a:t>
            </a:r>
            <a:r>
              <a:rPr lang="en-US" i="1" dirty="0" smtClean="0"/>
              <a:t>Start/docs/</a:t>
            </a:r>
            <a:r>
              <a:rPr lang="en-US" b="1" i="1" dirty="0" smtClean="0"/>
              <a:t>transition</a:t>
            </a:r>
            <a:r>
              <a:rPr lang="en-US" i="1" dirty="0" smtClean="0"/>
              <a:t>Handbook.pdf</a:t>
            </a:r>
            <a:endParaRPr lang="en-US" dirty="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245677E8-A422-F542-B1C8-289FE5E9E1FF}" type="slidenum">
              <a:rPr lang="en-US" smtClean="0"/>
              <a:pPr/>
              <a:t>7</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9893457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charset="0"/>
                <a:ea typeface="ＭＳ Ｐゴシック" charset="-128"/>
              </a:rPr>
              <a:t>IDEA Part C legislation requires each state to implement a statewide, multidisciplinary, comprehensive, interagency system that provides early intervention services to infants and toddlers with disabilities and their families.</a:t>
            </a:r>
          </a:p>
          <a:p>
            <a:pPr eaLnBrk="1" hangingPunct="1"/>
            <a:endParaRPr lang="en-US" dirty="0" smtClean="0">
              <a:latin typeface="Times New Roman" charset="0"/>
              <a:ea typeface="ＭＳ Ｐゴシック" charset="-128"/>
            </a:endParaRPr>
          </a:p>
          <a:p>
            <a:pPr eaLnBrk="1" hangingPunct="1"/>
            <a:r>
              <a:rPr lang="en-US" dirty="0" smtClean="0">
                <a:latin typeface="Times New Roman" charset="0"/>
                <a:ea typeface="ＭＳ Ｐゴシック" charset="-128"/>
              </a:rPr>
              <a:t>There are important components specifically designed for infants and toddlers that were incorporated into Part C of IDEA. These components are different from those mandated in Part B and two of them are listed in this slide.</a:t>
            </a:r>
          </a:p>
        </p:txBody>
      </p:sp>
      <p:sp>
        <p:nvSpPr>
          <p:cNvPr id="4" name="Slide Number Placeholder 3"/>
          <p:cNvSpPr>
            <a:spLocks noGrp="1"/>
          </p:cNvSpPr>
          <p:nvPr>
            <p:ph type="sldNum" sz="quarter" idx="10"/>
          </p:nvPr>
        </p:nvSpPr>
        <p:spPr/>
        <p:txBody>
          <a:bodyPr/>
          <a:lstStyle/>
          <a:p>
            <a:fld id="{245677E8-A422-F542-B1C8-289FE5E9E1FF}" type="slidenum">
              <a:rPr lang="en-US" smtClean="0"/>
              <a:pPr/>
              <a:t>8</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88483036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latin typeface="Times New Roman" charset="0"/>
                <a:ea typeface="ＭＳ Ｐゴシック" charset="-128"/>
              </a:rPr>
              <a:t>DDS, the lead agency, collaborates with the California Department of Education, and the Departments of Health Services, Social Services, Mental Health, and Alcohol and Drug Programs. </a:t>
            </a:r>
          </a:p>
          <a:p>
            <a:pPr eaLnBrk="1" hangingPunct="1">
              <a:lnSpc>
                <a:spcPct val="90000"/>
              </a:lnSpc>
            </a:pPr>
            <a:endParaRPr lang="en-US" dirty="0" smtClean="0">
              <a:latin typeface="Times New Roman" charset="0"/>
              <a:ea typeface="ＭＳ Ｐゴシック" charset="-128"/>
            </a:endParaRPr>
          </a:p>
          <a:p>
            <a:pPr eaLnBrk="1" hangingPunct="1">
              <a:lnSpc>
                <a:spcPct val="90000"/>
              </a:lnSpc>
            </a:pPr>
            <a:r>
              <a:rPr lang="en-US" dirty="0" smtClean="0">
                <a:latin typeface="Times New Roman" charset="0"/>
                <a:ea typeface="ＭＳ Ｐゴシック" charset="-128"/>
              </a:rPr>
              <a:t>The Early Start Program is implemented by:</a:t>
            </a:r>
          </a:p>
          <a:p>
            <a:pPr marL="685800" lvl="2" indent="-228600" eaLnBrk="1" hangingPunct="1">
              <a:lnSpc>
                <a:spcPct val="90000"/>
              </a:lnSpc>
              <a:buFont typeface="Arial"/>
              <a:buChar char="•"/>
            </a:pPr>
            <a:r>
              <a:rPr lang="en-US" dirty="0" smtClean="0">
                <a:latin typeface="Times New Roman" charset="0"/>
              </a:rPr>
              <a:t>21 regional centers, </a:t>
            </a:r>
          </a:p>
          <a:p>
            <a:pPr marL="685800" lvl="2" indent="-228600" eaLnBrk="1" hangingPunct="1">
              <a:lnSpc>
                <a:spcPct val="90000"/>
              </a:lnSpc>
              <a:buFont typeface="Arial"/>
              <a:buChar char="•"/>
            </a:pPr>
            <a:r>
              <a:rPr lang="en-US" dirty="0" smtClean="0">
                <a:latin typeface="Times New Roman" charset="0"/>
              </a:rPr>
              <a:t>125 special education local plan areas (SELPA), and </a:t>
            </a:r>
          </a:p>
          <a:p>
            <a:pPr marL="685800" lvl="2" indent="-228600" eaLnBrk="1" hangingPunct="1">
              <a:lnSpc>
                <a:spcPct val="90000"/>
              </a:lnSpc>
              <a:buFont typeface="Arial"/>
              <a:buChar char="•"/>
            </a:pPr>
            <a:r>
              <a:rPr lang="en-US" dirty="0" smtClean="0">
                <a:solidFill>
                  <a:srgbClr val="000000"/>
                </a:solidFill>
                <a:latin typeface="Times New Roman" charset="0"/>
              </a:rPr>
              <a:t>Over 50 family </a:t>
            </a:r>
            <a:r>
              <a:rPr lang="en-US" dirty="0" smtClean="0">
                <a:latin typeface="Times New Roman" charset="0"/>
              </a:rPr>
              <a:t>resource centers. </a:t>
            </a:r>
          </a:p>
          <a:p>
            <a:pPr marL="0" indent="0" eaLnBrk="1" hangingPunct="1">
              <a:lnSpc>
                <a:spcPct val="90000"/>
              </a:lnSpc>
            </a:pPr>
            <a:endParaRPr lang="en-US" dirty="0" smtClean="0">
              <a:latin typeface="Times New Roman" charset="0"/>
              <a:ea typeface="ＭＳ Ｐゴシック" charset="-128"/>
            </a:endParaRPr>
          </a:p>
          <a:p>
            <a:pPr marL="0" indent="0" eaLnBrk="1" hangingPunct="1">
              <a:lnSpc>
                <a:spcPct val="90000"/>
              </a:lnSpc>
            </a:pPr>
            <a:r>
              <a:rPr lang="en-US" dirty="0" smtClean="0">
                <a:latin typeface="Times New Roman" charset="0"/>
                <a:ea typeface="ＭＳ Ｐゴシック" charset="-128"/>
              </a:rPr>
              <a:t>DDS (as lead agency) receives advice and assistance from the State Inter-agency Coordinating Council (ICC) on Early Intervention. The ICC includes representative family members as well as agency representation. </a:t>
            </a:r>
          </a:p>
          <a:p>
            <a:pPr eaLnBrk="1" hangingPunct="1">
              <a:lnSpc>
                <a:spcPct val="90000"/>
              </a:lnSpc>
            </a:pPr>
            <a:endParaRPr lang="en-US" b="1" dirty="0" smtClean="0">
              <a:latin typeface="Times New Roman" charset="0"/>
              <a:ea typeface="ＭＳ Ｐゴシック" charset="-128"/>
            </a:endParaRPr>
          </a:p>
          <a:p>
            <a:pPr eaLnBrk="1" hangingPunct="1">
              <a:lnSpc>
                <a:spcPct val="90000"/>
              </a:lnSpc>
            </a:pPr>
            <a:r>
              <a:rPr lang="en-US" b="1" dirty="0" smtClean="0">
                <a:latin typeface="Times New Roman" charset="0"/>
                <a:ea typeface="ＭＳ Ｐゴシック" charset="-128"/>
              </a:rPr>
              <a:t>Local Impact</a:t>
            </a:r>
          </a:p>
          <a:p>
            <a:pPr eaLnBrk="1" hangingPunct="1">
              <a:lnSpc>
                <a:spcPct val="90000"/>
              </a:lnSpc>
            </a:pPr>
            <a:r>
              <a:rPr lang="en-US" dirty="0" smtClean="0">
                <a:latin typeface="Times New Roman" charset="0"/>
                <a:ea typeface="ＭＳ Ｐゴシック" charset="-128"/>
              </a:rPr>
              <a:t>The state’s regional centers, through a contractual agreement with DDS, share primary responsibility with the California Department of Education’s local educational agencies (</a:t>
            </a:r>
            <a:r>
              <a:rPr lang="en-US" dirty="0" err="1" smtClean="0">
                <a:latin typeface="Times New Roman" charset="0"/>
                <a:ea typeface="ＭＳ Ｐゴシック" charset="-128"/>
              </a:rPr>
              <a:t>LEAs</a:t>
            </a:r>
            <a:r>
              <a:rPr lang="en-US" dirty="0" smtClean="0">
                <a:latin typeface="Times New Roman" charset="0"/>
                <a:ea typeface="ＭＳ Ｐゴシック" charset="-128"/>
              </a:rPr>
              <a:t>*) for coordinating and providing early intervention services at the local level. </a:t>
            </a:r>
          </a:p>
          <a:p>
            <a:pPr eaLnBrk="1" hangingPunct="1">
              <a:lnSpc>
                <a:spcPct val="90000"/>
              </a:lnSpc>
            </a:pPr>
            <a:r>
              <a:rPr lang="en-US" dirty="0" err="1" smtClean="0">
                <a:latin typeface="Times New Roman" charset="0"/>
                <a:ea typeface="ＭＳ Ｐゴシック" charset="-128"/>
              </a:rPr>
              <a:t>LEAs</a:t>
            </a:r>
            <a:r>
              <a:rPr lang="en-US" dirty="0" smtClean="0">
                <a:latin typeface="Times New Roman" charset="0"/>
                <a:ea typeface="ＭＳ Ｐゴシック" charset="-128"/>
              </a:rPr>
              <a:t> are responsible for serving children with solely low incidence disabilities (vision, hearing, or orthopedic impairments).</a:t>
            </a:r>
          </a:p>
          <a:p>
            <a:pPr eaLnBrk="1" hangingPunct="1">
              <a:lnSpc>
                <a:spcPct val="90000"/>
              </a:lnSpc>
            </a:pPr>
            <a:endParaRPr lang="en-US" dirty="0" smtClean="0">
              <a:latin typeface="Times New Roman" charset="0"/>
              <a:ea typeface="ＭＳ Ｐゴシック" charset="-128"/>
            </a:endParaRPr>
          </a:p>
          <a:p>
            <a:pPr eaLnBrk="1" hangingPunct="1">
              <a:lnSpc>
                <a:spcPct val="90000"/>
              </a:lnSpc>
            </a:pPr>
            <a:r>
              <a:rPr lang="en-US" dirty="0" smtClean="0">
                <a:latin typeface="Times New Roman" charset="0"/>
                <a:ea typeface="ＭＳ Ｐゴシック" charset="-128"/>
              </a:rPr>
              <a:t>* </a:t>
            </a:r>
            <a:r>
              <a:rPr lang="en-US" i="1" dirty="0" smtClean="0">
                <a:latin typeface="Times New Roman" charset="0"/>
                <a:ea typeface="ＭＳ Ｐゴシック" charset="-128"/>
              </a:rPr>
              <a:t>A LEA (Local Educational Agency) is the local public school agency</a:t>
            </a:r>
            <a:br>
              <a:rPr lang="en-US" i="1" dirty="0" smtClean="0">
                <a:latin typeface="Times New Roman" charset="0"/>
                <a:ea typeface="ＭＳ Ｐゴシック" charset="-128"/>
              </a:rPr>
            </a:br>
            <a:r>
              <a:rPr lang="en-US" i="1" dirty="0" smtClean="0">
                <a:latin typeface="Times New Roman" charset="0"/>
                <a:ea typeface="ＭＳ Ｐゴシック" charset="-128"/>
              </a:rPr>
              <a:t>   responsible for overseeing special education. LEA is the local district. SELPA is responsible for overseeing special education.</a:t>
            </a:r>
          </a:p>
          <a:p>
            <a:endParaRPr lang="en-US" dirty="0"/>
          </a:p>
        </p:txBody>
      </p:sp>
      <p:sp>
        <p:nvSpPr>
          <p:cNvPr id="4" name="Slide Number Placeholder 3"/>
          <p:cNvSpPr>
            <a:spLocks noGrp="1"/>
          </p:cNvSpPr>
          <p:nvPr>
            <p:ph type="sldNum" sz="quarter" idx="10"/>
          </p:nvPr>
        </p:nvSpPr>
        <p:spPr/>
        <p:txBody>
          <a:bodyPr/>
          <a:lstStyle/>
          <a:p>
            <a:fld id="{245677E8-A422-F542-B1C8-289FE5E9E1FF}" type="slidenum">
              <a:rPr lang="en-US" smtClean="0"/>
              <a:pPr/>
              <a:t>9</a:t>
            </a:fld>
            <a:endParaRPr lang="en-US"/>
          </a:p>
        </p:txBody>
      </p:sp>
      <p:sp>
        <p:nvSpPr>
          <p:cNvPr id="5" name="Date Placeholder 4"/>
          <p:cNvSpPr>
            <a:spLocks noGrp="1"/>
          </p:cNvSpPr>
          <p:nvPr>
            <p:ph type="dt" idx="11"/>
          </p:nvPr>
        </p:nvSpPr>
        <p:spPr/>
        <p:txBody>
          <a:bodyPr/>
          <a:lstStyle/>
          <a:p>
            <a:r>
              <a:rPr lang="en-US" smtClean="0"/>
              <a:t>Updated July 2015</a:t>
            </a:r>
            <a:endParaRPr lang="en-US" dirty="0"/>
          </a:p>
        </p:txBody>
      </p:sp>
      <p:sp>
        <p:nvSpPr>
          <p:cNvPr id="6" name="Footer Placeholder 5"/>
          <p:cNvSpPr>
            <a:spLocks noGrp="1"/>
          </p:cNvSpPr>
          <p:nvPr>
            <p:ph type="ftr" sz="quarter" idx="12"/>
          </p:nvPr>
        </p:nvSpPr>
        <p:spPr/>
        <p:txBody>
          <a:bodyPr/>
          <a:lstStyle/>
          <a:p>
            <a:pPr>
              <a:defRPr/>
            </a:pPr>
            <a:r>
              <a:rPr lang="en-US" smtClean="0"/>
              <a:t>California Map to Inclusion and Belonging www.CAinclusion.org </a:t>
            </a:r>
            <a:endParaRPr lang="en-US" dirty="0"/>
          </a:p>
        </p:txBody>
      </p:sp>
      <p:sp>
        <p:nvSpPr>
          <p:cNvPr id="7" name="Header Placeholder 6"/>
          <p:cNvSpPr>
            <a:spLocks noGrp="1"/>
          </p:cNvSpPr>
          <p:nvPr>
            <p:ph type="hdr" sz="quarter" idx="13"/>
          </p:nvPr>
        </p:nvSpPr>
        <p:spPr/>
        <p:txBody>
          <a:bodyPr/>
          <a:lstStyle/>
          <a:p>
            <a:r>
              <a:rPr lang="en-US" smtClean="0"/>
              <a:t>Early Start Overview: Brief</a:t>
            </a:r>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0474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506595"/>
            <a:ext cx="7772400" cy="1470025"/>
          </a:xfrm>
          <a:prstGeom prst="rect">
            <a:avLst/>
          </a:prstGeom>
        </p:spPr>
        <p:txBody>
          <a:bodyPr/>
          <a:lstStyle>
            <a:lvl1pPr>
              <a:defRPr b="1" i="0" baseline="0">
                <a:effectLst>
                  <a:outerShdw blurRad="50800" dist="38100" dir="2700000" algn="tl" rotWithShape="0">
                    <a:srgbClr val="000000">
                      <a:alpha val="43000"/>
                    </a:srgbClr>
                  </a:outerShdw>
                </a:effectLst>
                <a:latin typeface="Century Gothic"/>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685800" y="2119506"/>
            <a:ext cx="7772400" cy="1752600"/>
          </a:xfrm>
          <a:prstGeom prst="rect">
            <a:avLst/>
          </a:prstGeom>
        </p:spPr>
        <p:txBody>
          <a:bodyPr anchor="t">
            <a:normAutofit/>
          </a:bodyPr>
          <a:lstStyle>
            <a:lvl1pPr marL="0" indent="0" algn="ctr">
              <a:buNone/>
              <a:defRPr sz="3600" b="1" i="0">
                <a:solidFill>
                  <a:schemeClr val="tx1"/>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Content Placeholder 12"/>
          <p:cNvSpPr>
            <a:spLocks noGrp="1"/>
          </p:cNvSpPr>
          <p:nvPr>
            <p:ph sz="quarter" idx="13"/>
          </p:nvPr>
        </p:nvSpPr>
        <p:spPr>
          <a:xfrm>
            <a:off x="685800" y="4014992"/>
            <a:ext cx="7772400" cy="2058243"/>
          </a:xfrm>
          <a:prstGeom prst="rect">
            <a:avLst/>
          </a:prstGeom>
        </p:spPr>
        <p:txBody>
          <a:bodyPr anchor="t">
            <a:normAutofit/>
          </a:bodyPr>
          <a:lstStyle>
            <a:lvl1pPr algn="ctr">
              <a:buFontTx/>
              <a:buNone/>
              <a:defRPr sz="2400" b="1" i="0" baseline="0">
                <a:latin typeface="Century Gothic"/>
              </a:defRPr>
            </a:lvl1pPr>
            <a:lvl2pPr algn="ctr">
              <a:defRPr b="1" i="0" baseline="0">
                <a:latin typeface="Century Gothic"/>
              </a:defRPr>
            </a:lvl2pPr>
            <a:lvl3pPr algn="ctr">
              <a:defRPr b="1" i="0" baseline="0">
                <a:latin typeface="Century Gothic"/>
              </a:defRPr>
            </a:lvl3pPr>
            <a:lvl4pPr algn="ctr">
              <a:defRPr b="1" i="0" baseline="0">
                <a:latin typeface="Century Gothic"/>
              </a:defRPr>
            </a:lvl4pPr>
            <a:lvl5pPr algn="ctr">
              <a:defRPr b="1" i="0" baseline="0">
                <a:latin typeface="Century Gothic"/>
              </a:defRPr>
            </a:lvl5pPr>
          </a:lstStyle>
          <a:p>
            <a:pPr lvl="0"/>
            <a:r>
              <a:rPr lang="en-US" dirty="0" smtClean="0"/>
              <a:t>Click to edit Master text styles</a:t>
            </a:r>
          </a:p>
        </p:txBody>
      </p:sp>
      <p:sp>
        <p:nvSpPr>
          <p:cNvPr id="10" name="Content Placeholder 14"/>
          <p:cNvSpPr>
            <a:spLocks noGrp="1"/>
          </p:cNvSpPr>
          <p:nvPr>
            <p:ph sz="quarter" idx="14"/>
          </p:nvPr>
        </p:nvSpPr>
        <p:spPr>
          <a:xfrm>
            <a:off x="685800" y="6145673"/>
            <a:ext cx="7772400" cy="650875"/>
          </a:xfrm>
          <a:prstGeom prst="rect">
            <a:avLst/>
          </a:prstGeom>
        </p:spPr>
        <p:txBody>
          <a:bodyPr anchor="t">
            <a:normAutofit/>
          </a:bodyPr>
          <a:lstStyle>
            <a:lvl1pPr algn="ctr">
              <a:buFontTx/>
              <a:buNone/>
              <a:defRPr sz="1200" b="1" i="0">
                <a:latin typeface="Arial"/>
              </a:defRPr>
            </a:lvl1pPr>
          </a:lstStyle>
          <a:p>
            <a:pPr lvl="0"/>
            <a:r>
              <a:rPr lang="en-US" dirty="0" smtClean="0"/>
              <a:t>Click to edit Master text styles</a:t>
            </a:r>
          </a:p>
        </p:txBody>
      </p:sp>
      <p:pic>
        <p:nvPicPr>
          <p:cNvPr id="11" name="Picture 10" descr="CAMap_pptLogo.png"/>
          <p:cNvPicPr>
            <a:picLocks noChangeAspect="1"/>
          </p:cNvPicPr>
          <p:nvPr userDrawn="1"/>
        </p:nvPicPr>
        <p:blipFill>
          <a:blip r:embed="rId2"/>
          <a:stretch>
            <a:fillRect/>
          </a:stretch>
        </p:blipFill>
        <p:spPr>
          <a:xfrm>
            <a:off x="228600" y="5250976"/>
            <a:ext cx="1806694" cy="1506642"/>
          </a:xfrm>
          <a:prstGeom prst="rect">
            <a:avLst/>
          </a:prstGeom>
        </p:spPr>
      </p:pic>
      <p:cxnSp>
        <p:nvCxnSpPr>
          <p:cNvPr id="14" name="Straight Connector 13"/>
          <p:cNvCxnSpPr/>
          <p:nvPr userDrawn="1"/>
        </p:nvCxnSpPr>
        <p:spPr>
          <a:xfrm>
            <a:off x="2035294" y="6109827"/>
            <a:ext cx="6651506" cy="1588"/>
          </a:xfrm>
          <a:prstGeom prst="line">
            <a:avLst/>
          </a:prstGeom>
          <a:ln w="38100">
            <a:solidFill>
              <a:srgbClr val="668ED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22" name="Content Placeholder 21"/>
          <p:cNvSpPr>
            <a:spLocks noGrp="1"/>
          </p:cNvSpPr>
          <p:nvPr>
            <p:ph sz="quarter" idx="13"/>
          </p:nvPr>
        </p:nvSpPr>
        <p:spPr>
          <a:xfrm>
            <a:off x="457200" y="1417638"/>
            <a:ext cx="8229600" cy="4572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1"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Footer Placeholder 8"/>
          <p:cNvSpPr>
            <a:spLocks noGrp="1"/>
          </p:cNvSpPr>
          <p:nvPr>
            <p:ph type="ftr" sz="quarter" idx="10"/>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3" name="Slide Number Placeholder 9"/>
          <p:cNvSpPr>
            <a:spLocks noGrp="1"/>
          </p:cNvSpPr>
          <p:nvPr>
            <p:ph type="sldNum" sz="quarter" idx="11"/>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8"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7"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8"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1"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1"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flip="none" rotWithShape="1">
          <a:gsLst>
            <a:gs pos="0">
              <a:schemeClr val="bg1"/>
            </a:gs>
            <a:gs pos="100000">
              <a:srgbClr val="C1DBF9"/>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C1DBF9"/>
            </a:gs>
          </a:gsLst>
          <a:lin ang="5400000" scaled="0"/>
          <a:tileRect/>
        </a:gradFill>
        <a:effectLst/>
      </p:bgPr>
    </p:bg>
    <p:spTree>
      <p:nvGrpSpPr>
        <p:cNvPr id="1" name=""/>
        <p:cNvGrpSpPr/>
        <p:nvPr/>
      </p:nvGrpSpPr>
      <p:grpSpPr>
        <a:xfrm>
          <a:off x="0" y="0"/>
          <a:ext cx="0" cy="0"/>
          <a:chOff x="0" y="0"/>
          <a:chExt cx="0" cy="0"/>
        </a:xfrm>
      </p:grpSpPr>
      <p:pic>
        <p:nvPicPr>
          <p:cNvPr id="16" name="Picture 15" descr="CAMap_pptLogo.png"/>
          <p:cNvPicPr>
            <a:picLocks noChangeAspect="1"/>
          </p:cNvPicPr>
          <p:nvPr userDrawn="1"/>
        </p:nvPicPr>
        <p:blipFill>
          <a:blip r:embed="rId12"/>
          <a:stretch>
            <a:fillRect/>
          </a:stretch>
        </p:blipFill>
        <p:spPr>
          <a:xfrm>
            <a:off x="228600" y="5698086"/>
            <a:ext cx="1358840" cy="1133167"/>
          </a:xfrm>
          <a:prstGeom prst="rect">
            <a:avLst/>
          </a:prstGeom>
        </p:spPr>
      </p:pic>
      <p:cxnSp>
        <p:nvCxnSpPr>
          <p:cNvPr id="17" name="Straight Connector 16"/>
          <p:cNvCxnSpPr/>
          <p:nvPr userDrawn="1"/>
        </p:nvCxnSpPr>
        <p:spPr>
          <a:xfrm>
            <a:off x="1600200" y="6349539"/>
            <a:ext cx="7086600" cy="1588"/>
          </a:xfrm>
          <a:prstGeom prst="line">
            <a:avLst/>
          </a:prstGeom>
          <a:ln w="38100">
            <a:solidFill>
              <a:srgbClr val="668EDF"/>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3"/>
          </p:nvPr>
        </p:nvSpPr>
        <p:spPr>
          <a:xfrm>
            <a:off x="1600200" y="6407151"/>
            <a:ext cx="4419600" cy="18415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553200" y="6407151"/>
            <a:ext cx="2133600" cy="184150"/>
          </a:xfrm>
          <a:prstGeom prst="rect">
            <a:avLst/>
          </a:prstGeom>
        </p:spPr>
        <p:txBody>
          <a:bodyPr vert="horz" lIns="91440" tIns="45720" rIns="91440" bIns="45720" rtlCol="0" anchor="ctr"/>
          <a:lstStyle>
            <a:lvl1pPr algn="r">
              <a:defRPr sz="1000">
                <a:solidFill>
                  <a:schemeClr val="tx1">
                    <a:tint val="75000"/>
                  </a:schemeClr>
                </a:solidFill>
              </a:defRPr>
            </a:lvl1pPr>
          </a:lstStyle>
          <a:p>
            <a:fld id="{97AA061C-D444-3042-B704-AD4BD9AC63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ctr"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8AE8"/>
        </a:buClr>
        <a:buSzPct val="80000"/>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8AE8"/>
        </a:buClr>
        <a:buSzPct val="10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8AE8"/>
        </a:buClr>
        <a:buSzPct val="80000"/>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8AE8"/>
        </a:buClr>
        <a:buSzPct val="80000"/>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8AE8"/>
        </a:buClr>
        <a:buSzPct val="80000"/>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dds.ca.gov/EarlyStart/ResourceMaterials.cfm" TargetMode="External"/><Relationship Id="rId4" Type="http://schemas.openxmlformats.org/officeDocument/2006/relationships/image" Target="../media/image6.pdf"/><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cainclusion.org/" TargetMode="External"/><Relationship Id="rId4" Type="http://schemas.openxmlformats.org/officeDocument/2006/relationships/hyperlink" Target="http://www.dds.ca.gov/EarlyStart/ESHome.cfm" TargetMode="External"/><Relationship Id="rId5" Type="http://schemas.openxmlformats.org/officeDocument/2006/relationships/hyperlink" Target="http://www.dds.ca.gov/EarlyStart/" TargetMode="External"/><Relationship Id="rId6" Type="http://schemas.openxmlformats.org/officeDocument/2006/relationships/hyperlink" Target="http://www.dds.ca.gov/Birth36Months/Index.cfm" TargetMode="External"/><Relationship Id="rId7" Type="http://schemas.openxmlformats.org/officeDocument/2006/relationships/hyperlink" Target="http://www.dds.ca.gov/EarlyStart/ResourceMaterials.cfm" TargetMode="External"/><Relationship Id="rId8" Type="http://schemas.openxmlformats.org/officeDocument/2006/relationships/hyperlink" Target="http://idea.ed.gov/" TargetMode="External"/><Relationship Id="rId9" Type="http://schemas.openxmlformats.org/officeDocument/2006/relationships/hyperlink" Target="http://www.cde.ca.gov/sp/se/fp/ecseries.asp"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25"/>
          <p:cNvSpPr>
            <a:spLocks noGrp="1"/>
          </p:cNvSpPr>
          <p:nvPr>
            <p:ph type="ctrTitle"/>
          </p:nvPr>
        </p:nvSpPr>
        <p:spPr>
          <a:xfrm>
            <a:off x="685800" y="506595"/>
            <a:ext cx="7772400" cy="5474075"/>
          </a:xfrm>
        </p:spPr>
        <p:txBody>
          <a:bodyPr/>
          <a:lstStyle/>
          <a:p>
            <a:r>
              <a:rPr lang="en-US" dirty="0" smtClean="0">
                <a:solidFill>
                  <a:srgbClr val="000000"/>
                </a:solidFill>
                <a:latin typeface="Century Gothic" charset="0"/>
              </a:rPr>
              <a:t>A Brief Overview  of</a:t>
            </a:r>
            <a:br>
              <a:rPr lang="en-US" dirty="0" smtClean="0">
                <a:solidFill>
                  <a:srgbClr val="000000"/>
                </a:solidFill>
                <a:latin typeface="Century Gothic" charset="0"/>
              </a:rPr>
            </a:br>
            <a:r>
              <a:rPr lang="en-US" dirty="0" smtClean="0">
                <a:solidFill>
                  <a:srgbClr val="000000"/>
                </a:solidFill>
                <a:latin typeface="Century Gothic" charset="0"/>
              </a:rPr>
              <a:t>California’s Early Start Program</a:t>
            </a:r>
            <a:br>
              <a:rPr lang="en-US" dirty="0" smtClean="0">
                <a:solidFill>
                  <a:srgbClr val="000000"/>
                </a:solidFill>
                <a:latin typeface="Century Gothic" charset="0"/>
              </a:rPr>
            </a:br>
            <a:endParaRPr lang="en-US" dirty="0"/>
          </a:p>
        </p:txBody>
      </p:sp>
      <p:sp>
        <p:nvSpPr>
          <p:cNvPr id="27" name="Subtitle 26"/>
          <p:cNvSpPr>
            <a:spLocks noGrp="1"/>
          </p:cNvSpPr>
          <p:nvPr>
            <p:ph type="subTitle" idx="1"/>
          </p:nvPr>
        </p:nvSpPr>
        <p:spPr>
          <a:xfrm>
            <a:off x="685800" y="2434281"/>
            <a:ext cx="7772400" cy="1752600"/>
          </a:xfrm>
        </p:spPr>
        <p:txBody>
          <a:bodyPr/>
          <a:lstStyle/>
          <a:p>
            <a:r>
              <a:rPr lang="en-US" dirty="0" smtClean="0">
                <a:latin typeface="Century Gothic" charset="0"/>
                <a:ea typeface="ＭＳ Ｐゴシック" charset="-128"/>
              </a:rPr>
              <a:t>Early Intervention Services </a:t>
            </a:r>
            <a:br>
              <a:rPr lang="en-US" dirty="0" smtClean="0">
                <a:latin typeface="Century Gothic" charset="0"/>
                <a:ea typeface="ＭＳ Ｐゴシック" charset="-128"/>
              </a:rPr>
            </a:br>
            <a:r>
              <a:rPr lang="en-US" dirty="0" smtClean="0">
                <a:latin typeface="Century Gothic" charset="0"/>
                <a:ea typeface="ＭＳ Ｐゴシック" charset="-128"/>
              </a:rPr>
              <a:t>in California</a:t>
            </a:r>
            <a:endParaRPr lang="en-US" dirty="0"/>
          </a:p>
        </p:txBody>
      </p:sp>
      <p:sp>
        <p:nvSpPr>
          <p:cNvPr id="28" name="Content Placeholder 27"/>
          <p:cNvSpPr>
            <a:spLocks noGrp="1"/>
          </p:cNvSpPr>
          <p:nvPr>
            <p:ph sz="quarter" idx="13"/>
          </p:nvPr>
        </p:nvSpPr>
        <p:spPr>
          <a:xfrm>
            <a:off x="685800" y="3621292"/>
            <a:ext cx="7772400" cy="2179144"/>
          </a:xfrm>
        </p:spPr>
        <p:txBody>
          <a:bodyPr>
            <a:normAutofit fontScale="70000" lnSpcReduction="20000"/>
          </a:bodyPr>
          <a:lstStyle/>
          <a:p>
            <a:r>
              <a:rPr lang="en-US" sz="3600" dirty="0" smtClean="0">
                <a:latin typeface="Century Gothic" charset="0"/>
                <a:ea typeface="ＭＳ Ｐゴシック" charset="-128"/>
              </a:rPr>
              <a:t>Developed by </a:t>
            </a:r>
          </a:p>
          <a:p>
            <a:r>
              <a:rPr lang="en-US" sz="3600" dirty="0" smtClean="0">
                <a:latin typeface="Century Gothic" charset="0"/>
                <a:ea typeface="ＭＳ Ｐゴシック" charset="-128"/>
              </a:rPr>
              <a:t>California MAP to Inclusion and Belonging…Making Access Possible</a:t>
            </a:r>
          </a:p>
          <a:p>
            <a:pPr>
              <a:lnSpc>
                <a:spcPct val="80000"/>
              </a:lnSpc>
            </a:pPr>
            <a:r>
              <a:rPr lang="en-US" sz="3200" dirty="0" err="1" smtClean="0">
                <a:latin typeface="Century Gothic" charset="0"/>
                <a:ea typeface="ＭＳ Ｐゴシック" charset="-128"/>
              </a:rPr>
              <a:t>WestEd</a:t>
            </a:r>
            <a:r>
              <a:rPr lang="en-US" sz="3200" dirty="0" smtClean="0">
                <a:latin typeface="Century Gothic" charset="0"/>
                <a:ea typeface="ＭＳ Ｐゴシック" charset="-128"/>
              </a:rPr>
              <a:t> Center for Child &amp; Family Studies</a:t>
            </a:r>
          </a:p>
          <a:p>
            <a:r>
              <a:rPr lang="en-US" dirty="0" smtClean="0">
                <a:latin typeface="Century Gothic" charset="0"/>
                <a:ea typeface="ＭＳ Ｐゴシック" charset="-128"/>
              </a:rPr>
              <a:t>in collaboration with the California Department of Education and the</a:t>
            </a:r>
            <a:endParaRPr lang="en-US" dirty="0" smtClean="0">
              <a:solidFill>
                <a:srgbClr val="FF0000"/>
              </a:solidFill>
              <a:latin typeface="Century Gothic" charset="0"/>
              <a:ea typeface="ＭＳ Ｐゴシック" charset="-128"/>
            </a:endParaRPr>
          </a:p>
          <a:p>
            <a:r>
              <a:rPr lang="en-US" dirty="0" smtClean="0">
                <a:latin typeface="Century Gothic" charset="0"/>
                <a:ea typeface="ＭＳ Ｐゴシック" charset="-128"/>
              </a:rPr>
              <a:t>California Department of Developmental Services</a:t>
            </a:r>
          </a:p>
          <a:p>
            <a:r>
              <a:rPr lang="en-US" dirty="0" smtClean="0">
                <a:solidFill>
                  <a:srgbClr val="3D79D1"/>
                </a:solidFill>
                <a:latin typeface="Century Gothic" charset="0"/>
                <a:ea typeface="ＭＳ Ｐゴシック" charset="-128"/>
              </a:rPr>
              <a:t>Updated to reflect changes in state law as of January 1, 2015</a:t>
            </a:r>
          </a:p>
          <a:p>
            <a:endParaRPr lang="en-US" dirty="0"/>
          </a:p>
        </p:txBody>
      </p:sp>
      <p:sp>
        <p:nvSpPr>
          <p:cNvPr id="29" name="Content Placeholder 28"/>
          <p:cNvSpPr>
            <a:spLocks noGrp="1"/>
          </p:cNvSpPr>
          <p:nvPr>
            <p:ph sz="quarter" idx="14"/>
          </p:nvPr>
        </p:nvSpPr>
        <p:spPr/>
        <p:txBody>
          <a:bodyPr>
            <a:normAutofit fontScale="92500" lnSpcReduction="10000"/>
          </a:bodyPr>
          <a:lstStyle/>
          <a:p>
            <a:r>
              <a:rPr lang="en-US" dirty="0" smtClean="0">
                <a:latin typeface="Arial" charset="0"/>
              </a:rPr>
              <a:t>California Map to Inclusion and Belonging is funded by the California Department of Education, </a:t>
            </a:r>
          </a:p>
          <a:p>
            <a:r>
              <a:rPr lang="en-US" dirty="0" smtClean="0">
                <a:latin typeface="Arial" charset="0"/>
              </a:rPr>
              <a:t>Early Education &amp; Support Division, with a portion of the federal </a:t>
            </a:r>
          </a:p>
          <a:p>
            <a:r>
              <a:rPr lang="en-US" dirty="0" smtClean="0">
                <a:latin typeface="Arial" charset="0"/>
              </a:rPr>
              <a:t>Child Care Development Fund Quality Improvement Allocation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D79D1"/>
                </a:solidFill>
                <a:ea typeface="ＭＳ Ｐゴシック" charset="-128"/>
              </a:rPr>
              <a:t>Eligibility Criteria</a:t>
            </a:r>
            <a:endParaRPr lang="en-US" dirty="0">
              <a:solidFill>
                <a:srgbClr val="3D79D1"/>
              </a:solidFill>
            </a:endParaRPr>
          </a:p>
        </p:txBody>
      </p:sp>
      <p:sp>
        <p:nvSpPr>
          <p:cNvPr id="3" name="Content Placeholder 2"/>
          <p:cNvSpPr>
            <a:spLocks noGrp="1"/>
          </p:cNvSpPr>
          <p:nvPr>
            <p:ph sz="quarter" idx="13"/>
          </p:nvPr>
        </p:nvSpPr>
        <p:spPr>
          <a:xfrm>
            <a:off x="457200" y="1026942"/>
            <a:ext cx="8229600" cy="4572000"/>
          </a:xfrm>
        </p:spPr>
        <p:txBody>
          <a:bodyPr/>
          <a:lstStyle/>
          <a:p>
            <a:pPr>
              <a:lnSpc>
                <a:spcPct val="120000"/>
              </a:lnSpc>
            </a:pPr>
            <a:r>
              <a:rPr lang="en-US" sz="2000" b="1" dirty="0" smtClean="0">
                <a:ea typeface="ＭＳ Ｐゴシック" charset="-128"/>
              </a:rPr>
              <a:t>The age at the time of the initial referral will be the age for consideration of eligibility.</a:t>
            </a:r>
          </a:p>
          <a:p>
            <a:pPr>
              <a:lnSpc>
                <a:spcPct val="120000"/>
              </a:lnSpc>
            </a:pPr>
            <a:r>
              <a:rPr lang="en-US" sz="2000" b="1" dirty="0" smtClean="0">
                <a:solidFill>
                  <a:srgbClr val="3D79D1"/>
                </a:solidFill>
                <a:ea typeface="ＭＳ Ｐゴシック" charset="-128"/>
              </a:rPr>
              <a:t>Have developmental delay of at least 33% in one or more areas of either cognitive, communication, social or emotional, adaptive, or physical and motor development including vision and hearing; or</a:t>
            </a:r>
          </a:p>
          <a:p>
            <a:pPr>
              <a:lnSpc>
                <a:spcPct val="120000"/>
              </a:lnSpc>
            </a:pPr>
            <a:r>
              <a:rPr lang="en-US" sz="2000" b="1" dirty="0" smtClean="0">
                <a:solidFill>
                  <a:srgbClr val="3D79D1"/>
                </a:solidFill>
                <a:ea typeface="ＭＳ Ｐゴシック" charset="-128"/>
              </a:rPr>
              <a:t>Have an established risk condition of known etiology, with a high probability of resulting in delayed development; or</a:t>
            </a:r>
          </a:p>
          <a:p>
            <a:pPr>
              <a:lnSpc>
                <a:spcPct val="120000"/>
              </a:lnSpc>
            </a:pPr>
            <a:r>
              <a:rPr lang="en-US" sz="2000" b="1" dirty="0" smtClean="0">
                <a:solidFill>
                  <a:srgbClr val="3D79D1"/>
                </a:solidFill>
                <a:ea typeface="ＭＳ Ｐゴシック" charset="-128"/>
              </a:rPr>
              <a:t>Be considered at high risk of having a substantial developmental disability due to a combination of biomedical risk factors of which are diagnosed by qualified personnel</a:t>
            </a:r>
          </a:p>
          <a:p>
            <a:pPr algn="r">
              <a:lnSpc>
                <a:spcPct val="120000"/>
              </a:lnSpc>
              <a:buNone/>
            </a:pPr>
            <a:r>
              <a:rPr lang="en-US" sz="1600" b="1" dirty="0" smtClean="0">
                <a:solidFill>
                  <a:srgbClr val="3D79D1"/>
                </a:solidFill>
                <a:ea typeface="ＭＳ Ｐゴシック" charset="-128"/>
              </a:rPr>
              <a:t>2015 update</a:t>
            </a:r>
            <a:endParaRPr lang="en-US" sz="1600" dirty="0" smtClean="0">
              <a:solidFill>
                <a:srgbClr val="3D79D1"/>
              </a:solidFill>
              <a:ea typeface="ＭＳ Ｐゴシック" charset="-128"/>
            </a:endParaRPr>
          </a:p>
          <a:p>
            <a:pPr>
              <a:lnSpc>
                <a:spcPct val="120000"/>
              </a:lnSpc>
            </a:pPr>
            <a:endParaRPr lang="en-US" sz="16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Early Start Services</a:t>
            </a:r>
            <a:endParaRPr lang="en-US" dirty="0"/>
          </a:p>
        </p:txBody>
      </p:sp>
      <p:sp>
        <p:nvSpPr>
          <p:cNvPr id="3" name="Content Placeholder 2"/>
          <p:cNvSpPr>
            <a:spLocks noGrp="1"/>
          </p:cNvSpPr>
          <p:nvPr>
            <p:ph sz="quarter" idx="13"/>
          </p:nvPr>
        </p:nvSpPr>
        <p:spPr/>
        <p:txBody>
          <a:bodyPr/>
          <a:lstStyle/>
          <a:p>
            <a:pPr>
              <a:lnSpc>
                <a:spcPct val="90000"/>
              </a:lnSpc>
              <a:spcBef>
                <a:spcPct val="60000"/>
              </a:spcBef>
            </a:pPr>
            <a:r>
              <a:rPr lang="en-US" sz="2800" dirty="0" smtClean="0">
                <a:ea typeface="ＭＳ Ｐゴシック" charset="-128"/>
              </a:rPr>
              <a:t>Are designed to meet the individual needs of each infant or toddler and needs of the family</a:t>
            </a:r>
          </a:p>
          <a:p>
            <a:pPr>
              <a:lnSpc>
                <a:spcPct val="90000"/>
              </a:lnSpc>
              <a:spcBef>
                <a:spcPct val="60000"/>
              </a:spcBef>
            </a:pPr>
            <a:r>
              <a:rPr lang="en-US" sz="2800" dirty="0" smtClean="0">
                <a:ea typeface="ＭＳ Ｐゴシック" charset="-128"/>
              </a:rPr>
              <a:t>Are provided in “natural environments”</a:t>
            </a:r>
          </a:p>
          <a:p>
            <a:pPr>
              <a:lnSpc>
                <a:spcPct val="90000"/>
              </a:lnSpc>
              <a:spcBef>
                <a:spcPct val="60000"/>
              </a:spcBef>
            </a:pPr>
            <a:r>
              <a:rPr lang="en-US" sz="2800" dirty="0" smtClean="0">
                <a:ea typeface="ＭＳ Ｐゴシック" charset="-128"/>
              </a:rPr>
              <a:t>Are provided to families by qualified personnel </a:t>
            </a:r>
            <a:endParaRPr lang="en-US" sz="2800" dirty="0" smtClean="0">
              <a:solidFill>
                <a:srgbClr val="00B0F0"/>
              </a:solidFill>
              <a:ea typeface="ＭＳ Ｐゴシック" charset="-128"/>
            </a:endParaRPr>
          </a:p>
          <a:p>
            <a:pPr>
              <a:lnSpc>
                <a:spcPct val="90000"/>
              </a:lnSpc>
              <a:spcBef>
                <a:spcPct val="60000"/>
              </a:spcBef>
            </a:pPr>
            <a:r>
              <a:rPr lang="en-US" sz="2800" dirty="0" smtClean="0">
                <a:ea typeface="ＭＳ Ｐゴシック" charset="-128"/>
              </a:rPr>
              <a:t>Include transition to appropriate services at three years of age</a:t>
            </a:r>
          </a:p>
          <a:p>
            <a:endParaRPr lang="en-US" sz="28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Natural Environment</a:t>
            </a:r>
            <a:endParaRPr lang="en-US" dirty="0"/>
          </a:p>
        </p:txBody>
      </p:sp>
      <p:sp>
        <p:nvSpPr>
          <p:cNvPr id="3" name="Content Placeholder 2"/>
          <p:cNvSpPr>
            <a:spLocks noGrp="1"/>
          </p:cNvSpPr>
          <p:nvPr>
            <p:ph sz="quarter" idx="13"/>
          </p:nvPr>
        </p:nvSpPr>
        <p:spPr/>
        <p:txBody>
          <a:bodyPr/>
          <a:lstStyle/>
          <a:p>
            <a:pPr>
              <a:spcBef>
                <a:spcPct val="50000"/>
              </a:spcBef>
            </a:pPr>
            <a:r>
              <a:rPr lang="en-US" sz="3000" dirty="0" smtClean="0">
                <a:ea typeface="ＭＳ Ｐゴシック" charset="-128"/>
              </a:rPr>
              <a:t>Any setting where typically developing children of a similar chronological age are found </a:t>
            </a:r>
          </a:p>
          <a:p>
            <a:pPr>
              <a:spcBef>
                <a:spcPct val="50000"/>
              </a:spcBef>
            </a:pPr>
            <a:r>
              <a:rPr lang="en-US" sz="3000" dirty="0" smtClean="0">
                <a:ea typeface="ＭＳ Ｐゴシック" charset="-128"/>
              </a:rPr>
              <a:t>Includes home, neighborhood, child care, preschool, parks, birthday parties, informal gatherings of family and friends, etc.  </a:t>
            </a:r>
          </a:p>
          <a:p>
            <a:pPr>
              <a:spcBef>
                <a:spcPct val="50000"/>
              </a:spcBef>
            </a:pPr>
            <a:r>
              <a:rPr lang="en-US" sz="3000" dirty="0" smtClean="0">
                <a:ea typeface="ＭＳ Ｐゴシック" charset="-128"/>
              </a:rPr>
              <a:t>A “Natural Environment” is more than a location. It is a way of approaching service</a:t>
            </a:r>
          </a:p>
          <a:p>
            <a:endParaRPr lang="en-US" sz="30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Century Gothic" charset="0"/>
                <a:ea typeface="ＭＳ Ｐゴシック" charset="-128"/>
              </a:rPr>
              <a:t>A Natural Environment</a:t>
            </a:r>
            <a:endParaRPr lang="en-US" dirty="0"/>
          </a:p>
        </p:txBody>
      </p:sp>
      <p:sp>
        <p:nvSpPr>
          <p:cNvPr id="8" name="Text Placeholder 7"/>
          <p:cNvSpPr>
            <a:spLocks noGrp="1"/>
          </p:cNvSpPr>
          <p:nvPr>
            <p:ph type="body" idx="1"/>
          </p:nvPr>
        </p:nvSpPr>
        <p:spPr>
          <a:xfrm>
            <a:off x="457200" y="1215232"/>
            <a:ext cx="4040188" cy="639762"/>
          </a:xfrm>
        </p:spPr>
        <p:txBody>
          <a:bodyPr anchor="ctr"/>
          <a:lstStyle/>
          <a:p>
            <a:pPr algn="ctr"/>
            <a:r>
              <a:rPr lang="en-US" sz="3000" dirty="0" smtClean="0"/>
              <a:t>Is</a:t>
            </a:r>
            <a:endParaRPr lang="en-US" sz="3000" dirty="0"/>
          </a:p>
        </p:txBody>
      </p:sp>
      <p:sp>
        <p:nvSpPr>
          <p:cNvPr id="9" name="Content Placeholder 8"/>
          <p:cNvSpPr>
            <a:spLocks noGrp="1"/>
          </p:cNvSpPr>
          <p:nvPr>
            <p:ph sz="half" idx="2"/>
          </p:nvPr>
        </p:nvSpPr>
        <p:spPr>
          <a:xfrm>
            <a:off x="457200" y="1854994"/>
            <a:ext cx="4040188" cy="3951288"/>
          </a:xfrm>
        </p:spPr>
        <p:txBody>
          <a:bodyPr/>
          <a:lstStyle/>
          <a:p>
            <a:r>
              <a:rPr lang="en-US" sz="2200" dirty="0" smtClean="0">
                <a:ea typeface="ＭＳ Ｐゴシック" charset="-128"/>
              </a:rPr>
              <a:t>a location where this child would go if he did not have a disability</a:t>
            </a:r>
          </a:p>
          <a:p>
            <a:r>
              <a:rPr lang="en-US" sz="2200" dirty="0" smtClean="0">
                <a:ea typeface="ＭＳ Ｐゴシック" charset="-128"/>
              </a:rPr>
              <a:t>where other children go who do not have disabilities </a:t>
            </a:r>
          </a:p>
          <a:p>
            <a:r>
              <a:rPr lang="en-US" sz="2200" dirty="0" smtClean="0">
                <a:ea typeface="ＭＳ Ｐゴシック" charset="-128"/>
              </a:rPr>
              <a:t>in a part of the community where children and families without disabilities spend time when they are not being treated or tested for illness or health issues </a:t>
            </a:r>
          </a:p>
          <a:p>
            <a:endParaRPr lang="en-US" sz="2200" dirty="0"/>
          </a:p>
        </p:txBody>
      </p:sp>
      <p:sp>
        <p:nvSpPr>
          <p:cNvPr id="10" name="Text Placeholder 9"/>
          <p:cNvSpPr>
            <a:spLocks noGrp="1"/>
          </p:cNvSpPr>
          <p:nvPr>
            <p:ph type="body" sz="quarter" idx="3"/>
          </p:nvPr>
        </p:nvSpPr>
        <p:spPr>
          <a:xfrm>
            <a:off x="4645025" y="1215232"/>
            <a:ext cx="4041775" cy="639762"/>
          </a:xfrm>
        </p:spPr>
        <p:txBody>
          <a:bodyPr anchor="ctr"/>
          <a:lstStyle/>
          <a:p>
            <a:pPr algn="ctr"/>
            <a:r>
              <a:rPr lang="en-US" sz="3000" dirty="0" smtClean="0"/>
              <a:t>Is Not</a:t>
            </a:r>
            <a:endParaRPr lang="en-US" sz="3000" dirty="0"/>
          </a:p>
        </p:txBody>
      </p:sp>
      <p:sp>
        <p:nvSpPr>
          <p:cNvPr id="11" name="Content Placeholder 10"/>
          <p:cNvSpPr>
            <a:spLocks noGrp="1"/>
          </p:cNvSpPr>
          <p:nvPr>
            <p:ph sz="quarter" idx="4"/>
          </p:nvPr>
        </p:nvSpPr>
        <p:spPr>
          <a:xfrm>
            <a:off x="4645025" y="1854994"/>
            <a:ext cx="4041775" cy="3951288"/>
          </a:xfrm>
        </p:spPr>
        <p:txBody>
          <a:bodyPr/>
          <a:lstStyle/>
          <a:p>
            <a:r>
              <a:rPr lang="en-US" sz="2200" dirty="0" smtClean="0">
                <a:ea typeface="ＭＳ Ｐゴシック" charset="-128"/>
              </a:rPr>
              <a:t>a location where people usually go because they have disabilities or medical issues</a:t>
            </a:r>
          </a:p>
          <a:p>
            <a:r>
              <a:rPr lang="en-US" sz="2200" dirty="0" smtClean="0">
                <a:ea typeface="ＭＳ Ｐゴシック" charset="-128"/>
              </a:rPr>
              <a:t>a location that was chosen because it had specialized equipment </a:t>
            </a:r>
          </a:p>
          <a:p>
            <a:r>
              <a:rPr lang="en-US" sz="2200" dirty="0" smtClean="0">
                <a:ea typeface="ＭＳ Ｐゴシック" charset="-128"/>
              </a:rPr>
              <a:t>a location that was chosen because it was convenient for specialists who work  with the child</a:t>
            </a:r>
          </a:p>
          <a:p>
            <a:endParaRPr lang="en-US" sz="2200" dirty="0"/>
          </a:p>
        </p:txBody>
      </p:sp>
      <p:sp>
        <p:nvSpPr>
          <p:cNvPr id="13" name="Slide Number Placeholder 12"/>
          <p:cNvSpPr>
            <a:spLocks noGrp="1"/>
          </p:cNvSpPr>
          <p:nvPr>
            <p:ph type="sldNum" sz="quarter" idx="11"/>
          </p:nvPr>
        </p:nvSpPr>
        <p:spPr/>
        <p:txBody>
          <a:bodyPr/>
          <a:lstStyle/>
          <a:p>
            <a:fld id="{97AA061C-D444-3042-B704-AD4BD9AC639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Early Start Services can Include: </a:t>
            </a:r>
            <a:endParaRPr lang="en-US" dirty="0"/>
          </a:p>
        </p:txBody>
      </p:sp>
      <p:sp>
        <p:nvSpPr>
          <p:cNvPr id="3" name="Content Placeholder 2"/>
          <p:cNvSpPr>
            <a:spLocks noGrp="1"/>
          </p:cNvSpPr>
          <p:nvPr>
            <p:ph sz="half" idx="1"/>
          </p:nvPr>
        </p:nvSpPr>
        <p:spPr>
          <a:xfrm>
            <a:off x="457200" y="1417638"/>
            <a:ext cx="4038600" cy="4525963"/>
          </a:xfrm>
        </p:spPr>
        <p:txBody>
          <a:bodyPr/>
          <a:lstStyle/>
          <a:p>
            <a:pPr>
              <a:lnSpc>
                <a:spcPct val="90000"/>
              </a:lnSpc>
            </a:pPr>
            <a:r>
              <a:rPr lang="en-US" sz="2400" dirty="0" smtClean="0">
                <a:ea typeface="ＭＳ Ｐゴシック" charset="-128"/>
              </a:rPr>
              <a:t>Assistive technology devices/services </a:t>
            </a:r>
          </a:p>
          <a:p>
            <a:pPr>
              <a:lnSpc>
                <a:spcPct val="90000"/>
              </a:lnSpc>
            </a:pPr>
            <a:r>
              <a:rPr lang="en-US" sz="2400" dirty="0" smtClean="0">
                <a:ea typeface="ＭＳ Ｐゴシック" charset="-128"/>
              </a:rPr>
              <a:t>Audiology services </a:t>
            </a:r>
          </a:p>
          <a:p>
            <a:pPr>
              <a:lnSpc>
                <a:spcPct val="90000"/>
              </a:lnSpc>
            </a:pPr>
            <a:r>
              <a:rPr lang="en-US" sz="2400" dirty="0" smtClean="0">
                <a:ea typeface="ＭＳ Ｐゴシック" charset="-128"/>
              </a:rPr>
              <a:t>Family training, counseling, home visits </a:t>
            </a:r>
          </a:p>
          <a:p>
            <a:pPr>
              <a:lnSpc>
                <a:spcPct val="90000"/>
              </a:lnSpc>
            </a:pPr>
            <a:r>
              <a:rPr lang="en-US" sz="2400" dirty="0" smtClean="0">
                <a:ea typeface="ＭＳ Ｐゴシック" charset="-128"/>
              </a:rPr>
              <a:t>Some health services </a:t>
            </a:r>
          </a:p>
          <a:p>
            <a:pPr>
              <a:lnSpc>
                <a:spcPct val="90000"/>
              </a:lnSpc>
            </a:pPr>
            <a:r>
              <a:rPr lang="en-US" sz="2400" dirty="0" smtClean="0">
                <a:ea typeface="ＭＳ Ｐゴシック" charset="-128"/>
              </a:rPr>
              <a:t>Medical services for diagnosis and evaluation </a:t>
            </a:r>
          </a:p>
          <a:p>
            <a:pPr>
              <a:lnSpc>
                <a:spcPct val="90000"/>
              </a:lnSpc>
            </a:pPr>
            <a:r>
              <a:rPr lang="en-US" sz="2400" dirty="0" smtClean="0">
                <a:ea typeface="ＭＳ Ｐゴシック" charset="-128"/>
              </a:rPr>
              <a:t>Nursing services </a:t>
            </a:r>
          </a:p>
          <a:p>
            <a:pPr>
              <a:lnSpc>
                <a:spcPct val="90000"/>
              </a:lnSpc>
            </a:pPr>
            <a:r>
              <a:rPr lang="en-US" sz="2400" dirty="0" smtClean="0">
                <a:ea typeface="ＭＳ Ｐゴシック" charset="-128"/>
              </a:rPr>
              <a:t>Nutrition services </a:t>
            </a:r>
          </a:p>
          <a:p>
            <a:pPr>
              <a:lnSpc>
                <a:spcPct val="90000"/>
              </a:lnSpc>
            </a:pPr>
            <a:r>
              <a:rPr lang="en-US" sz="2400" dirty="0" smtClean="0">
                <a:ea typeface="ＭＳ Ｐゴシック" charset="-128"/>
              </a:rPr>
              <a:t>Occupational therapy </a:t>
            </a:r>
          </a:p>
          <a:p>
            <a:endParaRPr lang="en-US" sz="2400" dirty="0"/>
          </a:p>
        </p:txBody>
      </p:sp>
      <p:sp>
        <p:nvSpPr>
          <p:cNvPr id="4" name="Content Placeholder 3"/>
          <p:cNvSpPr>
            <a:spLocks noGrp="1"/>
          </p:cNvSpPr>
          <p:nvPr>
            <p:ph sz="half" idx="2"/>
          </p:nvPr>
        </p:nvSpPr>
        <p:spPr>
          <a:xfrm>
            <a:off x="4648200" y="1417638"/>
            <a:ext cx="4038600" cy="4525963"/>
          </a:xfrm>
        </p:spPr>
        <p:txBody>
          <a:bodyPr/>
          <a:lstStyle/>
          <a:p>
            <a:pPr>
              <a:lnSpc>
                <a:spcPct val="80000"/>
              </a:lnSpc>
            </a:pPr>
            <a:r>
              <a:rPr lang="en-US" sz="2400" dirty="0" smtClean="0">
                <a:ea typeface="ＭＳ Ｐゴシック" charset="-128"/>
              </a:rPr>
              <a:t>Physical therapy </a:t>
            </a:r>
          </a:p>
          <a:p>
            <a:pPr>
              <a:lnSpc>
                <a:spcPct val="80000"/>
              </a:lnSpc>
            </a:pPr>
            <a:r>
              <a:rPr lang="en-US" sz="2400" dirty="0" smtClean="0">
                <a:ea typeface="ＭＳ Ｐゴシック" charset="-128"/>
              </a:rPr>
              <a:t>Psychological services </a:t>
            </a:r>
          </a:p>
          <a:p>
            <a:pPr>
              <a:lnSpc>
                <a:spcPct val="80000"/>
              </a:lnSpc>
            </a:pPr>
            <a:r>
              <a:rPr lang="en-US" sz="2400" dirty="0" smtClean="0">
                <a:ea typeface="ＭＳ Ｐゴシック" charset="-128"/>
              </a:rPr>
              <a:t>Service coordination </a:t>
            </a:r>
          </a:p>
          <a:p>
            <a:pPr>
              <a:lnSpc>
                <a:spcPct val="80000"/>
              </a:lnSpc>
            </a:pPr>
            <a:r>
              <a:rPr lang="en-US" sz="2400" dirty="0" smtClean="0">
                <a:ea typeface="ＭＳ Ｐゴシック" charset="-128"/>
              </a:rPr>
              <a:t>Special instruction </a:t>
            </a:r>
          </a:p>
          <a:p>
            <a:pPr>
              <a:lnSpc>
                <a:spcPct val="80000"/>
              </a:lnSpc>
            </a:pPr>
            <a:r>
              <a:rPr lang="en-US" sz="2400" dirty="0" smtClean="0">
                <a:ea typeface="ＭＳ Ｐゴシック" charset="-128"/>
              </a:rPr>
              <a:t>Social work services </a:t>
            </a:r>
          </a:p>
          <a:p>
            <a:pPr>
              <a:lnSpc>
                <a:spcPct val="80000"/>
              </a:lnSpc>
            </a:pPr>
            <a:r>
              <a:rPr lang="en-US" sz="2400" dirty="0" smtClean="0">
                <a:ea typeface="ＭＳ Ｐゴシック" charset="-128"/>
              </a:rPr>
              <a:t>Transportation services </a:t>
            </a:r>
          </a:p>
          <a:p>
            <a:pPr>
              <a:lnSpc>
                <a:spcPct val="80000"/>
              </a:lnSpc>
            </a:pPr>
            <a:r>
              <a:rPr lang="en-US" sz="2400" dirty="0" smtClean="0">
                <a:ea typeface="ＭＳ Ｐゴシック" charset="-128"/>
              </a:rPr>
              <a:t>Speech and language services </a:t>
            </a:r>
          </a:p>
          <a:p>
            <a:pPr>
              <a:lnSpc>
                <a:spcPct val="80000"/>
              </a:lnSpc>
            </a:pPr>
            <a:r>
              <a:rPr lang="en-US" sz="2400" dirty="0" smtClean="0">
                <a:ea typeface="ＭＳ Ｐゴシック" charset="-128"/>
              </a:rPr>
              <a:t>Vision services</a:t>
            </a:r>
          </a:p>
          <a:p>
            <a:pPr>
              <a:lnSpc>
                <a:spcPct val="80000"/>
              </a:lnSpc>
            </a:pPr>
            <a:r>
              <a:rPr lang="en-US" sz="2400" dirty="0" smtClean="0">
                <a:ea typeface="ＭＳ Ｐゴシック" charset="-128"/>
              </a:rPr>
              <a:t>Others as determined by the IFSP Team</a:t>
            </a:r>
          </a:p>
          <a:p>
            <a:endParaRPr lang="en-US" sz="2400" dirty="0"/>
          </a:p>
        </p:txBody>
      </p:sp>
      <p:sp>
        <p:nvSpPr>
          <p:cNvPr id="6" name="Slide Number Placeholder 5"/>
          <p:cNvSpPr>
            <a:spLocks noGrp="1"/>
          </p:cNvSpPr>
          <p:nvPr>
            <p:ph type="sldNum" sz="quarter" idx="4"/>
          </p:nvPr>
        </p:nvSpPr>
        <p:spPr/>
        <p:txBody>
          <a:bodyPr/>
          <a:lstStyle/>
          <a:p>
            <a:fld id="{97AA061C-D444-3042-B704-AD4BD9AC639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Family Involvement</a:t>
            </a:r>
            <a:endParaRPr lang="en-US" dirty="0"/>
          </a:p>
        </p:txBody>
      </p:sp>
      <p:sp>
        <p:nvSpPr>
          <p:cNvPr id="3" name="Content Placeholder 2"/>
          <p:cNvSpPr>
            <a:spLocks noGrp="1"/>
          </p:cNvSpPr>
          <p:nvPr>
            <p:ph sz="quarter" idx="13"/>
          </p:nvPr>
        </p:nvSpPr>
        <p:spPr/>
        <p:txBody>
          <a:bodyPr/>
          <a:lstStyle/>
          <a:p>
            <a:pPr>
              <a:spcBef>
                <a:spcPct val="100000"/>
              </a:spcBef>
            </a:pPr>
            <a:r>
              <a:rPr lang="en-US" sz="2800" dirty="0" smtClean="0">
                <a:ea typeface="ＭＳ Ｐゴシック" charset="-128"/>
              </a:rPr>
              <a:t>Families are an integral part of evaluation and assessment</a:t>
            </a:r>
          </a:p>
          <a:p>
            <a:pPr>
              <a:spcBef>
                <a:spcPct val="100000"/>
              </a:spcBef>
            </a:pPr>
            <a:r>
              <a:rPr lang="en-US" sz="2800" dirty="0" smtClean="0">
                <a:ea typeface="ＭＳ Ｐゴシック" charset="-128"/>
              </a:rPr>
              <a:t>Families participate in Individualized Family Service Plan (IFSP) development </a:t>
            </a:r>
          </a:p>
          <a:p>
            <a:pPr>
              <a:spcBef>
                <a:spcPct val="100000"/>
              </a:spcBef>
            </a:pPr>
            <a:r>
              <a:rPr lang="en-US" sz="2800" dirty="0" smtClean="0">
                <a:ea typeface="ＭＳ Ｐゴシック" charset="-128"/>
              </a:rPr>
              <a:t>Early Start services support families and help them meet the special needs of their infants or toddlers</a:t>
            </a:r>
          </a:p>
          <a:p>
            <a:endParaRPr lang="en-US" sz="28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charset="-128"/>
              </a:rPr>
              <a:t>Early Start </a:t>
            </a:r>
            <a:br>
              <a:rPr lang="en-US" dirty="0" smtClean="0">
                <a:ea typeface="ＭＳ Ｐゴシック" charset="-128"/>
              </a:rPr>
            </a:br>
            <a:r>
              <a:rPr lang="en-US" dirty="0" smtClean="0">
                <a:ea typeface="ＭＳ Ｐゴシック" charset="-128"/>
              </a:rPr>
              <a:t>Family Resource Centers (</a:t>
            </a:r>
            <a:r>
              <a:rPr lang="en-US" dirty="0" err="1" smtClean="0">
                <a:ea typeface="ＭＳ Ｐゴシック" charset="-128"/>
              </a:rPr>
              <a:t>FRCs</a:t>
            </a:r>
            <a:r>
              <a:rPr lang="en-US" dirty="0" smtClean="0">
                <a:ea typeface="ＭＳ Ｐゴシック" charset="-128"/>
              </a:rPr>
              <a:t>)</a:t>
            </a:r>
            <a:endParaRPr lang="en-US" dirty="0"/>
          </a:p>
        </p:txBody>
      </p:sp>
      <p:sp>
        <p:nvSpPr>
          <p:cNvPr id="3" name="Content Placeholder 2"/>
          <p:cNvSpPr>
            <a:spLocks noGrp="1"/>
          </p:cNvSpPr>
          <p:nvPr>
            <p:ph sz="quarter" idx="13"/>
          </p:nvPr>
        </p:nvSpPr>
        <p:spPr/>
        <p:txBody>
          <a:bodyPr/>
          <a:lstStyle/>
          <a:p>
            <a:pPr>
              <a:spcBef>
                <a:spcPts val="1488"/>
              </a:spcBef>
            </a:pPr>
            <a:r>
              <a:rPr lang="en-US" sz="2800" dirty="0" err="1" smtClean="0">
                <a:ea typeface="ＭＳ Ｐゴシック" charset="-128"/>
              </a:rPr>
              <a:t>FRCs</a:t>
            </a:r>
            <a:r>
              <a:rPr lang="en-US" sz="2800" dirty="0" smtClean="0">
                <a:ea typeface="ＭＳ Ｐゴシック" charset="-128"/>
              </a:rPr>
              <a:t> throughout California (~50) receive funding to provide parent-to-parent support to families</a:t>
            </a:r>
            <a:endParaRPr lang="en-US" sz="2800" dirty="0" smtClean="0">
              <a:solidFill>
                <a:schemeClr val="accent2"/>
              </a:solidFill>
              <a:ea typeface="ＭＳ Ｐゴシック" charset="-128"/>
            </a:endParaRPr>
          </a:p>
          <a:p>
            <a:pPr>
              <a:spcBef>
                <a:spcPts val="1488"/>
              </a:spcBef>
            </a:pPr>
            <a:r>
              <a:rPr lang="en-US" sz="2800" dirty="0" err="1" smtClean="0">
                <a:ea typeface="ＭＳ Ｐゴシック" charset="-128"/>
              </a:rPr>
              <a:t>FRCs</a:t>
            </a:r>
            <a:r>
              <a:rPr lang="en-US" sz="2800" dirty="0" smtClean="0">
                <a:ea typeface="ＭＳ Ｐゴシック" charset="-128"/>
              </a:rPr>
              <a:t> are primarily staffed by parents who have children with special needs</a:t>
            </a:r>
          </a:p>
          <a:p>
            <a:pPr>
              <a:spcBef>
                <a:spcPts val="1488"/>
              </a:spcBef>
            </a:pPr>
            <a:r>
              <a:rPr lang="en-US" sz="2800" dirty="0" smtClean="0">
                <a:ea typeface="ＭＳ Ｐゴシック" charset="-128"/>
              </a:rPr>
              <a:t>Services are provided in a nonclinical, family-centered atmosphere</a:t>
            </a:r>
          </a:p>
          <a:p>
            <a:pPr>
              <a:spcBef>
                <a:spcPts val="1488"/>
              </a:spcBef>
            </a:pPr>
            <a:r>
              <a:rPr lang="en-US" sz="2800" dirty="0" smtClean="0">
                <a:ea typeface="ＭＳ Ｐゴシック" charset="-128"/>
              </a:rPr>
              <a:t>Child care providers can also access libraries at </a:t>
            </a:r>
            <a:r>
              <a:rPr lang="en-US" sz="2800" dirty="0" err="1" smtClean="0">
                <a:ea typeface="ＭＳ Ｐゴシック" charset="-128"/>
              </a:rPr>
              <a:t>FRCs</a:t>
            </a:r>
            <a:endParaRPr lang="en-US" sz="2800" dirty="0" smtClean="0">
              <a:ea typeface="ＭＳ Ｐゴシック" charset="-128"/>
            </a:endParaRPr>
          </a:p>
          <a:p>
            <a:pPr>
              <a:spcBef>
                <a:spcPts val="1488"/>
              </a:spcBef>
            </a:pPr>
            <a:endParaRPr lang="en-US" sz="28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Family Resource Centers</a:t>
            </a:r>
            <a:endParaRPr lang="en-US" dirty="0"/>
          </a:p>
        </p:txBody>
      </p:sp>
      <p:sp>
        <p:nvSpPr>
          <p:cNvPr id="3" name="Content Placeholder 2"/>
          <p:cNvSpPr>
            <a:spLocks noGrp="1"/>
          </p:cNvSpPr>
          <p:nvPr>
            <p:ph sz="quarter" idx="13"/>
          </p:nvPr>
        </p:nvSpPr>
        <p:spPr/>
        <p:txBody>
          <a:bodyPr>
            <a:normAutofit/>
          </a:bodyPr>
          <a:lstStyle/>
          <a:p>
            <a:pPr>
              <a:spcBef>
                <a:spcPts val="1152"/>
              </a:spcBef>
            </a:pPr>
            <a:r>
              <a:rPr lang="en-US" sz="2300" dirty="0" smtClean="0">
                <a:ea typeface="ＭＳ Ｐゴシック" charset="-128"/>
              </a:rPr>
              <a:t>Support the emotional and informational needs of families</a:t>
            </a:r>
          </a:p>
          <a:p>
            <a:pPr>
              <a:spcBef>
                <a:spcPts val="1152"/>
              </a:spcBef>
            </a:pPr>
            <a:r>
              <a:rPr lang="en-US" sz="2300" dirty="0" smtClean="0">
                <a:ea typeface="ＭＳ Ｐゴシック" charset="-128"/>
              </a:rPr>
              <a:t>Provide referral information and outreach to underserved populations</a:t>
            </a:r>
          </a:p>
          <a:p>
            <a:pPr>
              <a:spcBef>
                <a:spcPts val="1152"/>
              </a:spcBef>
            </a:pPr>
            <a:r>
              <a:rPr lang="en-US" sz="2300" dirty="0" smtClean="0">
                <a:ea typeface="ＭＳ Ｐゴシック" charset="-128"/>
              </a:rPr>
              <a:t>Support public awareness activities and family/professional collaborative activities</a:t>
            </a:r>
          </a:p>
          <a:p>
            <a:pPr>
              <a:spcBef>
                <a:spcPts val="1152"/>
              </a:spcBef>
            </a:pPr>
            <a:r>
              <a:rPr lang="en-US" sz="2300" dirty="0" smtClean="0">
                <a:ea typeface="ＭＳ Ｐゴシック" charset="-128"/>
              </a:rPr>
              <a:t>Assist families with transition</a:t>
            </a:r>
          </a:p>
          <a:p>
            <a:pPr>
              <a:spcBef>
                <a:spcPts val="1152"/>
              </a:spcBef>
            </a:pPr>
            <a:r>
              <a:rPr lang="en-US" sz="2300" dirty="0" smtClean="0">
                <a:ea typeface="ＭＳ Ｐゴシック" charset="-128"/>
              </a:rPr>
              <a:t>Provide support services and resources in many languages</a:t>
            </a:r>
          </a:p>
          <a:p>
            <a:pPr>
              <a:spcBef>
                <a:spcPts val="1152"/>
              </a:spcBef>
            </a:pPr>
            <a:r>
              <a:rPr lang="en-US" sz="2300" dirty="0" smtClean="0">
                <a:ea typeface="ＭＳ Ｐゴシック" charset="-128"/>
              </a:rPr>
              <a:t>Are culturally responsive to the needs of families</a:t>
            </a:r>
          </a:p>
          <a:p>
            <a:pPr>
              <a:spcBef>
                <a:spcPts val="1152"/>
              </a:spcBef>
            </a:pPr>
            <a:r>
              <a:rPr lang="en-US" sz="2300" dirty="0" smtClean="0">
                <a:ea typeface="ＭＳ Ｐゴシック" charset="-128"/>
              </a:rPr>
              <a:t>Provide resource, referral and outreach services</a:t>
            </a:r>
            <a:endParaRPr lang="en-US" sz="2300" b="1" dirty="0" smtClean="0">
              <a:ea typeface="ＭＳ Ｐゴシック" charset="-128"/>
            </a:endParaRPr>
          </a:p>
          <a:p>
            <a:pPr>
              <a:spcBef>
                <a:spcPts val="1152"/>
              </a:spcBef>
            </a:pPr>
            <a:endParaRPr lang="en-US" sz="23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Parents’ Rights</a:t>
            </a:r>
            <a:endParaRPr lang="en-US" dirty="0"/>
          </a:p>
        </p:txBody>
      </p:sp>
      <p:sp>
        <p:nvSpPr>
          <p:cNvPr id="3" name="Content Placeholder 2"/>
          <p:cNvSpPr>
            <a:spLocks noGrp="1"/>
          </p:cNvSpPr>
          <p:nvPr>
            <p:ph sz="quarter" idx="13"/>
          </p:nvPr>
        </p:nvSpPr>
        <p:spPr/>
        <p:txBody>
          <a:bodyPr/>
          <a:lstStyle/>
          <a:p>
            <a:pPr marL="0" indent="0">
              <a:buNone/>
            </a:pPr>
            <a:r>
              <a:rPr lang="en-US" dirty="0" smtClean="0">
                <a:ea typeface="ＭＳ Ｐゴシック" charset="-128"/>
              </a:rPr>
              <a:t>Parents have rights and protections to ensure that early intervention services are provided to their children: </a:t>
            </a:r>
          </a:p>
          <a:p>
            <a:pPr lvl="1">
              <a:lnSpc>
                <a:spcPct val="150000"/>
              </a:lnSpc>
            </a:pPr>
            <a:r>
              <a:rPr lang="en-US" dirty="0" smtClean="0"/>
              <a:t>in a manner appropriate to their needs </a:t>
            </a:r>
            <a:endParaRPr lang="en-US" sz="3600" dirty="0" smtClean="0"/>
          </a:p>
          <a:p>
            <a:pPr lvl="1">
              <a:lnSpc>
                <a:spcPct val="150000"/>
              </a:lnSpc>
            </a:pPr>
            <a:r>
              <a:rPr lang="en-US" dirty="0" smtClean="0"/>
              <a:t>in consideration of family concerns </a:t>
            </a:r>
            <a:endParaRPr lang="en-US" sz="3600" dirty="0" smtClean="0"/>
          </a:p>
          <a:p>
            <a:pPr lvl="1">
              <a:lnSpc>
                <a:spcPct val="150000"/>
              </a:lnSpc>
            </a:pPr>
            <a:r>
              <a:rPr lang="en-US" dirty="0" smtClean="0"/>
              <a:t>in compliance with state and federal statutes </a:t>
            </a: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Mediation and Due Process </a:t>
            </a:r>
            <a:endParaRPr lang="en-US" dirty="0"/>
          </a:p>
        </p:txBody>
      </p:sp>
      <p:sp>
        <p:nvSpPr>
          <p:cNvPr id="3" name="Content Placeholder 2"/>
          <p:cNvSpPr>
            <a:spLocks noGrp="1"/>
          </p:cNvSpPr>
          <p:nvPr>
            <p:ph sz="quarter" idx="13"/>
          </p:nvPr>
        </p:nvSpPr>
        <p:spPr/>
        <p:txBody>
          <a:bodyPr/>
          <a:lstStyle/>
          <a:p>
            <a:pPr marL="0" indent="0">
              <a:lnSpc>
                <a:spcPct val="90000"/>
              </a:lnSpc>
              <a:spcBef>
                <a:spcPct val="40000"/>
              </a:spcBef>
              <a:buNone/>
              <a:defRPr/>
            </a:pPr>
            <a:r>
              <a:rPr lang="en-US" sz="2600" dirty="0" smtClean="0">
                <a:ea typeface="ＭＳ Ｐゴシック" charset="-128"/>
              </a:rPr>
              <a:t>Parents have the right to request</a:t>
            </a:r>
            <a:r>
              <a:rPr lang="en-US" sz="2600" dirty="0" smtClean="0">
                <a:solidFill>
                  <a:srgbClr val="FF0000"/>
                </a:solidFill>
                <a:ea typeface="ＭＳ Ｐゴシック" charset="-128"/>
              </a:rPr>
              <a:t> </a:t>
            </a:r>
            <a:r>
              <a:rPr lang="en-US" sz="2600" dirty="0" smtClean="0">
                <a:ea typeface="ＭＳ Ｐゴシック" charset="-128"/>
              </a:rPr>
              <a:t>a mediation and due process hearing in Early Start if they have a disagreement with a regional center or LEA about:</a:t>
            </a:r>
          </a:p>
          <a:p>
            <a:pPr lvl="1">
              <a:lnSpc>
                <a:spcPct val="90000"/>
              </a:lnSpc>
              <a:spcBef>
                <a:spcPct val="40000"/>
              </a:spcBef>
              <a:defRPr/>
            </a:pPr>
            <a:r>
              <a:rPr lang="en-US" sz="2200" dirty="0" smtClean="0">
                <a:ea typeface="ＭＳ Ｐゴシック" charset="-128"/>
              </a:rPr>
              <a:t>identification</a:t>
            </a:r>
          </a:p>
          <a:p>
            <a:pPr lvl="1">
              <a:lnSpc>
                <a:spcPct val="90000"/>
              </a:lnSpc>
              <a:spcBef>
                <a:spcPct val="40000"/>
              </a:spcBef>
              <a:defRPr/>
            </a:pPr>
            <a:r>
              <a:rPr lang="en-US" sz="2200" dirty="0" smtClean="0">
                <a:ea typeface="ＭＳ Ｐゴシック" charset="-128"/>
              </a:rPr>
              <a:t>evaluation</a:t>
            </a:r>
          </a:p>
          <a:p>
            <a:pPr lvl="1">
              <a:lnSpc>
                <a:spcPct val="90000"/>
              </a:lnSpc>
              <a:spcBef>
                <a:spcPct val="40000"/>
              </a:spcBef>
              <a:defRPr/>
            </a:pPr>
            <a:r>
              <a:rPr lang="en-US" sz="2200" dirty="0" smtClean="0">
                <a:ea typeface="ＭＳ Ｐゴシック" charset="-128"/>
              </a:rPr>
              <a:t>assessment </a:t>
            </a:r>
          </a:p>
          <a:p>
            <a:pPr lvl="1">
              <a:lnSpc>
                <a:spcPct val="90000"/>
              </a:lnSpc>
              <a:spcBef>
                <a:spcPct val="40000"/>
              </a:spcBef>
              <a:defRPr/>
            </a:pPr>
            <a:r>
              <a:rPr lang="en-US" sz="2200" dirty="0" smtClean="0">
                <a:ea typeface="ＭＳ Ｐゴシック" charset="-128"/>
              </a:rPr>
              <a:t>placement of their child</a:t>
            </a:r>
          </a:p>
          <a:p>
            <a:pPr lvl="1">
              <a:lnSpc>
                <a:spcPct val="90000"/>
              </a:lnSpc>
              <a:spcBef>
                <a:spcPct val="40000"/>
              </a:spcBef>
              <a:defRPr/>
            </a:pPr>
            <a:r>
              <a:rPr lang="en-US" sz="2200" dirty="0" smtClean="0">
                <a:ea typeface="ＭＳ Ｐゴシック" charset="-128"/>
              </a:rPr>
              <a:t>provision of appropriate early intervention services</a:t>
            </a:r>
          </a:p>
          <a:p>
            <a:pPr marL="0" indent="0">
              <a:lnSpc>
                <a:spcPct val="90000"/>
              </a:lnSpc>
              <a:spcBef>
                <a:spcPct val="40000"/>
              </a:spcBef>
              <a:buNone/>
              <a:defRPr/>
            </a:pPr>
            <a:r>
              <a:rPr lang="en-US" sz="2600" dirty="0" smtClean="0">
                <a:ea typeface="ＭＳ Ｐゴシック" charset="-128"/>
              </a:rPr>
              <a:t>Parents also may file a state complaint alleging a violation of federal or state statutes or regulations. </a:t>
            </a:r>
            <a:endParaRPr lang="en-US" sz="2600" dirty="0" smtClean="0">
              <a:solidFill>
                <a:srgbClr val="00B0F0"/>
              </a:solidFill>
              <a:ea typeface="ＭＳ Ｐゴシック" charset="-128"/>
            </a:endParaRP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smtClean="0">
                <a:ea typeface="ＭＳ Ｐゴシック" charset="-128"/>
              </a:rPr>
              <a:t>Conditions for Use of This Presentation</a:t>
            </a:r>
            <a:endParaRPr lang="en-US" dirty="0"/>
          </a:p>
        </p:txBody>
      </p:sp>
      <p:sp>
        <p:nvSpPr>
          <p:cNvPr id="17" name="Content Placeholder 16"/>
          <p:cNvSpPr>
            <a:spLocks noGrp="1"/>
          </p:cNvSpPr>
          <p:nvPr>
            <p:ph sz="quarter" idx="13"/>
          </p:nvPr>
        </p:nvSpPr>
        <p:spPr/>
        <p:txBody>
          <a:bodyPr/>
          <a:lstStyle/>
          <a:p>
            <a:pPr>
              <a:lnSpc>
                <a:spcPct val="90000"/>
              </a:lnSpc>
            </a:pPr>
            <a:r>
              <a:rPr lang="en-US" sz="2200" dirty="0" smtClean="0">
                <a:ea typeface="ＭＳ Ｐゴシック" charset="-128"/>
              </a:rPr>
              <a:t>This </a:t>
            </a:r>
            <a:r>
              <a:rPr lang="en-US" sz="2200" dirty="0" err="1" smtClean="0">
                <a:ea typeface="ＭＳ Ｐゴシック" charset="-128"/>
              </a:rPr>
              <a:t>PowerPoint</a:t>
            </a:r>
            <a:r>
              <a:rPr lang="en-US" sz="2200" baseline="30000" dirty="0" err="1" smtClean="0">
                <a:ea typeface="ＭＳ Ｐゴシック" charset="-128"/>
              </a:rPr>
              <a:t>TM</a:t>
            </a:r>
            <a:r>
              <a:rPr lang="en-US" sz="2200" dirty="0" smtClean="0">
                <a:ea typeface="ＭＳ Ｐゴシック" charset="-128"/>
              </a:rPr>
              <a:t> and accompanying notes were developed by the California Map to Inclusion &amp; Belonging Project for  use in training and educational settings</a:t>
            </a:r>
          </a:p>
          <a:p>
            <a:pPr>
              <a:lnSpc>
                <a:spcPct val="90000"/>
              </a:lnSpc>
            </a:pPr>
            <a:r>
              <a:rPr lang="en-US" sz="2200" dirty="0" smtClean="0">
                <a:ea typeface="ＭＳ Ｐゴシック" charset="-128"/>
              </a:rPr>
              <a:t>This document was reviewed and approved by the California Department of Education, Early Education and Support Division, as well as the Special Education Division and Department of Developmental Services, when appropriate</a:t>
            </a:r>
          </a:p>
          <a:p>
            <a:pPr>
              <a:lnSpc>
                <a:spcPct val="90000"/>
              </a:lnSpc>
            </a:pPr>
            <a:r>
              <a:rPr lang="en-US" sz="2200" dirty="0" smtClean="0">
                <a:ea typeface="ＭＳ Ｐゴシック" charset="-128"/>
              </a:rPr>
              <a:t>The information regarding the laws and regulations were accurate at the time of distribution </a:t>
            </a:r>
            <a:r>
              <a:rPr lang="en-US" sz="2200" i="1" dirty="0" smtClean="0">
                <a:solidFill>
                  <a:srgbClr val="3D79D1"/>
                </a:solidFill>
                <a:ea typeface="ＭＳ Ｐゴシック" charset="-128"/>
              </a:rPr>
              <a:t>(updated in 2015)</a:t>
            </a:r>
            <a:endParaRPr lang="en-US" sz="2200" dirty="0" smtClean="0">
              <a:ea typeface="ＭＳ Ｐゴシック" charset="-128"/>
            </a:endParaRPr>
          </a:p>
          <a:p>
            <a:pPr>
              <a:lnSpc>
                <a:spcPct val="90000"/>
              </a:lnSpc>
            </a:pPr>
            <a:r>
              <a:rPr lang="en-US" sz="2200" dirty="0" smtClean="0">
                <a:ea typeface="ＭＳ Ｐゴシック" charset="-128"/>
              </a:rPr>
              <a:t>Modification of the content is not permitted. Local information may be used as a supplement, but shall not be represented as part of the document</a:t>
            </a:r>
          </a:p>
          <a:p>
            <a:pPr>
              <a:lnSpc>
                <a:spcPct val="90000"/>
              </a:lnSpc>
            </a:pPr>
            <a:r>
              <a:rPr lang="en-US" sz="2200" dirty="0" smtClean="0">
                <a:ea typeface="ＭＳ Ｐゴシック" charset="-128"/>
              </a:rPr>
              <a:t>Users are free to duplicate this material in its entirety, with appropriate credit, for educational purposes only</a:t>
            </a:r>
          </a:p>
          <a:p>
            <a:endParaRPr lang="en-US" sz="22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Early Start Looks Different in Each Community – Why?</a:t>
            </a:r>
            <a:endParaRPr lang="en-US" dirty="0"/>
          </a:p>
        </p:txBody>
      </p:sp>
      <p:sp>
        <p:nvSpPr>
          <p:cNvPr id="3" name="Content Placeholder 2"/>
          <p:cNvSpPr>
            <a:spLocks noGrp="1"/>
          </p:cNvSpPr>
          <p:nvPr>
            <p:ph sz="half" idx="1"/>
          </p:nvPr>
        </p:nvSpPr>
        <p:spPr/>
        <p:txBody>
          <a:bodyPr/>
          <a:lstStyle/>
          <a:p>
            <a:endParaRPr lang="en-US" sz="2400" dirty="0" smtClean="0">
              <a:ea typeface="ＭＳ Ｐゴシック" charset="-128"/>
            </a:endParaRPr>
          </a:p>
          <a:p>
            <a:r>
              <a:rPr lang="en-US" sz="2400" dirty="0" smtClean="0">
                <a:ea typeface="ＭＳ Ｐゴシック" charset="-128"/>
              </a:rPr>
              <a:t>History </a:t>
            </a:r>
          </a:p>
          <a:p>
            <a:pPr>
              <a:buNone/>
            </a:pPr>
            <a:endParaRPr lang="en-US" sz="2400" dirty="0" smtClean="0">
              <a:ea typeface="ＭＳ Ｐゴシック" charset="-128"/>
            </a:endParaRPr>
          </a:p>
          <a:p>
            <a:r>
              <a:rPr lang="en-US" sz="2400" dirty="0" smtClean="0">
                <a:ea typeface="ＭＳ Ｐゴシック" charset="-128"/>
              </a:rPr>
              <a:t>Local decision-making</a:t>
            </a:r>
          </a:p>
          <a:p>
            <a:endParaRPr lang="en-US" sz="2400" dirty="0" smtClean="0">
              <a:ea typeface="ＭＳ Ｐゴシック" charset="-128"/>
            </a:endParaRPr>
          </a:p>
          <a:p>
            <a:r>
              <a:rPr lang="en-US" sz="2400" dirty="0" smtClean="0">
                <a:ea typeface="ＭＳ Ｐゴシック" charset="-128"/>
              </a:rPr>
              <a:t>Locally available resources</a:t>
            </a:r>
          </a:p>
          <a:p>
            <a:endParaRPr lang="en-US" dirty="0" smtClean="0">
              <a:ea typeface="ＭＳ Ｐゴシック" charset="-128"/>
            </a:endParaRPr>
          </a:p>
          <a:p>
            <a:endParaRPr lang="en-US" dirty="0" smtClean="0">
              <a:ea typeface="ＭＳ Ｐゴシック" charset="-128"/>
            </a:endParaRPr>
          </a:p>
          <a:p>
            <a:endParaRPr lang="en-US" dirty="0"/>
          </a:p>
        </p:txBody>
      </p:sp>
      <p:pic>
        <p:nvPicPr>
          <p:cNvPr id="6" name="Picture 10" descr="2 on trikes"/>
          <p:cNvPicPr>
            <a:picLocks noChangeAspect="1" noChangeArrowheads="1"/>
          </p:cNvPicPr>
          <p:nvPr/>
        </p:nvPicPr>
        <p:blipFill>
          <a:blip r:embed="rId3"/>
          <a:srcRect/>
          <a:stretch>
            <a:fillRect/>
          </a:stretch>
        </p:blipFill>
        <p:spPr bwMode="auto">
          <a:xfrm>
            <a:off x="4953000" y="2438400"/>
            <a:ext cx="3738563" cy="2492375"/>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fld id="{97AA061C-D444-3042-B704-AD4BD9AC639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Transition at Three Years of Age</a:t>
            </a:r>
            <a:endParaRPr lang="en-US" dirty="0"/>
          </a:p>
        </p:txBody>
      </p:sp>
      <p:sp>
        <p:nvSpPr>
          <p:cNvPr id="3" name="Content Placeholder 2"/>
          <p:cNvSpPr>
            <a:spLocks noGrp="1"/>
          </p:cNvSpPr>
          <p:nvPr>
            <p:ph sz="quarter" idx="13"/>
          </p:nvPr>
        </p:nvSpPr>
        <p:spPr/>
        <p:txBody>
          <a:bodyPr/>
          <a:lstStyle/>
          <a:p>
            <a:pPr>
              <a:lnSpc>
                <a:spcPct val="110000"/>
              </a:lnSpc>
              <a:spcBef>
                <a:spcPct val="60000"/>
              </a:spcBef>
            </a:pPr>
            <a:r>
              <a:rPr lang="en-US" sz="2800" dirty="0" smtClean="0">
                <a:ea typeface="ＭＳ Ｐゴシック" charset="-128"/>
              </a:rPr>
              <a:t>Because Early Start (Part C) applies only to a child under three years of age, the law requires the family to be informed about the transition that will occur when the child turns three years of age</a:t>
            </a:r>
          </a:p>
          <a:p>
            <a:pPr>
              <a:lnSpc>
                <a:spcPct val="110000"/>
              </a:lnSpc>
              <a:spcBef>
                <a:spcPct val="60000"/>
              </a:spcBef>
            </a:pPr>
            <a:r>
              <a:rPr lang="en-US" sz="2800" dirty="0" smtClean="0">
                <a:ea typeface="ＭＳ Ｐゴシック" charset="-128"/>
              </a:rPr>
              <a:t>Transition services are intended to support and prepare families and their child to exit Early Start and enter new services if needed at three years of age</a:t>
            </a:r>
          </a:p>
          <a:p>
            <a:pPr>
              <a:lnSpc>
                <a:spcPct val="110000"/>
              </a:lnSpc>
            </a:pPr>
            <a:endParaRPr lang="en-US" sz="2800"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Transition Options</a:t>
            </a:r>
            <a:endParaRPr lang="en-US" dirty="0"/>
          </a:p>
        </p:txBody>
      </p:sp>
      <p:sp>
        <p:nvSpPr>
          <p:cNvPr id="3" name="Content Placeholder 2"/>
          <p:cNvSpPr>
            <a:spLocks noGrp="1"/>
          </p:cNvSpPr>
          <p:nvPr>
            <p:ph sz="quarter" idx="13"/>
          </p:nvPr>
        </p:nvSpPr>
        <p:spPr/>
        <p:txBody>
          <a:bodyPr/>
          <a:lstStyle/>
          <a:p>
            <a:pPr>
              <a:spcBef>
                <a:spcPct val="60000"/>
              </a:spcBef>
            </a:pPr>
            <a:r>
              <a:rPr lang="en-US" sz="2600" dirty="0" smtClean="0">
                <a:ea typeface="ＭＳ Ｐゴシック" charset="-128"/>
              </a:rPr>
              <a:t>Special education preschool under Part B </a:t>
            </a:r>
            <a:r>
              <a:rPr lang="en-US" sz="2800" dirty="0" smtClean="0">
                <a:ea typeface="ＭＳ Ｐゴシック" charset="-128"/>
              </a:rPr>
              <a:t/>
            </a:r>
            <a:br>
              <a:rPr lang="en-US" sz="2800" dirty="0" smtClean="0">
                <a:ea typeface="ＭＳ Ｐゴシック" charset="-128"/>
              </a:rPr>
            </a:br>
            <a:r>
              <a:rPr lang="en-US" sz="1000" dirty="0" smtClean="0">
                <a:ea typeface="ＭＳ Ｐゴシック" charset="-128"/>
              </a:rPr>
              <a:t/>
            </a:r>
            <a:br>
              <a:rPr lang="en-US" sz="1000" dirty="0" smtClean="0">
                <a:ea typeface="ＭＳ Ｐゴシック" charset="-128"/>
              </a:rPr>
            </a:br>
            <a:r>
              <a:rPr lang="en-US" sz="2200" b="1" dirty="0" smtClean="0">
                <a:ea typeface="ＭＳ Ｐゴシック" charset="-128"/>
              </a:rPr>
              <a:t>and/or</a:t>
            </a:r>
          </a:p>
          <a:p>
            <a:pPr>
              <a:spcBef>
                <a:spcPct val="60000"/>
              </a:spcBef>
            </a:pPr>
            <a:r>
              <a:rPr lang="en-US" sz="2600" dirty="0" smtClean="0">
                <a:ea typeface="ＭＳ Ｐゴシック" charset="-128"/>
              </a:rPr>
              <a:t>Ongoing regional center services</a:t>
            </a:r>
            <a:r>
              <a:rPr lang="en-US" sz="2800" dirty="0" smtClean="0">
                <a:ea typeface="ＭＳ Ｐゴシック" charset="-128"/>
              </a:rPr>
              <a:t/>
            </a:r>
            <a:br>
              <a:rPr lang="en-US" sz="2800" dirty="0" smtClean="0">
                <a:ea typeface="ＭＳ Ｐゴシック" charset="-128"/>
              </a:rPr>
            </a:br>
            <a:r>
              <a:rPr lang="en-US" sz="1000" dirty="0" smtClean="0">
                <a:ea typeface="ＭＳ Ｐゴシック" charset="-128"/>
              </a:rPr>
              <a:t/>
            </a:r>
            <a:br>
              <a:rPr lang="en-US" sz="1000" dirty="0" smtClean="0">
                <a:ea typeface="ＭＳ Ｐゴシック" charset="-128"/>
              </a:rPr>
            </a:br>
            <a:r>
              <a:rPr lang="en-US" sz="2200" b="1" dirty="0" smtClean="0">
                <a:ea typeface="ＭＳ Ｐゴシック" charset="-128"/>
              </a:rPr>
              <a:t>and/or</a:t>
            </a:r>
          </a:p>
          <a:p>
            <a:pPr>
              <a:spcBef>
                <a:spcPct val="60000"/>
              </a:spcBef>
            </a:pPr>
            <a:r>
              <a:rPr lang="en-US" sz="2600" dirty="0" smtClean="0">
                <a:ea typeface="ＭＳ Ｐゴシック" charset="-128"/>
              </a:rPr>
              <a:t>Community options</a:t>
            </a:r>
          </a:p>
          <a:p>
            <a:pPr lvl="1"/>
            <a:r>
              <a:rPr lang="en-US" sz="2200" dirty="0" smtClean="0"/>
              <a:t>Child care</a:t>
            </a:r>
          </a:p>
          <a:p>
            <a:pPr lvl="1"/>
            <a:r>
              <a:rPr lang="en-US" sz="2200" dirty="0" smtClean="0"/>
              <a:t>Private preschool or Head Start</a:t>
            </a:r>
          </a:p>
          <a:p>
            <a:pPr lvl="1"/>
            <a:r>
              <a:rPr lang="en-US" sz="2200" dirty="0" smtClean="0"/>
              <a:t>Remaining at home with the family</a:t>
            </a:r>
          </a:p>
          <a:p>
            <a:pPr lvl="1"/>
            <a:r>
              <a:rPr lang="en-US" sz="2200" dirty="0" smtClean="0"/>
              <a:t>Other unique options in a community</a:t>
            </a: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Transitions</a:t>
            </a:r>
            <a:endParaRPr lang="en-US" dirty="0"/>
          </a:p>
        </p:txBody>
      </p:sp>
      <p:sp>
        <p:nvSpPr>
          <p:cNvPr id="3" name="Content Placeholder 2"/>
          <p:cNvSpPr>
            <a:spLocks noGrp="1"/>
          </p:cNvSpPr>
          <p:nvPr>
            <p:ph sz="half" idx="1"/>
          </p:nvPr>
        </p:nvSpPr>
        <p:spPr/>
        <p:txBody>
          <a:bodyPr/>
          <a:lstStyle/>
          <a:p>
            <a:pPr marL="0" indent="0" algn="ctr">
              <a:spcBef>
                <a:spcPct val="60000"/>
              </a:spcBef>
              <a:buNone/>
            </a:pPr>
            <a:r>
              <a:rPr lang="en-US" dirty="0" smtClean="0">
                <a:ea typeface="ＭＳ Ｐゴシック" charset="-128"/>
              </a:rPr>
              <a:t>For more information, see the </a:t>
            </a:r>
            <a:r>
              <a:rPr lang="en-US" dirty="0" smtClean="0">
                <a:solidFill>
                  <a:srgbClr val="3D79D1"/>
                </a:solidFill>
                <a:ea typeface="ＭＳ Ｐゴシック" charset="-128"/>
              </a:rPr>
              <a:t>publication, </a:t>
            </a:r>
            <a:r>
              <a:rPr lang="en-US" b="1" dirty="0" smtClean="0">
                <a:solidFill>
                  <a:srgbClr val="3D79D1"/>
                </a:solidFill>
                <a:ea typeface="ＭＳ Ｐゴシック" charset="-128"/>
              </a:rPr>
              <a:t>Effective Early Childhood Transitions </a:t>
            </a:r>
            <a:r>
              <a:rPr lang="en-US" sz="2400" dirty="0" smtClean="0">
                <a:solidFill>
                  <a:schemeClr val="accent4">
                    <a:lumMod val="75000"/>
                  </a:schemeClr>
                </a:solidFill>
                <a:ea typeface="ＭＳ Ｐゴシック" charset="-128"/>
                <a:hlinkClick r:id="rId3"/>
              </a:rPr>
              <a:t>http://www.dds.ca.gov/EarlyStart/ResourceMaterials.cfm</a:t>
            </a:r>
            <a:endParaRPr lang="en-US" sz="2400" dirty="0" smtClean="0">
              <a:solidFill>
                <a:schemeClr val="accent4">
                  <a:lumMod val="75000"/>
                </a:schemeClr>
              </a:solidFill>
              <a:ea typeface="ＭＳ Ｐゴシック" charset="-128"/>
            </a:endParaRPr>
          </a:p>
          <a:p>
            <a:pPr marL="0" indent="0" algn="ctr">
              <a:spcBef>
                <a:spcPct val="60000"/>
              </a:spcBef>
              <a:buNone/>
            </a:pPr>
            <a:r>
              <a:rPr lang="en-US" sz="2400" dirty="0" smtClean="0">
                <a:solidFill>
                  <a:schemeClr val="accent4">
                    <a:lumMod val="75000"/>
                  </a:schemeClr>
                </a:solidFill>
                <a:ea typeface="ＭＳ Ｐゴシック" charset="-128"/>
              </a:rPr>
              <a:t>                                                                    2015 update</a:t>
            </a:r>
          </a:p>
          <a:p>
            <a:endParaRPr lang="en-US" dirty="0"/>
          </a:p>
        </p:txBody>
      </p:sp>
      <p:pic>
        <p:nvPicPr>
          <p:cNvPr id="7" name="Content Placeholder 6" descr="transitionHandbook.pdf"/>
          <p:cNvPicPr>
            <a:picLocks noGrp="1" noChangeAspect="1"/>
          </p:cNvPicPr>
          <p:nvPr>
            <p:ph sz="half" idx="2"/>
          </p:nvPr>
        </p:nvPicPr>
        <mc:AlternateContent>
          <mc:Choice xmlns:ma="http://schemas.microsoft.com/office/mac/drawingml/2008/main" Requires="ma">
            <p:blipFill>
              <a:blip r:embed="rId4"/>
              <a:srcRect l="-7738" r="-7738"/>
              <a:stretch>
                <a:fillRect/>
              </a:stretch>
            </p:blipFill>
          </mc:Choice>
          <mc:Fallback>
            <p:blipFill>
              <a:blip r:embed="rId5"/>
              <a:srcRect l="-7738" r="-7738"/>
              <a:stretch>
                <a:fillRect/>
              </a:stretch>
            </p:blipFill>
          </mc:Fallback>
        </mc:AlternateContent>
        <p:spPr/>
      </p:pic>
      <p:sp>
        <p:nvSpPr>
          <p:cNvPr id="5" name="Slide Number Placeholder 4"/>
          <p:cNvSpPr>
            <a:spLocks noGrp="1"/>
          </p:cNvSpPr>
          <p:nvPr>
            <p:ph type="sldNum" sz="quarter" idx="4"/>
          </p:nvPr>
        </p:nvSpPr>
        <p:spPr/>
        <p:txBody>
          <a:bodyPr/>
          <a:lstStyle/>
          <a:p>
            <a:fld id="{97AA061C-D444-3042-B704-AD4BD9AC639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For More Information </a:t>
            </a:r>
            <a:endParaRPr lang="en-US" dirty="0"/>
          </a:p>
        </p:txBody>
      </p:sp>
      <p:sp>
        <p:nvSpPr>
          <p:cNvPr id="3" name="Content Placeholder 2"/>
          <p:cNvSpPr>
            <a:spLocks noGrp="1"/>
          </p:cNvSpPr>
          <p:nvPr>
            <p:ph sz="quarter" idx="13"/>
          </p:nvPr>
        </p:nvSpPr>
        <p:spPr>
          <a:xfrm>
            <a:off x="336884" y="1010653"/>
            <a:ext cx="8672362" cy="5580648"/>
          </a:xfrm>
        </p:spPr>
        <p:txBody>
          <a:bodyPr/>
          <a:lstStyle/>
          <a:p>
            <a:pPr>
              <a:lnSpc>
                <a:spcPct val="90000"/>
              </a:lnSpc>
              <a:spcBef>
                <a:spcPct val="40000"/>
              </a:spcBef>
            </a:pPr>
            <a:r>
              <a:rPr lang="en-US" sz="2600" dirty="0" smtClean="0">
                <a:ea typeface="ＭＳ Ｐゴシック" charset="-128"/>
              </a:rPr>
              <a:t>Websites</a:t>
            </a:r>
          </a:p>
          <a:p>
            <a:pPr lvl="1">
              <a:lnSpc>
                <a:spcPct val="90000"/>
              </a:lnSpc>
              <a:spcBef>
                <a:spcPct val="40000"/>
              </a:spcBef>
            </a:pPr>
            <a:r>
              <a:rPr lang="en-US" sz="2400" dirty="0" smtClean="0"/>
              <a:t>Map to Inclusion and Belonging: </a:t>
            </a:r>
            <a:r>
              <a:rPr lang="en-US" sz="2400" dirty="0" smtClean="0">
                <a:solidFill>
                  <a:srgbClr val="FF0000"/>
                </a:solidFill>
                <a:hlinkClick r:id="rId3"/>
              </a:rPr>
              <a:t>www.CAInclusion.org</a:t>
            </a:r>
            <a:endParaRPr lang="en-US" sz="2400" dirty="0" smtClean="0">
              <a:solidFill>
                <a:srgbClr val="FF0000"/>
              </a:solidFill>
              <a:hlinkClick r:id="rId4"/>
            </a:endParaRPr>
          </a:p>
          <a:p>
            <a:pPr lvl="1">
              <a:lnSpc>
                <a:spcPct val="90000"/>
              </a:lnSpc>
              <a:spcBef>
                <a:spcPct val="40000"/>
              </a:spcBef>
            </a:pPr>
            <a:r>
              <a:rPr lang="en-US" sz="2400" dirty="0" smtClean="0"/>
              <a:t>Early Start: </a:t>
            </a:r>
            <a:r>
              <a:rPr lang="en-US" sz="2400" dirty="0" smtClean="0">
                <a:hlinkClick r:id="rId5"/>
              </a:rPr>
              <a:t>www.dds.ca.gov/EarlyStart/</a:t>
            </a:r>
            <a:endParaRPr lang="en-US" sz="2400" dirty="0" smtClean="0"/>
          </a:p>
          <a:p>
            <a:pPr lvl="1">
              <a:lnSpc>
                <a:spcPct val="90000"/>
              </a:lnSpc>
              <a:spcBef>
                <a:spcPct val="40000"/>
              </a:spcBef>
            </a:pPr>
            <a:r>
              <a:rPr lang="en-US" sz="2400" dirty="0" smtClean="0"/>
              <a:t>DDS Birth to 36 Months: </a:t>
            </a:r>
            <a:r>
              <a:rPr lang="en-US" sz="2400" u="sng" dirty="0" smtClean="0">
                <a:solidFill>
                  <a:srgbClr val="FF0000"/>
                </a:solidFill>
                <a:hlinkClick r:id="rId6"/>
              </a:rPr>
              <a:t>http://www.dds.ca.gov/Birth36Months/Index.cfm</a:t>
            </a:r>
            <a:endParaRPr lang="en-US" sz="2400" u="sng" dirty="0" smtClean="0">
              <a:solidFill>
                <a:srgbClr val="FF0000"/>
              </a:solidFill>
            </a:endParaRPr>
          </a:p>
          <a:p>
            <a:pPr lvl="1">
              <a:lnSpc>
                <a:spcPct val="90000"/>
              </a:lnSpc>
              <a:spcBef>
                <a:spcPct val="40000"/>
              </a:spcBef>
            </a:pPr>
            <a:r>
              <a:rPr lang="en-US" sz="2400" dirty="0" smtClean="0">
                <a:ea typeface="ＭＳ Ｐゴシック" charset="-128"/>
              </a:rPr>
              <a:t>Early Start Resources (materials at no cost) </a:t>
            </a:r>
            <a:r>
              <a:rPr lang="en-US" sz="2400" dirty="0" smtClean="0">
                <a:solidFill>
                  <a:schemeClr val="accent4">
                    <a:lumMod val="75000"/>
                  </a:schemeClr>
                </a:solidFill>
                <a:ea typeface="ＭＳ Ｐゴシック" charset="-128"/>
                <a:hlinkClick r:id="rId7"/>
              </a:rPr>
              <a:t>http://www.dds.ca.gov/EarlyStart/ResourceMaterials.cfm</a:t>
            </a:r>
            <a:endParaRPr lang="en-US" sz="2400" dirty="0" smtClean="0">
              <a:solidFill>
                <a:schemeClr val="accent4">
                  <a:lumMod val="75000"/>
                </a:schemeClr>
              </a:solidFill>
              <a:ea typeface="ＭＳ Ｐゴシック" charset="-128"/>
            </a:endParaRPr>
          </a:p>
          <a:p>
            <a:pPr lvl="1">
              <a:lnSpc>
                <a:spcPct val="90000"/>
              </a:lnSpc>
              <a:spcBef>
                <a:spcPct val="40000"/>
              </a:spcBef>
            </a:pPr>
            <a:r>
              <a:rPr lang="en-US" sz="2400" dirty="0" smtClean="0"/>
              <a:t>Other: </a:t>
            </a:r>
            <a:r>
              <a:rPr lang="en-US" sz="2400" u="sng" dirty="0" smtClean="0">
                <a:hlinkClick r:id="rId8"/>
              </a:rPr>
              <a:t>http://idea.ed.gov</a:t>
            </a:r>
            <a:r>
              <a:rPr lang="en-US" sz="2400" dirty="0" smtClean="0"/>
              <a:t>, </a:t>
            </a:r>
            <a:r>
              <a:rPr lang="en-US" sz="2400" u="sng" dirty="0" smtClean="0"/>
              <a:t>http://www.ideapartnership.org/</a:t>
            </a:r>
            <a:endParaRPr lang="en-US" sz="2400" dirty="0" smtClean="0"/>
          </a:p>
          <a:p>
            <a:pPr>
              <a:lnSpc>
                <a:spcPct val="90000"/>
              </a:lnSpc>
              <a:spcBef>
                <a:spcPct val="40000"/>
              </a:spcBef>
            </a:pPr>
            <a:r>
              <a:rPr lang="en-US" sz="2400" dirty="0" smtClean="0">
                <a:ea typeface="ＭＳ Ｐゴシック" charset="-128"/>
              </a:rPr>
              <a:t>Early Childhood Special Education Handbooks: </a:t>
            </a:r>
            <a:r>
              <a:rPr lang="en-US" sz="2400" u="sng" dirty="0" smtClean="0">
                <a:solidFill>
                  <a:srgbClr val="FF0000"/>
                </a:solidFill>
                <a:ea typeface="ＭＳ Ｐゴシック" charset="-128"/>
                <a:hlinkClick r:id="rId9"/>
              </a:rPr>
              <a:t>http://www.cde.ca.gov/sp/se/fp/ecseries.asp</a:t>
            </a:r>
            <a:r>
              <a:rPr lang="en-US" sz="2400" u="sng" dirty="0" smtClean="0">
                <a:solidFill>
                  <a:srgbClr val="FF0000"/>
                </a:solidFill>
                <a:ea typeface="ＭＳ Ｐゴシック" charset="-128"/>
              </a:rPr>
              <a:t>   </a:t>
            </a:r>
          </a:p>
          <a:p>
            <a:pPr>
              <a:lnSpc>
                <a:spcPct val="90000"/>
              </a:lnSpc>
              <a:spcBef>
                <a:spcPct val="40000"/>
              </a:spcBef>
            </a:pPr>
            <a:r>
              <a:rPr lang="en-US" sz="2400" dirty="0" smtClean="0">
                <a:solidFill>
                  <a:srgbClr val="3D79D1"/>
                </a:solidFill>
                <a:ea typeface="ＭＳ Ｐゴシック" charset="-128"/>
              </a:rPr>
              <a:t>Effective Early Childhood Transitions </a:t>
            </a:r>
            <a:r>
              <a:rPr lang="en-US" sz="2400" dirty="0" smtClean="0">
                <a:solidFill>
                  <a:schemeClr val="accent4">
                    <a:lumMod val="75000"/>
                  </a:schemeClr>
                </a:solidFill>
                <a:ea typeface="ＭＳ Ｐゴシック" charset="-128"/>
                <a:hlinkClick r:id="rId7"/>
              </a:rPr>
              <a:t>http://www.dds.ca.gov/EarlyStart/ResourceMaterials.cfm</a:t>
            </a:r>
            <a:r>
              <a:rPr lang="en-US" sz="2400" dirty="0" smtClean="0">
                <a:solidFill>
                  <a:srgbClr val="FF0000"/>
                </a:solidFill>
                <a:ea typeface="ＭＳ Ｐゴシック" charset="-128"/>
              </a:rPr>
              <a:t> </a:t>
            </a:r>
          </a:p>
          <a:p>
            <a:pPr>
              <a:lnSpc>
                <a:spcPct val="90000"/>
              </a:lnSpc>
              <a:spcBef>
                <a:spcPct val="40000"/>
              </a:spcBef>
              <a:buNone/>
            </a:pPr>
            <a:r>
              <a:rPr lang="en-US" sz="2000" smtClean="0">
                <a:solidFill>
                  <a:srgbClr val="3D79D1"/>
                </a:solidFill>
                <a:ea typeface="ＭＳ Ｐゴシック" charset="-128"/>
              </a:rPr>
              <a:t>	2015 </a:t>
            </a:r>
            <a:r>
              <a:rPr lang="en-US" sz="2000" dirty="0" smtClean="0">
                <a:solidFill>
                  <a:srgbClr val="3D79D1"/>
                </a:solidFill>
                <a:ea typeface="ＭＳ Ｐゴシック" charset="-128"/>
              </a:rPr>
              <a:t>update</a:t>
            </a:r>
            <a:endParaRPr lang="en-US" sz="2400" u="sng" dirty="0" smtClean="0">
              <a:solidFill>
                <a:srgbClr val="3D79D1"/>
              </a:solidFill>
              <a:ea typeface="ＭＳ Ｐゴシック" charset="-128"/>
            </a:endParaRP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24</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Intent of This Overview</a:t>
            </a:r>
            <a:endParaRPr lang="en-US" dirty="0"/>
          </a:p>
        </p:txBody>
      </p:sp>
      <p:sp>
        <p:nvSpPr>
          <p:cNvPr id="3" name="Content Placeholder 2"/>
          <p:cNvSpPr>
            <a:spLocks noGrp="1"/>
          </p:cNvSpPr>
          <p:nvPr>
            <p:ph sz="quarter" idx="13"/>
          </p:nvPr>
        </p:nvSpPr>
        <p:spPr/>
        <p:txBody>
          <a:bodyPr/>
          <a:lstStyle/>
          <a:p>
            <a:pPr marL="0" indent="0">
              <a:spcBef>
                <a:spcPts val="1200"/>
              </a:spcBef>
              <a:spcAft>
                <a:spcPts val="300"/>
              </a:spcAft>
              <a:buNone/>
            </a:pPr>
            <a:r>
              <a:rPr lang="en-US" sz="2800" dirty="0" smtClean="0">
                <a:ea typeface="ＭＳ Ｐゴシック" charset="-128"/>
              </a:rPr>
              <a:t>To assist </a:t>
            </a:r>
            <a:r>
              <a:rPr lang="en-US" sz="2800" b="1" dirty="0" smtClean="0">
                <a:ea typeface="ＭＳ Ｐゴシック" charset="-128"/>
              </a:rPr>
              <a:t>early care and education providers</a:t>
            </a:r>
            <a:r>
              <a:rPr lang="en-US" sz="2800" dirty="0" smtClean="0">
                <a:ea typeface="ＭＳ Ｐゴシック" charset="-128"/>
              </a:rPr>
              <a:t> in understanding the Early Start early intervention system:</a:t>
            </a:r>
          </a:p>
          <a:p>
            <a:pPr lvl="1">
              <a:spcBef>
                <a:spcPts val="1200"/>
              </a:spcBef>
              <a:spcAft>
                <a:spcPts val="300"/>
              </a:spcAft>
            </a:pPr>
            <a:r>
              <a:rPr lang="en-US" sz="2400" dirty="0" smtClean="0"/>
              <a:t>when a child in their care, birth to age three years of age, has an identified disability</a:t>
            </a:r>
          </a:p>
          <a:p>
            <a:pPr lvl="1">
              <a:spcBef>
                <a:spcPts val="1200"/>
              </a:spcBef>
              <a:spcAft>
                <a:spcPts val="300"/>
              </a:spcAft>
            </a:pPr>
            <a:r>
              <a:rPr lang="en-US" sz="2400" dirty="0" smtClean="0"/>
              <a:t>when they have concerns that a child in their care, birth to age three years of age, might have a disability, developmental delay </a:t>
            </a:r>
            <a:r>
              <a:rPr lang="en-US" sz="2400" dirty="0" smtClean="0">
                <a:solidFill>
                  <a:srgbClr val="3D79D1"/>
                </a:solidFill>
              </a:rPr>
              <a:t>or be at risk for a disability </a:t>
            </a:r>
            <a:r>
              <a:rPr lang="en-US" sz="2400" dirty="0" smtClean="0">
                <a:solidFill>
                  <a:srgbClr val="3D79D1"/>
                </a:solidFill>
                <a:ea typeface="ＭＳ Ｐゴシック" charset="-128"/>
              </a:rPr>
              <a:t/>
            </a:r>
            <a:br>
              <a:rPr lang="en-US" sz="2400" dirty="0" smtClean="0">
                <a:solidFill>
                  <a:srgbClr val="3D79D1"/>
                </a:solidFill>
                <a:ea typeface="ＭＳ Ｐゴシック" charset="-128"/>
              </a:rPr>
            </a:br>
            <a:r>
              <a:rPr lang="en-US" sz="2400" dirty="0" smtClean="0">
                <a:solidFill>
                  <a:srgbClr val="3D79D1"/>
                </a:solidFill>
                <a:ea typeface="ＭＳ Ｐゴシック" charset="-128"/>
              </a:rPr>
              <a:t>                                                                    </a:t>
            </a:r>
            <a:r>
              <a:rPr lang="en-US" sz="1800" b="1" dirty="0" smtClean="0">
                <a:solidFill>
                  <a:srgbClr val="3D79D1"/>
                </a:solidFill>
                <a:ea typeface="ＭＳ Ｐゴシック" charset="-128"/>
              </a:rPr>
              <a:t>2015 update</a:t>
            </a:r>
            <a:endParaRPr lang="en-US" sz="1800" b="1" dirty="0" smtClean="0">
              <a:solidFill>
                <a:srgbClr val="3D79D1"/>
              </a:solidFill>
            </a:endParaRPr>
          </a:p>
          <a:p>
            <a:pPr lvl="1">
              <a:spcBef>
                <a:spcPts val="1200"/>
              </a:spcBef>
              <a:spcAft>
                <a:spcPts val="300"/>
              </a:spcAft>
            </a:pPr>
            <a:endParaRPr lang="en-US" sz="2400" b="1" dirty="0" smtClean="0">
              <a:solidFill>
                <a:srgbClr val="FF0000"/>
              </a:solidFill>
            </a:endParaRP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California’s History of Serving Infants and Toddlers</a:t>
            </a:r>
            <a:endParaRPr lang="en-US" dirty="0"/>
          </a:p>
        </p:txBody>
      </p:sp>
      <p:sp>
        <p:nvSpPr>
          <p:cNvPr id="3" name="Content Placeholder 2"/>
          <p:cNvSpPr>
            <a:spLocks noGrp="1"/>
          </p:cNvSpPr>
          <p:nvPr>
            <p:ph sz="half" idx="1"/>
          </p:nvPr>
        </p:nvSpPr>
        <p:spPr/>
        <p:txBody>
          <a:bodyPr/>
          <a:lstStyle/>
          <a:p>
            <a:pPr marL="511175" indent="-511175">
              <a:spcBef>
                <a:spcPct val="70000"/>
              </a:spcBef>
            </a:pPr>
            <a:r>
              <a:rPr lang="en-US" dirty="0" smtClean="0">
                <a:ea typeface="ＭＳ Ｐゴシック" charset="-128"/>
              </a:rPr>
              <a:t>California law </a:t>
            </a:r>
            <a:br>
              <a:rPr lang="en-US" dirty="0" smtClean="0">
                <a:ea typeface="ＭＳ Ｐゴシック" charset="-128"/>
              </a:rPr>
            </a:br>
            <a:r>
              <a:rPr lang="en-US" dirty="0" smtClean="0">
                <a:ea typeface="ＭＳ Ｐゴシック" charset="-128"/>
              </a:rPr>
              <a:t>since 1980 </a:t>
            </a:r>
          </a:p>
          <a:p>
            <a:pPr marL="511175" indent="-511175">
              <a:spcBef>
                <a:spcPct val="70000"/>
              </a:spcBef>
            </a:pPr>
            <a:r>
              <a:rPr lang="en-US" dirty="0" err="1" smtClean="0">
                <a:ea typeface="ＭＳ Ｐゴシック" charset="-128"/>
              </a:rPr>
              <a:t>Lanterman</a:t>
            </a:r>
            <a:r>
              <a:rPr lang="en-US" dirty="0" smtClean="0">
                <a:ea typeface="ＭＳ Ｐゴシック" charset="-128"/>
              </a:rPr>
              <a:t> Developmental Disabilities </a:t>
            </a:r>
            <a:br>
              <a:rPr lang="en-US" dirty="0" smtClean="0">
                <a:ea typeface="ＭＳ Ｐゴシック" charset="-128"/>
              </a:rPr>
            </a:br>
            <a:r>
              <a:rPr lang="en-US" dirty="0" smtClean="0">
                <a:ea typeface="ＭＳ Ｐゴシック" charset="-128"/>
              </a:rPr>
              <a:t>Services</a:t>
            </a:r>
            <a:r>
              <a:rPr lang="en-US" dirty="0" smtClean="0">
                <a:solidFill>
                  <a:srgbClr val="FF0000"/>
                </a:solidFill>
                <a:ea typeface="ＭＳ Ｐゴシック" charset="-128"/>
              </a:rPr>
              <a:t> </a:t>
            </a:r>
            <a:r>
              <a:rPr lang="en-US" dirty="0" smtClean="0">
                <a:ea typeface="ＭＳ Ｐゴシック" charset="-128"/>
              </a:rPr>
              <a:t>Act </a:t>
            </a:r>
            <a:br>
              <a:rPr lang="en-US" dirty="0" smtClean="0">
                <a:ea typeface="ＭＳ Ｐゴシック" charset="-128"/>
              </a:rPr>
            </a:br>
            <a:r>
              <a:rPr lang="en-US" dirty="0" smtClean="0">
                <a:ea typeface="ＭＳ Ｐゴシック" charset="-128"/>
              </a:rPr>
              <a:t>in 1982</a:t>
            </a:r>
          </a:p>
          <a:p>
            <a:endParaRPr lang="en-US" dirty="0"/>
          </a:p>
        </p:txBody>
      </p:sp>
      <p:pic>
        <p:nvPicPr>
          <p:cNvPr id="7" name="Picture 11" descr="RockingBoat"/>
          <p:cNvPicPr>
            <a:picLocks noChangeAspect="1" noChangeArrowheads="1"/>
          </p:cNvPicPr>
          <p:nvPr/>
        </p:nvPicPr>
        <p:blipFill>
          <a:blip r:embed="rId3"/>
          <a:srcRect/>
          <a:stretch>
            <a:fillRect/>
          </a:stretch>
        </p:blipFill>
        <p:spPr bwMode="auto">
          <a:xfrm>
            <a:off x="4038600" y="2133600"/>
            <a:ext cx="4625975" cy="3092450"/>
          </a:xfrm>
          <a:prstGeom prst="rect">
            <a:avLst/>
          </a:prstGeom>
          <a:noFill/>
          <a:ln w="9525">
            <a:noFill/>
            <a:miter lim="800000"/>
            <a:headEnd/>
            <a:tailEnd/>
          </a:ln>
        </p:spPr>
      </p:pic>
      <p:sp>
        <p:nvSpPr>
          <p:cNvPr id="6" name="Slide Number Placeholder 5"/>
          <p:cNvSpPr>
            <a:spLocks noGrp="1"/>
          </p:cNvSpPr>
          <p:nvPr>
            <p:ph type="sldNum" sz="quarter" idx="4"/>
          </p:nvPr>
        </p:nvSpPr>
        <p:spPr/>
        <p:txBody>
          <a:bodyPr/>
          <a:lstStyle/>
          <a:p>
            <a:fld id="{97AA061C-D444-3042-B704-AD4BD9AC639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charset="-128"/>
              </a:rPr>
              <a:t>Individuals with Disabilities </a:t>
            </a:r>
            <a:br>
              <a:rPr lang="en-US" dirty="0" smtClean="0">
                <a:ea typeface="ＭＳ Ｐゴシック" charset="-128"/>
              </a:rPr>
            </a:br>
            <a:r>
              <a:rPr lang="en-US" dirty="0" smtClean="0">
                <a:ea typeface="ＭＳ Ｐゴシック" charset="-128"/>
              </a:rPr>
              <a:t>Education Act (IDEA)</a:t>
            </a:r>
            <a:endParaRPr lang="en-US" dirty="0"/>
          </a:p>
        </p:txBody>
      </p:sp>
      <p:sp>
        <p:nvSpPr>
          <p:cNvPr id="3" name="Content Placeholder 2"/>
          <p:cNvSpPr>
            <a:spLocks noGrp="1"/>
          </p:cNvSpPr>
          <p:nvPr>
            <p:ph sz="quarter" idx="13"/>
          </p:nvPr>
        </p:nvSpPr>
        <p:spPr/>
        <p:txBody>
          <a:bodyPr/>
          <a:lstStyle/>
          <a:p>
            <a:pPr>
              <a:spcBef>
                <a:spcPts val="1200"/>
              </a:spcBef>
              <a:spcAft>
                <a:spcPts val="300"/>
              </a:spcAft>
            </a:pPr>
            <a:r>
              <a:rPr lang="en-US" dirty="0" smtClean="0">
                <a:ea typeface="ＭＳ Ｐゴシック" charset="-128"/>
              </a:rPr>
              <a:t>Federal legislation mandates special education for all eligible children</a:t>
            </a:r>
          </a:p>
          <a:p>
            <a:pPr>
              <a:spcBef>
                <a:spcPts val="1200"/>
              </a:spcBef>
              <a:spcAft>
                <a:spcPts val="300"/>
              </a:spcAft>
            </a:pPr>
            <a:r>
              <a:rPr lang="en-US" dirty="0" smtClean="0">
                <a:ea typeface="ＭＳ Ｐゴシック" charset="-128"/>
              </a:rPr>
              <a:t>IDEA Part B: services for children with disabilities ages three through twenty-one</a:t>
            </a:r>
          </a:p>
          <a:p>
            <a:pPr>
              <a:spcBef>
                <a:spcPts val="1200"/>
              </a:spcBef>
              <a:spcAft>
                <a:spcPts val="300"/>
              </a:spcAft>
            </a:pPr>
            <a:r>
              <a:rPr lang="en-US" dirty="0" smtClean="0">
                <a:ea typeface="ＭＳ Ｐゴシック" charset="-128"/>
              </a:rPr>
              <a:t>IDEA Part C: services for children birth to three years of age </a:t>
            </a: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Early Start = Part C</a:t>
            </a:r>
            <a:endParaRPr lang="en-US" dirty="0"/>
          </a:p>
        </p:txBody>
      </p:sp>
      <p:sp>
        <p:nvSpPr>
          <p:cNvPr id="4" name="Content Placeholder 3"/>
          <p:cNvSpPr>
            <a:spLocks noGrp="1"/>
          </p:cNvSpPr>
          <p:nvPr>
            <p:ph sz="half" idx="2"/>
          </p:nvPr>
        </p:nvSpPr>
        <p:spPr/>
        <p:txBody>
          <a:bodyPr anchor="ctr"/>
          <a:lstStyle/>
          <a:p>
            <a:pPr marL="0" indent="0" algn="ctr">
              <a:buNone/>
            </a:pPr>
            <a:r>
              <a:rPr lang="en-US" sz="3600" dirty="0" smtClean="0">
                <a:ea typeface="ＭＳ Ｐゴシック" charset="-128"/>
              </a:rPr>
              <a:t>Early Start is California’s early intervention service system under Part C of IDEA</a:t>
            </a:r>
          </a:p>
          <a:p>
            <a:pPr algn="ctr">
              <a:buNone/>
            </a:pPr>
            <a:endParaRPr lang="en-US" dirty="0"/>
          </a:p>
        </p:txBody>
      </p:sp>
      <p:pic>
        <p:nvPicPr>
          <p:cNvPr id="7" name="Picture 1029" descr="C:\Cindy Files from Shared Drive\CINDY\MAP\Amador County 2009\Parenting a Child with Special Needs\Pictures\20081202_58[1].JPG"/>
          <p:cNvPicPr>
            <a:picLocks noChangeAspect="1" noChangeArrowheads="1"/>
          </p:cNvPicPr>
          <p:nvPr/>
        </p:nvPicPr>
        <p:blipFill>
          <a:blip r:embed="rId3"/>
          <a:srcRect/>
          <a:stretch>
            <a:fillRect/>
          </a:stretch>
        </p:blipFill>
        <p:spPr bwMode="auto">
          <a:xfrm>
            <a:off x="381000" y="1790700"/>
            <a:ext cx="4267200" cy="3200400"/>
          </a:xfrm>
          <a:prstGeom prst="rect">
            <a:avLst/>
          </a:prstGeom>
          <a:noFill/>
          <a:ln w="9525">
            <a:noFill/>
            <a:miter lim="800000"/>
            <a:headEnd/>
            <a:tailEnd/>
          </a:ln>
        </p:spPr>
      </p:pic>
      <p:sp>
        <p:nvSpPr>
          <p:cNvPr id="6" name="Slide Number Placeholder 5"/>
          <p:cNvSpPr>
            <a:spLocks noGrp="1"/>
          </p:cNvSpPr>
          <p:nvPr>
            <p:ph type="sldNum" sz="quarter" idx="4"/>
          </p:nvPr>
        </p:nvSpPr>
        <p:spPr/>
        <p:txBody>
          <a:bodyPr/>
          <a:lstStyle/>
          <a:p>
            <a:fld id="{97AA061C-D444-3042-B704-AD4BD9AC639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bwMode="black">
          <a:xfrm>
            <a:off x="762000" y="829994"/>
            <a:ext cx="7620000" cy="4351606"/>
          </a:xfrm>
          <a:prstGeom prst="rect">
            <a:avLst/>
          </a:prstGeom>
          <a:noFill/>
          <a:ln w="76200" cap="flat" cmpd="tri">
            <a:solidFill>
              <a:srgbClr val="668ED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bg2"/>
              </a:buClr>
              <a:buSzPct val="80000"/>
              <a:buFont typeface="Wingdings" charset="2"/>
              <a:buNone/>
              <a:tabLst/>
              <a:defRPr/>
            </a:pPr>
            <a:r>
              <a:rPr kumimoji="0" lang="en-US" sz="2800" b="0" i="0" u="none" strike="noStrike" kern="0" cap="none" spc="0" normalizeH="0" baseline="0" noProof="0" dirty="0" smtClean="0">
                <a:ln>
                  <a:noFill/>
                </a:ln>
                <a:solidFill>
                  <a:srgbClr val="000000"/>
                </a:solidFill>
                <a:effectLst/>
                <a:uLnTx/>
                <a:uFillTx/>
                <a:latin typeface="+mn-lt"/>
                <a:ea typeface="ＭＳ Ｐゴシック" charset="-128"/>
                <a:cs typeface="ＭＳ Ｐゴシック" charset="-128"/>
              </a:rPr>
              <a:t>Early Start seeks to promote and enhance a coordinated, family-focused service system for infants and toddlers from birth to age three years with a </a:t>
            </a:r>
            <a:r>
              <a:rPr kumimoji="0" lang="en-US" sz="2800" b="0" i="0" u="none" strike="noStrike" kern="0" cap="none" spc="0" normalizeH="0" baseline="0" noProof="0" dirty="0" smtClean="0">
                <a:ln>
                  <a:noFill/>
                </a:ln>
                <a:solidFill>
                  <a:srgbClr val="3D79D1"/>
                </a:solidFill>
                <a:effectLst/>
                <a:uLnTx/>
                <a:uFillTx/>
                <a:latin typeface="+mn-lt"/>
                <a:ea typeface="ＭＳ Ｐゴシック" charset="-128"/>
                <a:cs typeface="ＭＳ Ｐゴシック" charset="-128"/>
              </a:rPr>
              <a:t>significant</a:t>
            </a:r>
            <a:r>
              <a:rPr kumimoji="0" lang="en-US" sz="2800" b="0" i="0" u="none" strike="noStrike" kern="0" cap="none" spc="0" normalizeH="0" baseline="0" noProof="0" dirty="0" smtClean="0">
                <a:ln>
                  <a:noFill/>
                </a:ln>
                <a:solidFill>
                  <a:srgbClr val="000000"/>
                </a:solidFill>
                <a:effectLst/>
                <a:uLnTx/>
                <a:uFillTx/>
                <a:latin typeface="+mn-lt"/>
                <a:ea typeface="ＭＳ Ｐゴシック" charset="-128"/>
                <a:cs typeface="ＭＳ Ｐゴシック" charset="-128"/>
              </a:rPr>
              <a:t> developmental delay, a disability, </a:t>
            </a:r>
            <a:r>
              <a:rPr kumimoji="0" lang="en-US" sz="2800" b="0" i="0" u="none" strike="noStrike" kern="0" cap="none" spc="0" normalizeH="0" baseline="0" noProof="0" dirty="0" smtClean="0">
                <a:ln>
                  <a:noFill/>
                </a:ln>
                <a:effectLst/>
                <a:uLnTx/>
                <a:uFillTx/>
                <a:latin typeface="+mn-lt"/>
                <a:ea typeface="ＭＳ Ｐゴシック" charset="-128"/>
                <a:cs typeface="ＭＳ Ｐゴシック" charset="-128"/>
              </a:rPr>
              <a:t>an established risk condition with a high probability of resulting in a delay or disability, </a:t>
            </a:r>
            <a:r>
              <a:rPr kumimoji="0" lang="en-US" sz="2800" b="0" i="0" u="none" strike="noStrike" kern="0" cap="none" spc="0" normalizeH="0" baseline="0" noProof="0" dirty="0" smtClean="0">
                <a:ln>
                  <a:noFill/>
                </a:ln>
                <a:solidFill>
                  <a:srgbClr val="3D79D1"/>
                </a:solidFill>
                <a:effectLst/>
                <a:uLnTx/>
                <a:uFillTx/>
                <a:latin typeface="+mn-lt"/>
                <a:ea typeface="ＭＳ Ｐゴシック" charset="-128"/>
                <a:cs typeface="ＭＳ Ｐゴシック" charset="-128"/>
              </a:rPr>
              <a:t>or be considered</a:t>
            </a:r>
            <a:r>
              <a:rPr kumimoji="0" lang="en-US" sz="2800" b="0" i="0" u="none" strike="noStrike" kern="0" cap="none" spc="0" normalizeH="0" noProof="0" dirty="0" smtClean="0">
                <a:ln>
                  <a:noFill/>
                </a:ln>
                <a:solidFill>
                  <a:srgbClr val="3D79D1"/>
                </a:solidFill>
                <a:effectLst/>
                <a:uLnTx/>
                <a:uFillTx/>
                <a:latin typeface="+mn-lt"/>
                <a:ea typeface="ＭＳ Ｐゴシック" charset="-128"/>
                <a:cs typeface="ＭＳ Ｐゴシック" charset="-128"/>
              </a:rPr>
              <a:t> at high risk of having a substantial developmental delay due to a combination of biomedical risk factors </a:t>
            </a:r>
            <a:endParaRPr lang="en-US" sz="2800" b="1" kern="0" dirty="0" smtClean="0">
              <a:solidFill>
                <a:srgbClr val="000000"/>
              </a:solidFill>
              <a:ea typeface="ＭＳ Ｐゴシック" charset="-128"/>
              <a:cs typeface="ＭＳ Ｐゴシック" charset="-128"/>
            </a:endParaRPr>
          </a:p>
          <a:p>
            <a:pPr marL="0" marR="0" lvl="0" indent="0" algn="ctr" defTabSz="914400" rtl="0" eaLnBrk="1" fontAlgn="base" latinLnBrk="0" hangingPunct="1">
              <a:lnSpc>
                <a:spcPct val="100000"/>
              </a:lnSpc>
              <a:spcBef>
                <a:spcPct val="20000"/>
              </a:spcBef>
              <a:spcAft>
                <a:spcPct val="0"/>
              </a:spcAft>
              <a:buClr>
                <a:schemeClr val="bg2"/>
              </a:buClr>
              <a:buSzPct val="80000"/>
              <a:buFont typeface="Wingdings" charset="2"/>
              <a:buNone/>
              <a:tabLst/>
              <a:defRPr/>
            </a:pPr>
            <a:r>
              <a:rPr lang="en-US" sz="2800" kern="0" dirty="0" smtClean="0">
                <a:solidFill>
                  <a:srgbClr val="000000"/>
                </a:solidFill>
                <a:ea typeface="ＭＳ Ｐゴシック" charset="-128"/>
                <a:cs typeface="ＭＳ Ｐゴシック" charset="-128"/>
              </a:rPr>
              <a:t> </a:t>
            </a:r>
            <a:r>
              <a:rPr kumimoji="0" lang="en-US" sz="2000" b="1" i="0" u="none" strike="noStrike" kern="0" cap="none" spc="0" normalizeH="0" noProof="0" dirty="0" smtClean="0">
                <a:ln>
                  <a:noFill/>
                </a:ln>
                <a:solidFill>
                  <a:srgbClr val="3D79D1"/>
                </a:solidFill>
                <a:effectLst/>
                <a:uLnTx/>
                <a:uFillTx/>
                <a:latin typeface="+mn-lt"/>
                <a:ea typeface="ＭＳ Ｐゴシック" charset="-128"/>
                <a:cs typeface="ＭＳ Ｐゴシック" charset="-128"/>
              </a:rPr>
              <a:t>20</a:t>
            </a:r>
            <a:r>
              <a:rPr kumimoji="0" lang="en-US" sz="2000" b="1" i="0" u="none" strike="noStrike" kern="0" cap="none" spc="0" normalizeH="0" baseline="0" noProof="0" dirty="0" smtClean="0">
                <a:ln>
                  <a:noFill/>
                </a:ln>
                <a:solidFill>
                  <a:srgbClr val="3D79D1"/>
                </a:solidFill>
                <a:effectLst/>
                <a:uLnTx/>
                <a:uFillTx/>
                <a:latin typeface="+mn-lt"/>
                <a:ea typeface="ＭＳ Ｐゴシック" charset="-128"/>
                <a:cs typeface="ＭＳ Ｐゴシック" charset="-128"/>
              </a:rPr>
              <a:t>15 updates</a:t>
            </a:r>
            <a:r>
              <a:rPr kumimoji="0" lang="en-US" sz="2800" b="0" i="0" u="none" strike="noStrike" kern="0" cap="none" spc="0" normalizeH="0" baseline="0" noProof="0" dirty="0" smtClean="0">
                <a:ln>
                  <a:noFill/>
                </a:ln>
                <a:solidFill>
                  <a:srgbClr val="3D79D1"/>
                </a:solidFill>
                <a:effectLst/>
                <a:uLnTx/>
                <a:uFillTx/>
                <a:latin typeface="+mn-lt"/>
                <a:ea typeface="ＭＳ Ｐゴシック" charset="-128"/>
                <a:cs typeface="ＭＳ Ｐゴシック" charset="-128"/>
              </a:rPr>
              <a:t> </a:t>
            </a:r>
            <a:endParaRPr kumimoji="0" lang="en-US" sz="2800" b="0" i="0" u="none" strike="noStrike" kern="0" cap="none" spc="0" normalizeH="0" baseline="0" noProof="0" dirty="0">
              <a:ln>
                <a:noFill/>
              </a:ln>
              <a:solidFill>
                <a:srgbClr val="3D79D1"/>
              </a:solidFill>
              <a:effectLst/>
              <a:uLnTx/>
              <a:uFillTx/>
              <a:latin typeface="+mn-lt"/>
              <a:ea typeface="ＭＳ Ｐゴシック" charset="-128"/>
              <a:cs typeface="ＭＳ Ｐゴシック" charset="-128"/>
            </a:endParaRPr>
          </a:p>
        </p:txBody>
      </p:sp>
      <p:sp>
        <p:nvSpPr>
          <p:cNvPr id="5" name="Slide Number Placeholder 4"/>
          <p:cNvSpPr>
            <a:spLocks noGrp="1"/>
          </p:cNvSpPr>
          <p:nvPr>
            <p:ph type="sldNum" sz="quarter" idx="4"/>
          </p:nvPr>
        </p:nvSpPr>
        <p:spPr/>
        <p:txBody>
          <a:bodyPr/>
          <a:lstStyle/>
          <a:p>
            <a:fld id="{97AA061C-D444-3042-B704-AD4BD9AC639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74638"/>
            <a:ext cx="8229600" cy="1143000"/>
          </a:xfrm>
        </p:spPr>
        <p:txBody>
          <a:bodyPr/>
          <a:lstStyle/>
          <a:p>
            <a:r>
              <a:rPr lang="en-US" dirty="0" smtClean="0">
                <a:ea typeface="ＭＳ Ｐゴシック" charset="-128"/>
              </a:rPr>
              <a:t>Early Start is Designed to:</a:t>
            </a:r>
            <a:endParaRPr lang="en-US" dirty="0"/>
          </a:p>
        </p:txBody>
      </p:sp>
      <p:sp>
        <p:nvSpPr>
          <p:cNvPr id="3" name="Content Placeholder 2"/>
          <p:cNvSpPr>
            <a:spLocks noGrp="1"/>
          </p:cNvSpPr>
          <p:nvPr>
            <p:ph sz="quarter" idx="13"/>
          </p:nvPr>
        </p:nvSpPr>
        <p:spPr>
          <a:xfrm>
            <a:off x="381000" y="1600200"/>
            <a:ext cx="8394700" cy="4572000"/>
          </a:xfrm>
        </p:spPr>
        <p:txBody>
          <a:bodyPr/>
          <a:lstStyle/>
          <a:p>
            <a:pPr>
              <a:spcBef>
                <a:spcPct val="40000"/>
              </a:spcBef>
            </a:pPr>
            <a:r>
              <a:rPr lang="en-US" sz="2800" dirty="0" smtClean="0">
                <a:ea typeface="ＭＳ Ｐゴシック" charset="-128"/>
              </a:rPr>
              <a:t>Provide a system of referral and assessment that</a:t>
            </a:r>
          </a:p>
          <a:p>
            <a:pPr lvl="1">
              <a:spcBef>
                <a:spcPct val="40000"/>
              </a:spcBef>
            </a:pPr>
            <a:r>
              <a:rPr lang="en-US" sz="2400" dirty="0" smtClean="0"/>
              <a:t>results in individualized services</a:t>
            </a:r>
          </a:p>
          <a:p>
            <a:pPr lvl="1">
              <a:spcBef>
                <a:spcPct val="40000"/>
              </a:spcBef>
            </a:pPr>
            <a:r>
              <a:rPr lang="en-US" sz="2400" dirty="0" smtClean="0"/>
              <a:t>supports infants and toddlers and their families within their community </a:t>
            </a:r>
            <a:br>
              <a:rPr lang="en-US" sz="2400" dirty="0" smtClean="0"/>
            </a:br>
            <a:endParaRPr lang="en-US" sz="2400" dirty="0" smtClean="0"/>
          </a:p>
          <a:p>
            <a:pPr>
              <a:spcBef>
                <a:spcPct val="40000"/>
              </a:spcBef>
            </a:pPr>
            <a:r>
              <a:rPr lang="en-US" sz="2800" dirty="0" smtClean="0">
                <a:ea typeface="ＭＳ Ｐゴシック" charset="-128"/>
              </a:rPr>
              <a:t>Be family-focused by</a:t>
            </a:r>
          </a:p>
          <a:p>
            <a:pPr lvl="1">
              <a:spcBef>
                <a:spcPct val="40000"/>
              </a:spcBef>
            </a:pPr>
            <a:r>
              <a:rPr lang="en-US" sz="2400" dirty="0" smtClean="0"/>
              <a:t>keeping families informed about services for their child </a:t>
            </a:r>
          </a:p>
          <a:p>
            <a:pPr lvl="1">
              <a:spcBef>
                <a:spcPct val="40000"/>
              </a:spcBef>
            </a:pPr>
            <a:r>
              <a:rPr lang="en-US" sz="2400" dirty="0" smtClean="0"/>
              <a:t>supporting families and including them as collaborative decision makers</a:t>
            </a:r>
          </a:p>
          <a:p>
            <a:endParaRPr lang="en-US" dirty="0"/>
          </a:p>
        </p:txBody>
      </p:sp>
      <p:sp>
        <p:nvSpPr>
          <p:cNvPr id="5" name="Slide Number Placeholder 4"/>
          <p:cNvSpPr>
            <a:spLocks noGrp="1"/>
          </p:cNvSpPr>
          <p:nvPr>
            <p:ph type="sldNum" sz="quarter" idx="4"/>
          </p:nvPr>
        </p:nvSpPr>
        <p:spPr/>
        <p:txBody>
          <a:bodyPr/>
          <a:lstStyle/>
          <a:p>
            <a:fld id="{97AA061C-D444-3042-B704-AD4BD9AC639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charset="-128"/>
              </a:rPr>
              <a:t>Early Start Administration</a:t>
            </a:r>
            <a:endParaRPr lang="en-US" dirty="0"/>
          </a:p>
        </p:txBody>
      </p:sp>
      <p:sp>
        <p:nvSpPr>
          <p:cNvPr id="3" name="Content Placeholder 2"/>
          <p:cNvSpPr>
            <a:spLocks noGrp="1"/>
          </p:cNvSpPr>
          <p:nvPr>
            <p:ph sz="half" idx="1"/>
          </p:nvPr>
        </p:nvSpPr>
        <p:spPr>
          <a:xfrm>
            <a:off x="457200" y="1600200"/>
            <a:ext cx="4810138" cy="4525963"/>
          </a:xfrm>
        </p:spPr>
        <p:txBody>
          <a:bodyPr/>
          <a:lstStyle/>
          <a:p>
            <a:pPr>
              <a:lnSpc>
                <a:spcPct val="110000"/>
              </a:lnSpc>
            </a:pPr>
            <a:r>
              <a:rPr lang="en-US" sz="2400" dirty="0" smtClean="0">
                <a:ea typeface="ＭＳ Ｐゴシック" charset="-128"/>
              </a:rPr>
              <a:t>The California Department of Developmental Services (DDS) is the lead agency for overall administration of Early Start</a:t>
            </a:r>
          </a:p>
          <a:p>
            <a:pPr>
              <a:lnSpc>
                <a:spcPct val="110000"/>
              </a:lnSpc>
              <a:buNone/>
            </a:pPr>
            <a:endParaRPr lang="en-US" sz="2400" dirty="0" smtClean="0">
              <a:ea typeface="ＭＳ Ｐゴシック" charset="-128"/>
            </a:endParaRPr>
          </a:p>
          <a:p>
            <a:pPr>
              <a:lnSpc>
                <a:spcPct val="110000"/>
              </a:lnSpc>
            </a:pPr>
            <a:r>
              <a:rPr lang="en-US" sz="2400" dirty="0" smtClean="0">
                <a:ea typeface="ＭＳ Ｐゴシック" charset="-128"/>
              </a:rPr>
              <a:t>DDS collaborates with the California Department of Education, Special Education Division, in the provision of services for some children</a:t>
            </a:r>
          </a:p>
          <a:p>
            <a:endParaRPr lang="en-US" sz="2400" dirty="0"/>
          </a:p>
        </p:txBody>
      </p:sp>
      <p:pic>
        <p:nvPicPr>
          <p:cNvPr id="7" name="Picture 8" descr="Chef Hat"/>
          <p:cNvPicPr>
            <a:picLocks noChangeAspect="1" noChangeArrowheads="1"/>
          </p:cNvPicPr>
          <p:nvPr/>
        </p:nvPicPr>
        <p:blipFill>
          <a:blip r:embed="rId3"/>
          <a:srcRect/>
          <a:stretch>
            <a:fillRect/>
          </a:stretch>
        </p:blipFill>
        <p:spPr bwMode="auto">
          <a:xfrm>
            <a:off x="5410200" y="1447800"/>
            <a:ext cx="2814638" cy="4240213"/>
          </a:xfrm>
          <a:prstGeom prst="rect">
            <a:avLst/>
          </a:prstGeom>
          <a:noFill/>
          <a:ln w="9525">
            <a:noFill/>
            <a:miter lim="800000"/>
            <a:headEnd/>
            <a:tailEnd/>
          </a:ln>
        </p:spPr>
      </p:pic>
      <p:sp>
        <p:nvSpPr>
          <p:cNvPr id="6" name="Slide Number Placeholder 5"/>
          <p:cNvSpPr>
            <a:spLocks noGrp="1"/>
          </p:cNvSpPr>
          <p:nvPr>
            <p:ph type="sldNum" sz="quarter" idx="4"/>
          </p:nvPr>
        </p:nvSpPr>
        <p:spPr/>
        <p:txBody>
          <a:bodyPr/>
          <a:lstStyle/>
          <a:p>
            <a:fld id="{97AA061C-D444-3042-B704-AD4BD9AC639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7848</TotalTime>
  <Words>5300</Words>
  <Application>Microsoft Macintosh PowerPoint</Application>
  <PresentationFormat>On-screen Show (4:3)</PresentationFormat>
  <Paragraphs>434</Paragraphs>
  <Slides>24</Slides>
  <Notes>24</Notes>
  <HiddenSlides>0</HiddenSlides>
  <MMClips>0</MMClips>
  <ScaleCrop>false</ScaleCrop>
  <HeadingPairs>
    <vt:vector size="4" baseType="variant">
      <vt:variant>
        <vt:lpstr>Design Template</vt:lpstr>
      </vt:variant>
      <vt:variant>
        <vt:i4>2</vt:i4>
      </vt:variant>
      <vt:variant>
        <vt:lpstr>Slide Titles</vt:lpstr>
      </vt:variant>
      <vt:variant>
        <vt:i4>24</vt:i4>
      </vt:variant>
    </vt:vector>
  </HeadingPairs>
  <TitlesOfParts>
    <vt:vector size="26" baseType="lpstr">
      <vt:lpstr>Office Theme</vt:lpstr>
      <vt:lpstr>Office Theme</vt:lpstr>
      <vt:lpstr>A Brief Overview  of California’s Early Start Program </vt:lpstr>
      <vt:lpstr>Conditions for Use of This Presentation</vt:lpstr>
      <vt:lpstr>Intent of This Overview</vt:lpstr>
      <vt:lpstr>California’s History of Serving Infants and Toddlers</vt:lpstr>
      <vt:lpstr>Individuals with Disabilities  Education Act (IDEA)</vt:lpstr>
      <vt:lpstr>Early Start = Part C</vt:lpstr>
      <vt:lpstr>Slide 7</vt:lpstr>
      <vt:lpstr>Early Start is Designed to:</vt:lpstr>
      <vt:lpstr>Early Start Administration</vt:lpstr>
      <vt:lpstr>Eligibility Criteria</vt:lpstr>
      <vt:lpstr>Early Start Services</vt:lpstr>
      <vt:lpstr>Natural Environment</vt:lpstr>
      <vt:lpstr>A Natural Environment</vt:lpstr>
      <vt:lpstr>Early Start Services can Include: </vt:lpstr>
      <vt:lpstr>Family Involvement</vt:lpstr>
      <vt:lpstr>Early Start  Family Resource Centers (FRCs)</vt:lpstr>
      <vt:lpstr>Family Resource Centers</vt:lpstr>
      <vt:lpstr>Parents’ Rights</vt:lpstr>
      <vt:lpstr>Mediation and Due Process </vt:lpstr>
      <vt:lpstr>Early Start Looks Different in Each Community – Why?</vt:lpstr>
      <vt:lpstr>Transition at Three Years of Age</vt:lpstr>
      <vt:lpstr>Transition Options</vt:lpstr>
      <vt:lpstr>Transitions</vt:lpstr>
      <vt:lpstr>For More Information </vt:lpstr>
    </vt:vector>
  </TitlesOfParts>
  <Company>WestEd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 Castillon</dc:creator>
  <cp:lastModifiedBy>WestEd San Marcos</cp:lastModifiedBy>
  <cp:revision>280</cp:revision>
  <dcterms:created xsi:type="dcterms:W3CDTF">2015-07-22T00:14:17Z</dcterms:created>
  <dcterms:modified xsi:type="dcterms:W3CDTF">2015-07-22T00:19:32Z</dcterms:modified>
</cp:coreProperties>
</file>