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023" r:id="rId1"/>
    <p:sldMasterId id="2147484028" r:id="rId2"/>
  </p:sldMasterIdLst>
  <p:notesMasterIdLst>
    <p:notesMasterId r:id="rId27"/>
  </p:notesMasterIdLst>
  <p:handoutMasterIdLst>
    <p:handoutMasterId r:id="rId28"/>
  </p:handoutMasterIdLst>
  <p:sldIdLst>
    <p:sldId id="259" r:id="rId3"/>
    <p:sldId id="266" r:id="rId4"/>
    <p:sldId id="267" r:id="rId5"/>
    <p:sldId id="268" r:id="rId6"/>
    <p:sldId id="875" r:id="rId7"/>
    <p:sldId id="876" r:id="rId8"/>
    <p:sldId id="874" r:id="rId9"/>
    <p:sldId id="866" r:id="rId10"/>
    <p:sldId id="321" r:id="rId11"/>
    <p:sldId id="877" r:id="rId12"/>
    <p:sldId id="269" r:id="rId13"/>
    <p:sldId id="869" r:id="rId14"/>
    <p:sldId id="870" r:id="rId15"/>
    <p:sldId id="731" r:id="rId16"/>
    <p:sldId id="852" r:id="rId17"/>
    <p:sldId id="853" r:id="rId18"/>
    <p:sldId id="868" r:id="rId19"/>
    <p:sldId id="871" r:id="rId20"/>
    <p:sldId id="872" r:id="rId21"/>
    <p:sldId id="270" r:id="rId22"/>
    <p:sldId id="1172" r:id="rId23"/>
    <p:sldId id="891" r:id="rId24"/>
    <p:sldId id="1173" r:id="rId25"/>
    <p:sldId id="1176" r:id="rId26"/>
  </p:sldIdLst>
  <p:sldSz cx="9144000" cy="6858000" type="screen4x3"/>
  <p:notesSz cx="9144000" cy="6858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Charest" initials="KC" lastIdx="7" clrIdx="0">
    <p:extLst>
      <p:ext uri="{19B8F6BF-5375-455C-9EA6-DF929625EA0E}">
        <p15:presenceInfo xmlns:p15="http://schemas.microsoft.com/office/powerpoint/2012/main" userId="f9c40f08b6ca8d3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F00"/>
    <a:srgbClr val="FF6FCF"/>
    <a:srgbClr val="D1C4F3"/>
    <a:srgbClr val="0096FF"/>
    <a:srgbClr val="FF9300"/>
    <a:srgbClr val="FFFD38"/>
    <a:srgbClr val="9BCDFD"/>
    <a:srgbClr val="8000FF"/>
    <a:srgbClr val="CBBDD0"/>
    <a:srgbClr val="B0AB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00"/>
    <p:restoredTop sz="95034"/>
  </p:normalViewPr>
  <p:slideViewPr>
    <p:cSldViewPr>
      <p:cViewPr varScale="1">
        <p:scale>
          <a:sx n="117" d="100"/>
          <a:sy n="117" d="100"/>
        </p:scale>
        <p:origin x="215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2304"/>
    </p:cViewPr>
  </p:sorterViewPr>
  <p:notesViewPr>
    <p:cSldViewPr>
      <p:cViewPr varScale="1">
        <p:scale>
          <a:sx n="101" d="100"/>
          <a:sy n="101" d="100"/>
        </p:scale>
        <p:origin x="-2384" y="-12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962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09" charset="0"/>
                <a:ea typeface="ＭＳ Ｐゴシック" pitchFamily="-109" charset="-128"/>
                <a:cs typeface="ＭＳ Ｐゴシック" pitchFamily="-109" charset="-128"/>
              </a:defRPr>
            </a:lvl1pPr>
          </a:lstStyle>
          <a:p>
            <a:pPr>
              <a:defRPr/>
            </a:pPr>
            <a:r>
              <a:rPr lang="en-US"/>
              <a:t>Overview of Inclusion Works!</a:t>
            </a:r>
          </a:p>
        </p:txBody>
      </p:sp>
      <p:sp>
        <p:nvSpPr>
          <p:cNvPr id="6147" name="Rectangle 3"/>
          <p:cNvSpPr>
            <a:spLocks noGrp="1" noChangeArrowheads="1"/>
          </p:cNvSpPr>
          <p:nvPr>
            <p:ph type="dt" sz="quarter" idx="1"/>
          </p:nvPr>
        </p:nvSpPr>
        <p:spPr bwMode="auto">
          <a:xfrm>
            <a:off x="5181600" y="0"/>
            <a:ext cx="3962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9" charset="0"/>
                <a:ea typeface="ＭＳ Ｐゴシック" pitchFamily="-109" charset="-128"/>
                <a:cs typeface="ＭＳ Ｐゴシック" pitchFamily="-109" charset="-128"/>
              </a:defRPr>
            </a:lvl1pPr>
          </a:lstStyle>
          <a:p>
            <a:pPr>
              <a:defRPr/>
            </a:pPr>
            <a:r>
              <a:rPr lang="en-US"/>
              <a:t>September 2021</a:t>
            </a:r>
          </a:p>
        </p:txBody>
      </p:sp>
      <p:sp>
        <p:nvSpPr>
          <p:cNvPr id="6148" name="Rectangle 4"/>
          <p:cNvSpPr>
            <a:spLocks noGrp="1" noChangeArrowheads="1"/>
          </p:cNvSpPr>
          <p:nvPr>
            <p:ph type="ftr" sz="quarter" idx="2"/>
          </p:nvPr>
        </p:nvSpPr>
        <p:spPr bwMode="auto">
          <a:xfrm>
            <a:off x="0" y="6515100"/>
            <a:ext cx="3962400" cy="3429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09" charset="0"/>
                <a:ea typeface="ＭＳ Ｐゴシック" pitchFamily="-109" charset="-128"/>
                <a:cs typeface="ＭＳ Ｐゴシック" pitchFamily="-109" charset="-128"/>
              </a:defRPr>
            </a:lvl1pPr>
          </a:lstStyle>
          <a:p>
            <a:pPr>
              <a:defRPr/>
            </a:pPr>
            <a:r>
              <a:rPr lang="en-US"/>
              <a:t>WestEd </a:t>
            </a:r>
          </a:p>
        </p:txBody>
      </p:sp>
      <p:sp>
        <p:nvSpPr>
          <p:cNvPr id="6149" name="Rectangle 5"/>
          <p:cNvSpPr>
            <a:spLocks noGrp="1" noChangeArrowheads="1"/>
          </p:cNvSpPr>
          <p:nvPr>
            <p:ph type="sldNum" sz="quarter" idx="3"/>
          </p:nvPr>
        </p:nvSpPr>
        <p:spPr bwMode="auto">
          <a:xfrm>
            <a:off x="5181600" y="6515100"/>
            <a:ext cx="3962400" cy="3429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109" charset="0"/>
                <a:ea typeface="ＭＳ Ｐゴシック" pitchFamily="-109" charset="-128"/>
                <a:cs typeface="ＭＳ Ｐゴシック" pitchFamily="-109" charset="-128"/>
              </a:defRPr>
            </a:lvl1pPr>
          </a:lstStyle>
          <a:p>
            <a:pPr>
              <a:defRPr/>
            </a:pPr>
            <a:fld id="{203E2D4F-B8FD-B94B-93C8-D044044E73D0}" type="slidenum">
              <a:rPr lang="en-US"/>
              <a:pPr>
                <a:defRPr/>
              </a:pPr>
              <a:t>‹#›</a:t>
            </a:fld>
            <a:endParaRPr lang="en-US"/>
          </a:p>
        </p:txBody>
      </p:sp>
    </p:spTree>
    <p:extLst>
      <p:ext uri="{BB962C8B-B14F-4D97-AF65-F5344CB8AC3E}">
        <p14:creationId xmlns:p14="http://schemas.microsoft.com/office/powerpoint/2010/main" val="32176920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962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09" charset="0"/>
                <a:ea typeface="ＭＳ Ｐゴシック" pitchFamily="-109" charset="-128"/>
                <a:cs typeface="ＭＳ Ｐゴシック" pitchFamily="-109" charset="-128"/>
              </a:defRPr>
            </a:lvl1pPr>
          </a:lstStyle>
          <a:p>
            <a:pPr>
              <a:defRPr/>
            </a:pPr>
            <a:r>
              <a:rPr lang="en-US"/>
              <a:t>Overview of Inclusion Works!</a:t>
            </a:r>
          </a:p>
        </p:txBody>
      </p:sp>
      <p:sp>
        <p:nvSpPr>
          <p:cNvPr id="3075" name="Rectangle 3"/>
          <p:cNvSpPr>
            <a:spLocks noGrp="1" noChangeArrowheads="1"/>
          </p:cNvSpPr>
          <p:nvPr>
            <p:ph type="dt" idx="1"/>
          </p:nvPr>
        </p:nvSpPr>
        <p:spPr bwMode="auto">
          <a:xfrm>
            <a:off x="5181600" y="0"/>
            <a:ext cx="3962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9" charset="0"/>
                <a:ea typeface="ＭＳ Ｐゴシック" pitchFamily="-109" charset="-128"/>
                <a:cs typeface="ＭＳ Ｐゴシック" pitchFamily="-109" charset="-128"/>
              </a:defRPr>
            </a:lvl1pPr>
          </a:lstStyle>
          <a:p>
            <a:pPr>
              <a:defRPr/>
            </a:pPr>
            <a:r>
              <a:rPr lang="en-US"/>
              <a:t>September 2021</a:t>
            </a:r>
          </a:p>
        </p:txBody>
      </p:sp>
      <p:sp>
        <p:nvSpPr>
          <p:cNvPr id="30724"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219200" y="3257550"/>
            <a:ext cx="6705600"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6515100"/>
            <a:ext cx="3962400" cy="3429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09" charset="0"/>
                <a:ea typeface="ＭＳ Ｐゴシック" pitchFamily="-109" charset="-128"/>
                <a:cs typeface="ＭＳ Ｐゴシック" pitchFamily="-109" charset="-128"/>
              </a:defRPr>
            </a:lvl1pPr>
          </a:lstStyle>
          <a:p>
            <a:pPr>
              <a:defRPr/>
            </a:pPr>
            <a:r>
              <a:rPr lang="en-US"/>
              <a:t>WestEd </a:t>
            </a:r>
          </a:p>
        </p:txBody>
      </p:sp>
      <p:sp>
        <p:nvSpPr>
          <p:cNvPr id="3079" name="Rectangle 7"/>
          <p:cNvSpPr>
            <a:spLocks noGrp="1" noChangeArrowheads="1"/>
          </p:cNvSpPr>
          <p:nvPr>
            <p:ph type="sldNum" sz="quarter" idx="5"/>
          </p:nvPr>
        </p:nvSpPr>
        <p:spPr bwMode="auto">
          <a:xfrm>
            <a:off x="5181600" y="6515100"/>
            <a:ext cx="3962400" cy="3429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109" charset="0"/>
                <a:ea typeface="ＭＳ Ｐゴシック" pitchFamily="-109" charset="-128"/>
                <a:cs typeface="ＭＳ Ｐゴシック" pitchFamily="-109" charset="-128"/>
              </a:defRPr>
            </a:lvl1pPr>
          </a:lstStyle>
          <a:p>
            <a:pPr>
              <a:defRPr/>
            </a:pPr>
            <a:fld id="{2AB59411-DF5F-2047-96C9-990CC63D8339}" type="slidenum">
              <a:rPr lang="en-US"/>
              <a:pPr>
                <a:defRPr/>
              </a:pPr>
              <a:t>‹#›</a:t>
            </a:fld>
            <a:endParaRPr lang="en-US"/>
          </a:p>
        </p:txBody>
      </p:sp>
    </p:spTree>
    <p:extLst>
      <p:ext uri="{BB962C8B-B14F-4D97-AF65-F5344CB8AC3E}">
        <p14:creationId xmlns:p14="http://schemas.microsoft.com/office/powerpoint/2010/main" val="252347345"/>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Overview of Inclusion Works!</a:t>
            </a: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September 2021</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6" name="Footer Placeholder 5"/>
          <p:cNvSpPr>
            <a:spLocks noGrp="1"/>
          </p:cNvSpPr>
          <p:nvPr>
            <p:ph type="ft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California Map to Inclusion and Belonging www.CAinclusion.org </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7" name="Slide Number Placeholder 6"/>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5677E8-A422-F542-B1C8-289FE5E9E1FF}"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0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endParaRPr>
          </a:p>
        </p:txBody>
      </p:sp>
    </p:spTree>
    <p:extLst>
      <p:ext uri="{BB962C8B-B14F-4D97-AF65-F5344CB8AC3E}">
        <p14:creationId xmlns:p14="http://schemas.microsoft.com/office/powerpoint/2010/main" val="3347338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Overview of Inclusion Works!</a:t>
            </a: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September 2021</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6" name="Footer Placeholder 5"/>
          <p:cNvSpPr>
            <a:spLocks noGrp="1"/>
          </p:cNvSpPr>
          <p:nvPr>
            <p:ph type="ft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California Map to Inclusion and Belonging www.CAinclusion.org </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7" name="Slide Number Placeholder 6"/>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5677E8-A422-F542-B1C8-289FE5E9E1FF}"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0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endParaRPr>
          </a:p>
        </p:txBody>
      </p:sp>
    </p:spTree>
    <p:extLst>
      <p:ext uri="{BB962C8B-B14F-4D97-AF65-F5344CB8AC3E}">
        <p14:creationId xmlns:p14="http://schemas.microsoft.com/office/powerpoint/2010/main" val="641468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Overview of Inclusion Works!</a:t>
            </a: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September 2021</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6" name="Footer Placeholder 5"/>
          <p:cNvSpPr>
            <a:spLocks noGrp="1"/>
          </p:cNvSpPr>
          <p:nvPr>
            <p:ph type="ft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California Map to Inclusion and Belonging www.CAinclusion.org </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7" name="Slide Number Placeholder 6"/>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5677E8-A422-F542-B1C8-289FE5E9E1FF}"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0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endParaRPr>
          </a:p>
        </p:txBody>
      </p:sp>
    </p:spTree>
    <p:extLst>
      <p:ext uri="{BB962C8B-B14F-4D97-AF65-F5344CB8AC3E}">
        <p14:creationId xmlns:p14="http://schemas.microsoft.com/office/powerpoint/2010/main" val="24691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Overview of Inclusion Works!</a:t>
            </a: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September 2021</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6" name="Footer Placeholder 5"/>
          <p:cNvSpPr>
            <a:spLocks noGrp="1"/>
          </p:cNvSpPr>
          <p:nvPr>
            <p:ph type="ft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WestEd, Beginning Together</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7" name="Slide Number Placeholder 6"/>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5677E8-A422-F542-B1C8-289FE5E9E1FF}"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0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endParaRPr>
          </a:p>
        </p:txBody>
      </p:sp>
    </p:spTree>
    <p:extLst>
      <p:ext uri="{BB962C8B-B14F-4D97-AF65-F5344CB8AC3E}">
        <p14:creationId xmlns:p14="http://schemas.microsoft.com/office/powerpoint/2010/main" val="4119165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Overview of Inclusion Works!</a:t>
            </a: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September 2021</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6" name="Footer Placeholder 5"/>
          <p:cNvSpPr>
            <a:spLocks noGrp="1"/>
          </p:cNvSpPr>
          <p:nvPr>
            <p:ph type="ft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WestEd, Beginning Together</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7" name="Slide Number Placeholder 6"/>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5677E8-A422-F542-B1C8-289FE5E9E1FF}"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0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endParaRPr>
          </a:p>
        </p:txBody>
      </p:sp>
    </p:spTree>
    <p:extLst>
      <p:ext uri="{BB962C8B-B14F-4D97-AF65-F5344CB8AC3E}">
        <p14:creationId xmlns:p14="http://schemas.microsoft.com/office/powerpoint/2010/main" val="1354851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Overview of Inclusion Works!</a:t>
            </a: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September 2021</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6" name="Footer Placeholder 5"/>
          <p:cNvSpPr>
            <a:spLocks noGrp="1"/>
          </p:cNvSpPr>
          <p:nvPr>
            <p:ph type="ft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California Map to Inclusion and Belonging www.CAinclusion.org </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7" name="Slide Number Placeholder 6"/>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5677E8-A422-F542-B1C8-289FE5E9E1FF}"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0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endParaRPr>
          </a:p>
        </p:txBody>
      </p:sp>
    </p:spTree>
    <p:extLst>
      <p:ext uri="{BB962C8B-B14F-4D97-AF65-F5344CB8AC3E}">
        <p14:creationId xmlns:p14="http://schemas.microsoft.com/office/powerpoint/2010/main" val="729821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endParaRPr lang="en-US" dirty="0">
              <a:ea typeface="ＭＳ Ｐゴシック" charset="-128"/>
              <a:cs typeface="ＭＳ Ｐゴシック" charset="-128"/>
            </a:endParaRPr>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Overview of Inclusion Works!</a:t>
            </a: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September 2021</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6" name="Footer Placeholder 5"/>
          <p:cNvSpPr>
            <a:spLocks noGrp="1"/>
          </p:cNvSpPr>
          <p:nvPr>
            <p:ph type="ft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California Map to Inclusion and Belonging www.CAinclusion.org </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7" name="Slide Number Placeholder 6"/>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5677E8-A422-F542-B1C8-289FE5E9E1FF}"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0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endParaRPr>
          </a:p>
        </p:txBody>
      </p:sp>
    </p:spTree>
    <p:extLst>
      <p:ext uri="{BB962C8B-B14F-4D97-AF65-F5344CB8AC3E}">
        <p14:creationId xmlns:p14="http://schemas.microsoft.com/office/powerpoint/2010/main" val="3342227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Overview of Inclusion Works!</a:t>
            </a: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September 2021</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6" name="Footer Placeholder 5"/>
          <p:cNvSpPr>
            <a:spLocks noGrp="1"/>
          </p:cNvSpPr>
          <p:nvPr>
            <p:ph type="ft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California Map to Inclusion and Belonging www.CAinclusion.org </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7" name="Slide Number Placeholder 6"/>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5677E8-A422-F542-B1C8-289FE5E9E1FF}"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0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endParaRPr>
          </a:p>
        </p:txBody>
      </p:sp>
    </p:spTree>
    <p:extLst>
      <p:ext uri="{BB962C8B-B14F-4D97-AF65-F5344CB8AC3E}">
        <p14:creationId xmlns:p14="http://schemas.microsoft.com/office/powerpoint/2010/main" val="2769595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Overview of Inclusion Works!</a:t>
            </a: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September 2021</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6" name="Footer Placeholder 5"/>
          <p:cNvSpPr>
            <a:spLocks noGrp="1"/>
          </p:cNvSpPr>
          <p:nvPr>
            <p:ph type="ft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California Map to Inclusion and Belonging www.CAinclusion.org </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7" name="Slide Number Placeholder 6"/>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5677E8-A422-F542-B1C8-289FE5E9E1FF}"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0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endParaRPr>
          </a:p>
        </p:txBody>
      </p:sp>
    </p:spTree>
    <p:extLst>
      <p:ext uri="{BB962C8B-B14F-4D97-AF65-F5344CB8AC3E}">
        <p14:creationId xmlns:p14="http://schemas.microsoft.com/office/powerpoint/2010/main" val="1814777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C5ED645-5DE2-DA4B-8515-54348F9FD015}"/>
              </a:ext>
            </a:extLst>
          </p:cNvPr>
          <p:cNvSpPr>
            <a:spLocks noGrp="1" noChangeArrowheads="1"/>
          </p:cNvSpPr>
          <p:nvPr>
            <p:ph type="hdr" sz="quarter"/>
          </p:nvPr>
        </p:nvSpPr>
        <p:spP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itchFamily="-109" charset="0"/>
                <a:ea typeface="ＭＳ Ｐゴシック" pitchFamily="-109" charset="-128"/>
              </a:rPr>
              <a:t>Overview of Inclusion Works!</a:t>
            </a:r>
          </a:p>
        </p:txBody>
      </p:sp>
      <p:sp>
        <p:nvSpPr>
          <p:cNvPr id="5" name="Rectangle 3">
            <a:extLst>
              <a:ext uri="{FF2B5EF4-FFF2-40B4-BE49-F238E27FC236}">
                <a16:creationId xmlns:a16="http://schemas.microsoft.com/office/drawing/2014/main" id="{CF169F33-DA00-F046-9C50-BA1B7D04F32D}"/>
              </a:ext>
            </a:extLst>
          </p:cNvPr>
          <p:cNvSpPr>
            <a:spLocks noGrp="1" noChangeArrowheads="1"/>
          </p:cNvSpPr>
          <p:nvPr>
            <p:ph type="dt" idx="1"/>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itchFamily="-109" charset="0"/>
                <a:ea typeface="ＭＳ Ｐゴシック" pitchFamily="-109" charset="-128"/>
              </a:rPr>
              <a:t>September 2021</a:t>
            </a:r>
          </a:p>
        </p:txBody>
      </p:sp>
      <p:sp>
        <p:nvSpPr>
          <p:cNvPr id="6" name="Rectangle 6">
            <a:extLst>
              <a:ext uri="{FF2B5EF4-FFF2-40B4-BE49-F238E27FC236}">
                <a16:creationId xmlns:a16="http://schemas.microsoft.com/office/drawing/2014/main" id="{C9C3E180-371B-DF43-9C73-DC906F98379B}"/>
              </a:ext>
            </a:extLst>
          </p:cNvPr>
          <p:cNvSpPr>
            <a:spLocks noGrp="1" noChangeArrowheads="1"/>
          </p:cNvSpPr>
          <p:nvPr>
            <p:ph type="ftr" sz="quarter" idx="4"/>
          </p:nvPr>
        </p:nvSpPr>
        <p:spP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itchFamily="-109" charset="0"/>
                <a:ea typeface="ＭＳ Ｐゴシック" pitchFamily="-109" charset="-128"/>
              </a:rPr>
              <a:t>Linda Brault</a:t>
            </a:r>
          </a:p>
        </p:txBody>
      </p:sp>
      <p:sp>
        <p:nvSpPr>
          <p:cNvPr id="7" name="Rectangle 7">
            <a:extLst>
              <a:ext uri="{FF2B5EF4-FFF2-40B4-BE49-F238E27FC236}">
                <a16:creationId xmlns:a16="http://schemas.microsoft.com/office/drawing/2014/main" id="{E240A033-BD7E-534C-BBB4-DA30164017A2}"/>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8A9BBD2-5F95-104C-8679-0877D14B2061}" type="slidenum">
              <a:rPr kumimoji="0" lang="en-US" altLang="en-US" sz="1200" b="0" i="0" u="none" strike="noStrike" kern="1200" cap="none" spc="0" normalizeH="0" baseline="0" noProof="0">
                <a:ln>
                  <a:noFill/>
                </a:ln>
                <a:solidFill>
                  <a:srgbClr val="000000"/>
                </a:solidFill>
                <a:effectLst/>
                <a:uLnTx/>
                <a:uFillTx/>
                <a:latin typeface="Arial" pitchFamily="-109" charset="0"/>
                <a:ea typeface="ＭＳ Ｐゴシック" pitchFamily="-109" charset="-128"/>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itchFamily="-109" charset="0"/>
              <a:ea typeface="ＭＳ Ｐゴシック" pitchFamily="-109" charset="-128"/>
            </a:endParaRPr>
          </a:p>
        </p:txBody>
      </p:sp>
      <p:sp>
        <p:nvSpPr>
          <p:cNvPr id="107522" name="Rectangle 2">
            <a:extLst>
              <a:ext uri="{FF2B5EF4-FFF2-40B4-BE49-F238E27FC236}">
                <a16:creationId xmlns:a16="http://schemas.microsoft.com/office/drawing/2014/main" id="{76A7A6A8-3A39-514F-8FE0-43822D0E6170}"/>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C17ED979-A535-7041-8761-0CCF87676D3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44443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9036E8C-A60A-D84E-AB6F-38582657DC58}"/>
              </a:ext>
            </a:extLst>
          </p:cNvPr>
          <p:cNvSpPr>
            <a:spLocks noGrp="1" noChangeArrowheads="1"/>
          </p:cNvSpPr>
          <p:nvPr>
            <p:ph type="hdr" sz="quarter"/>
          </p:nvPr>
        </p:nvSpPr>
        <p:spP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itchFamily="-109" charset="0"/>
                <a:ea typeface="ＭＳ Ｐゴシック" pitchFamily="-109" charset="-128"/>
              </a:rPr>
              <a:t>Overview of Inclusion Works!</a:t>
            </a:r>
          </a:p>
        </p:txBody>
      </p:sp>
      <p:sp>
        <p:nvSpPr>
          <p:cNvPr id="5" name="Rectangle 3">
            <a:extLst>
              <a:ext uri="{FF2B5EF4-FFF2-40B4-BE49-F238E27FC236}">
                <a16:creationId xmlns:a16="http://schemas.microsoft.com/office/drawing/2014/main" id="{6744368E-6222-7547-941B-5800C10F7B84}"/>
              </a:ext>
            </a:extLst>
          </p:cNvPr>
          <p:cNvSpPr>
            <a:spLocks noGrp="1" noChangeArrowheads="1"/>
          </p:cNvSpPr>
          <p:nvPr>
            <p:ph type="dt" idx="1"/>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itchFamily="-109" charset="0"/>
                <a:ea typeface="ＭＳ Ｐゴシック" pitchFamily="-109" charset="-128"/>
              </a:rPr>
              <a:t>September 2021</a:t>
            </a:r>
          </a:p>
        </p:txBody>
      </p:sp>
      <p:sp>
        <p:nvSpPr>
          <p:cNvPr id="6" name="Rectangle 6">
            <a:extLst>
              <a:ext uri="{FF2B5EF4-FFF2-40B4-BE49-F238E27FC236}">
                <a16:creationId xmlns:a16="http://schemas.microsoft.com/office/drawing/2014/main" id="{FBFE75BE-1D5E-DD45-8327-20B074423112}"/>
              </a:ext>
            </a:extLst>
          </p:cNvPr>
          <p:cNvSpPr>
            <a:spLocks noGrp="1" noChangeArrowheads="1"/>
          </p:cNvSpPr>
          <p:nvPr>
            <p:ph type="ftr" sz="quarter" idx="4"/>
          </p:nvPr>
        </p:nvSpPr>
        <p:spP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itchFamily="-109" charset="0"/>
                <a:ea typeface="ＭＳ Ｐゴシック" pitchFamily="-109" charset="-128"/>
              </a:rPr>
              <a:t>Linda Brault</a:t>
            </a:r>
          </a:p>
        </p:txBody>
      </p:sp>
      <p:sp>
        <p:nvSpPr>
          <p:cNvPr id="7" name="Rectangle 7">
            <a:extLst>
              <a:ext uri="{FF2B5EF4-FFF2-40B4-BE49-F238E27FC236}">
                <a16:creationId xmlns:a16="http://schemas.microsoft.com/office/drawing/2014/main" id="{9BCA3A8E-E8B3-DD42-9F40-A1999D80ECE9}"/>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10FD675-DC2E-3E4F-B935-6D190AD7F095}" type="slidenum">
              <a:rPr kumimoji="0" lang="en-US" altLang="en-US" sz="1200" b="0" i="0" u="none" strike="noStrike" kern="1200" cap="none" spc="0" normalizeH="0" baseline="0" noProof="0">
                <a:ln>
                  <a:noFill/>
                </a:ln>
                <a:solidFill>
                  <a:srgbClr val="000000"/>
                </a:solidFill>
                <a:effectLst/>
                <a:uLnTx/>
                <a:uFillTx/>
                <a:latin typeface="Arial" pitchFamily="-109" charset="0"/>
                <a:ea typeface="ＭＳ Ｐゴシック" pitchFamily="-109" charset="-128"/>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itchFamily="-109" charset="0"/>
              <a:ea typeface="ＭＳ Ｐゴシック" pitchFamily="-109" charset="-128"/>
            </a:endParaRPr>
          </a:p>
        </p:txBody>
      </p:sp>
      <p:sp>
        <p:nvSpPr>
          <p:cNvPr id="96258" name="Rectangle 2">
            <a:extLst>
              <a:ext uri="{FF2B5EF4-FFF2-40B4-BE49-F238E27FC236}">
                <a16:creationId xmlns:a16="http://schemas.microsoft.com/office/drawing/2014/main" id="{0AF076D0-7B23-E14B-ACDD-8FA3B4BE7AA8}"/>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6259" name="Rectangle 3">
            <a:extLst>
              <a:ext uri="{FF2B5EF4-FFF2-40B4-BE49-F238E27FC236}">
                <a16:creationId xmlns:a16="http://schemas.microsoft.com/office/drawing/2014/main" id="{B11B78FB-C134-F64C-A3AC-3B2A9143283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1208962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Overview of Inclusion Works!</a:t>
            </a: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September 2021</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6" name="Footer Placeholder 5"/>
          <p:cNvSpPr>
            <a:spLocks noGrp="1"/>
          </p:cNvSpPr>
          <p:nvPr>
            <p:ph type="ft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California Map to Inclusion and Belonging www.CAinclusion.org </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7" name="Slide Number Placeholder 6"/>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5677E8-A422-F542-B1C8-289FE5E9E1FF}"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0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endParaRPr>
          </a:p>
        </p:txBody>
      </p:sp>
    </p:spTree>
    <p:extLst>
      <p:ext uri="{BB962C8B-B14F-4D97-AF65-F5344CB8AC3E}">
        <p14:creationId xmlns:p14="http://schemas.microsoft.com/office/powerpoint/2010/main" val="1573277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mini </a:t>
            </a:r>
            <a:r>
              <a:rPr lang="en-US" dirty="0" err="1"/>
              <a:t>lecturette</a:t>
            </a:r>
            <a:r>
              <a:rPr lang="en-US" dirty="0"/>
              <a:t>, discussion</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Overview of Inclusion Works!</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September 2021</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pitchFamily="-109" charset="-128"/>
                <a:cs typeface="+mn-cs"/>
              </a:rPr>
              <a:t>CA Collaborative on the Social-Emotional Foundations for Young Children</a:t>
            </a: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7B286A-C773-2E4E-A477-EEE293B0F8E8}"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0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9" charset="-128"/>
              <a:cs typeface="+mn-cs"/>
            </a:endParaRPr>
          </a:p>
        </p:txBody>
      </p:sp>
    </p:spTree>
    <p:extLst>
      <p:ext uri="{BB962C8B-B14F-4D97-AF65-F5344CB8AC3E}">
        <p14:creationId xmlns:p14="http://schemas.microsoft.com/office/powerpoint/2010/main" val="2370249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685800" y="506595"/>
            <a:ext cx="7772400" cy="1470025"/>
          </a:xfrm>
          <a:prstGeom prst="rect">
            <a:avLst/>
          </a:prstGeom>
        </p:spPr>
        <p:txBody>
          <a:bodyPr/>
          <a:lstStyle>
            <a:lvl1pPr>
              <a:defRPr b="1" i="0" baseline="0">
                <a:effectLst>
                  <a:outerShdw blurRad="50800" dist="38100" dir="2700000" algn="tl" rotWithShape="0">
                    <a:srgbClr val="000000">
                      <a:alpha val="43000"/>
                    </a:srgbClr>
                  </a:outerShdw>
                </a:effectLst>
                <a:latin typeface="Century Gothic"/>
              </a:defRPr>
            </a:lvl1pPr>
          </a:lstStyle>
          <a:p>
            <a:r>
              <a:rPr lang="en-US" dirty="0"/>
              <a:t>Click to edit Master title style</a:t>
            </a:r>
          </a:p>
        </p:txBody>
      </p:sp>
      <p:sp>
        <p:nvSpPr>
          <p:cNvPr id="8" name="Subtitle 2"/>
          <p:cNvSpPr>
            <a:spLocks noGrp="1"/>
          </p:cNvSpPr>
          <p:nvPr>
            <p:ph type="subTitle" idx="1"/>
          </p:nvPr>
        </p:nvSpPr>
        <p:spPr>
          <a:xfrm>
            <a:off x="685800" y="2119506"/>
            <a:ext cx="7772400" cy="1752600"/>
          </a:xfrm>
          <a:prstGeom prst="rect">
            <a:avLst/>
          </a:prstGeom>
        </p:spPr>
        <p:txBody>
          <a:bodyPr anchor="t">
            <a:normAutofit/>
          </a:bodyPr>
          <a:lstStyle>
            <a:lvl1pPr marL="0" indent="0" algn="ctr">
              <a:buNone/>
              <a:defRPr sz="3600" b="1" i="0">
                <a:solidFill>
                  <a:schemeClr val="tx1"/>
                </a:solidFill>
                <a:latin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Content Placeholder 12"/>
          <p:cNvSpPr>
            <a:spLocks noGrp="1"/>
          </p:cNvSpPr>
          <p:nvPr>
            <p:ph sz="quarter" idx="13"/>
          </p:nvPr>
        </p:nvSpPr>
        <p:spPr>
          <a:xfrm>
            <a:off x="685800" y="4014992"/>
            <a:ext cx="7772400" cy="2058243"/>
          </a:xfrm>
          <a:prstGeom prst="rect">
            <a:avLst/>
          </a:prstGeom>
        </p:spPr>
        <p:txBody>
          <a:bodyPr anchor="t">
            <a:normAutofit/>
          </a:bodyPr>
          <a:lstStyle>
            <a:lvl1pPr algn="ctr">
              <a:buFontTx/>
              <a:buNone/>
              <a:defRPr sz="2400" b="1" i="0" baseline="0">
                <a:latin typeface="Century Gothic"/>
              </a:defRPr>
            </a:lvl1pPr>
            <a:lvl2pPr algn="ctr">
              <a:defRPr b="1" i="0" baseline="0">
                <a:latin typeface="Century Gothic"/>
              </a:defRPr>
            </a:lvl2pPr>
            <a:lvl3pPr algn="ctr">
              <a:defRPr b="1" i="0" baseline="0">
                <a:latin typeface="Century Gothic"/>
              </a:defRPr>
            </a:lvl3pPr>
            <a:lvl4pPr algn="ctr">
              <a:defRPr b="1" i="0" baseline="0">
                <a:latin typeface="Century Gothic"/>
              </a:defRPr>
            </a:lvl4pPr>
            <a:lvl5pPr algn="ctr">
              <a:defRPr b="1" i="0" baseline="0">
                <a:latin typeface="Century Gothic"/>
              </a:defRPr>
            </a:lvl5pPr>
          </a:lstStyle>
          <a:p>
            <a:pPr lvl="0"/>
            <a:r>
              <a:rPr lang="en-US" dirty="0"/>
              <a:t>Click to edit Master text styles</a:t>
            </a:r>
          </a:p>
        </p:txBody>
      </p:sp>
      <p:sp>
        <p:nvSpPr>
          <p:cNvPr id="10" name="Content Placeholder 14"/>
          <p:cNvSpPr>
            <a:spLocks noGrp="1"/>
          </p:cNvSpPr>
          <p:nvPr>
            <p:ph sz="quarter" idx="14"/>
          </p:nvPr>
        </p:nvSpPr>
        <p:spPr>
          <a:xfrm>
            <a:off x="685800" y="6145673"/>
            <a:ext cx="7772400" cy="650875"/>
          </a:xfrm>
          <a:prstGeom prst="rect">
            <a:avLst/>
          </a:prstGeom>
        </p:spPr>
        <p:txBody>
          <a:bodyPr anchor="t">
            <a:normAutofit/>
          </a:bodyPr>
          <a:lstStyle>
            <a:lvl1pPr algn="ctr">
              <a:buFontTx/>
              <a:buNone/>
              <a:defRPr sz="1200" b="1" i="0">
                <a:latin typeface="Arial"/>
              </a:defRPr>
            </a:lvl1pPr>
          </a:lstStyle>
          <a:p>
            <a:pPr lvl="0"/>
            <a:r>
              <a:rPr lang="en-US" dirty="0"/>
              <a:t>Click to edit Master text styles</a:t>
            </a:r>
          </a:p>
        </p:txBody>
      </p:sp>
      <p:pic>
        <p:nvPicPr>
          <p:cNvPr id="11" name="Picture 10" descr="CAMap_pptLogo.png"/>
          <p:cNvPicPr>
            <a:picLocks noChangeAspect="1"/>
          </p:cNvPicPr>
          <p:nvPr userDrawn="1"/>
        </p:nvPicPr>
        <p:blipFill>
          <a:blip r:embed="rId2"/>
          <a:stretch>
            <a:fillRect/>
          </a:stretch>
        </p:blipFill>
        <p:spPr>
          <a:xfrm>
            <a:off x="228600" y="5250976"/>
            <a:ext cx="1806694" cy="1506642"/>
          </a:xfrm>
          <a:prstGeom prst="rect">
            <a:avLst/>
          </a:prstGeom>
        </p:spPr>
      </p:pic>
      <p:cxnSp>
        <p:nvCxnSpPr>
          <p:cNvPr id="14" name="Straight Connector 13"/>
          <p:cNvCxnSpPr/>
          <p:nvPr userDrawn="1"/>
        </p:nvCxnSpPr>
        <p:spPr>
          <a:xfrm>
            <a:off x="2035294" y="6109827"/>
            <a:ext cx="6651506" cy="1588"/>
          </a:xfrm>
          <a:prstGeom prst="line">
            <a:avLst/>
          </a:prstGeom>
          <a:ln w="38100">
            <a:solidFill>
              <a:srgbClr val="668ED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7187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Slide Number Placeholder 9"/>
          <p:cNvSpPr>
            <a:spLocks noGrp="1"/>
          </p:cNvSpPr>
          <p:nvPr>
            <p:ph type="sldNum" sz="quarter" idx="4"/>
          </p:nvPr>
        </p:nvSpPr>
        <p:spPr>
          <a:xfrm>
            <a:off x="6553200" y="6407151"/>
            <a:ext cx="2133600" cy="184150"/>
          </a:xfrm>
          <a:prstGeom prst="rect">
            <a:avLst/>
          </a:prstGeom>
        </p:spPr>
        <p:txBody>
          <a:bodyPr vert="horz" lIns="91440" tIns="45720" rIns="91440" bIns="45720" rtlCol="0" anchor="ctr"/>
          <a:lstStyle>
            <a:lvl1pPr algn="r">
              <a:defRPr sz="1000">
                <a:solidFill>
                  <a:schemeClr val="tx1">
                    <a:tint val="75000"/>
                  </a:schemeClr>
                </a:solidFill>
              </a:defRPr>
            </a:lvl1pPr>
          </a:lstStyle>
          <a:p>
            <a:fld id="{97AA061C-D444-3042-B704-AD4BD9AC6390}" type="slidenum">
              <a:rPr lang="en-US" smtClean="0"/>
              <a:pPr/>
              <a:t>‹#›</a:t>
            </a:fld>
            <a:endParaRPr lang="en-US"/>
          </a:p>
        </p:txBody>
      </p:sp>
      <p:sp>
        <p:nvSpPr>
          <p:cNvPr id="7" name="Footer Placeholder 8">
            <a:extLst>
              <a:ext uri="{FF2B5EF4-FFF2-40B4-BE49-F238E27FC236}">
                <a16:creationId xmlns:a16="http://schemas.microsoft.com/office/drawing/2014/main" id="{AD289BF0-55F3-384A-86F5-A502A3DA35CD}"/>
              </a:ext>
            </a:extLst>
          </p:cNvPr>
          <p:cNvSpPr>
            <a:spLocks noGrp="1"/>
          </p:cNvSpPr>
          <p:nvPr>
            <p:ph type="ftr" sz="quarter" idx="3"/>
          </p:nvPr>
        </p:nvSpPr>
        <p:spPr>
          <a:xfrm>
            <a:off x="1447800" y="6449694"/>
            <a:ext cx="7223760" cy="184150"/>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Funded by the California Department of Education, Early Learning &amp; Care Division and developed collaboratively with Linda Brault, WestEd</a:t>
            </a:r>
          </a:p>
        </p:txBody>
      </p:sp>
    </p:spTree>
    <p:extLst>
      <p:ext uri="{BB962C8B-B14F-4D97-AF65-F5344CB8AC3E}">
        <p14:creationId xmlns:p14="http://schemas.microsoft.com/office/powerpoint/2010/main" val="2133587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Slide Number Placeholder 9"/>
          <p:cNvSpPr>
            <a:spLocks noGrp="1"/>
          </p:cNvSpPr>
          <p:nvPr>
            <p:ph type="sldNum" sz="quarter" idx="4"/>
          </p:nvPr>
        </p:nvSpPr>
        <p:spPr>
          <a:xfrm>
            <a:off x="6553200" y="6407151"/>
            <a:ext cx="2133600" cy="184150"/>
          </a:xfrm>
          <a:prstGeom prst="rect">
            <a:avLst/>
          </a:prstGeom>
        </p:spPr>
        <p:txBody>
          <a:bodyPr vert="horz" lIns="91440" tIns="45720" rIns="91440" bIns="45720" rtlCol="0" anchor="ctr"/>
          <a:lstStyle>
            <a:lvl1pPr algn="r">
              <a:defRPr sz="1000">
                <a:solidFill>
                  <a:schemeClr val="tx1">
                    <a:tint val="75000"/>
                  </a:schemeClr>
                </a:solidFill>
              </a:defRPr>
            </a:lvl1pPr>
          </a:lstStyle>
          <a:p>
            <a:fld id="{97AA061C-D444-3042-B704-AD4BD9AC6390}" type="slidenum">
              <a:rPr lang="en-US" smtClean="0"/>
              <a:pPr/>
              <a:t>‹#›</a:t>
            </a:fld>
            <a:endParaRPr lang="en-US"/>
          </a:p>
        </p:txBody>
      </p:sp>
      <p:sp>
        <p:nvSpPr>
          <p:cNvPr id="7" name="Footer Placeholder 8">
            <a:extLst>
              <a:ext uri="{FF2B5EF4-FFF2-40B4-BE49-F238E27FC236}">
                <a16:creationId xmlns:a16="http://schemas.microsoft.com/office/drawing/2014/main" id="{41D7F82A-2689-1240-AF03-E6E3C66270B3}"/>
              </a:ext>
            </a:extLst>
          </p:cNvPr>
          <p:cNvSpPr>
            <a:spLocks noGrp="1"/>
          </p:cNvSpPr>
          <p:nvPr>
            <p:ph type="ftr" sz="quarter" idx="3"/>
          </p:nvPr>
        </p:nvSpPr>
        <p:spPr>
          <a:xfrm>
            <a:off x="1447800" y="6449694"/>
            <a:ext cx="7223760" cy="184150"/>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Funded by the California Department of Education, Early Learning &amp; Care Division and developed collaboratively with Linda Brault, WestEd</a:t>
            </a:r>
          </a:p>
        </p:txBody>
      </p:sp>
    </p:spTree>
    <p:extLst>
      <p:ext uri="{BB962C8B-B14F-4D97-AF65-F5344CB8AC3E}">
        <p14:creationId xmlns:p14="http://schemas.microsoft.com/office/powerpoint/2010/main" val="3897705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4"/>
          </p:nvPr>
        </p:nvSpPr>
        <p:spPr>
          <a:xfrm>
            <a:off x="6553200" y="6407151"/>
            <a:ext cx="2133600" cy="184150"/>
          </a:xfrm>
          <a:prstGeom prst="rect">
            <a:avLst/>
          </a:prstGeom>
        </p:spPr>
        <p:txBody>
          <a:bodyPr vert="horz" lIns="91440" tIns="45720" rIns="91440" bIns="45720" rtlCol="0" anchor="ctr"/>
          <a:lstStyle>
            <a:lvl1pPr algn="r">
              <a:defRPr sz="1000">
                <a:solidFill>
                  <a:schemeClr val="tx1">
                    <a:tint val="75000"/>
                  </a:schemeClr>
                </a:solidFill>
              </a:defRPr>
            </a:lvl1pPr>
          </a:lstStyle>
          <a:p>
            <a:fld id="{97AA061C-D444-3042-B704-AD4BD9AC6390}" type="slidenum">
              <a:rPr lang="en-US" smtClean="0"/>
              <a:pPr/>
              <a:t>‹#›</a:t>
            </a:fld>
            <a:endParaRPr lang="en-US"/>
          </a:p>
        </p:txBody>
      </p:sp>
      <p:sp>
        <p:nvSpPr>
          <p:cNvPr id="6" name="Footer Placeholder 8">
            <a:extLst>
              <a:ext uri="{FF2B5EF4-FFF2-40B4-BE49-F238E27FC236}">
                <a16:creationId xmlns:a16="http://schemas.microsoft.com/office/drawing/2014/main" id="{898EE29B-8E9C-5F40-A140-5AC83A4DD1E0}"/>
              </a:ext>
            </a:extLst>
          </p:cNvPr>
          <p:cNvSpPr>
            <a:spLocks noGrp="1"/>
          </p:cNvSpPr>
          <p:nvPr>
            <p:ph type="ftr" sz="quarter" idx="3"/>
          </p:nvPr>
        </p:nvSpPr>
        <p:spPr>
          <a:xfrm>
            <a:off x="1447800" y="6449694"/>
            <a:ext cx="7223760" cy="184150"/>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Funded by the California Department of Education, Early Learning &amp; Care Division and developed collaboratively with Linda Brault, WestEd</a:t>
            </a:r>
          </a:p>
        </p:txBody>
      </p:sp>
    </p:spTree>
    <p:extLst>
      <p:ext uri="{BB962C8B-B14F-4D97-AF65-F5344CB8AC3E}">
        <p14:creationId xmlns:p14="http://schemas.microsoft.com/office/powerpoint/2010/main" val="1930070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3"/>
          </p:nvPr>
        </p:nvSpPr>
        <p:spPr>
          <a:xfrm>
            <a:off x="1600200" y="6407151"/>
            <a:ext cx="4419600" cy="18415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Funded by the California Department of Education, Early Learning &amp; Care Division and developed collaboratively with Linda Brault, WestEd</a:t>
            </a:r>
          </a:p>
        </p:txBody>
      </p:sp>
      <p:sp>
        <p:nvSpPr>
          <p:cNvPr id="10" name="Slide Number Placeholder 9"/>
          <p:cNvSpPr>
            <a:spLocks noGrp="1"/>
          </p:cNvSpPr>
          <p:nvPr>
            <p:ph type="sldNum" sz="quarter" idx="4"/>
          </p:nvPr>
        </p:nvSpPr>
        <p:spPr>
          <a:xfrm>
            <a:off x="6553200" y="6407151"/>
            <a:ext cx="2133600" cy="184150"/>
          </a:xfrm>
          <a:prstGeom prst="rect">
            <a:avLst/>
          </a:prstGeom>
        </p:spPr>
        <p:txBody>
          <a:bodyPr vert="horz" lIns="91440" tIns="45720" rIns="91440" bIns="45720" rtlCol="0" anchor="ctr"/>
          <a:lstStyle>
            <a:lvl1pPr algn="r">
              <a:defRPr sz="1000">
                <a:solidFill>
                  <a:schemeClr val="tx1">
                    <a:tint val="75000"/>
                  </a:schemeClr>
                </a:solidFill>
              </a:defRPr>
            </a:lvl1pPr>
          </a:lstStyle>
          <a:p>
            <a:fld id="{97AA061C-D444-3042-B704-AD4BD9AC6390}" type="slidenum">
              <a:rPr lang="en-US" smtClean="0"/>
              <a:pPr/>
              <a:t>‹#›</a:t>
            </a:fld>
            <a:endParaRPr lang="en-US"/>
          </a:p>
        </p:txBody>
      </p:sp>
    </p:spTree>
    <p:extLst>
      <p:ext uri="{BB962C8B-B14F-4D97-AF65-F5344CB8AC3E}">
        <p14:creationId xmlns:p14="http://schemas.microsoft.com/office/powerpoint/2010/main" val="1563503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FF0000"/>
              </a:buClr>
              <a:defRPr/>
            </a:lvl1pPr>
            <a:lvl2pPr>
              <a:buClr>
                <a:srgbClr val="0ED81B"/>
              </a:buClr>
              <a:defRPr/>
            </a:lvl2pPr>
            <a:lvl3pPr>
              <a:buClr>
                <a:srgbClr val="3852A4"/>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4"/>
          </p:nvPr>
        </p:nvSpPr>
        <p:spPr>
          <a:xfrm>
            <a:off x="0" y="6492875"/>
            <a:ext cx="914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B8B5362-A380-084A-8D76-CDCA68E21C9C}" type="slidenum">
              <a:rPr lang="en-US" smtClean="0"/>
              <a:pPr/>
              <a:t>‹#›</a:t>
            </a:fld>
            <a:endParaRPr lang="en-US"/>
          </a:p>
        </p:txBody>
      </p:sp>
    </p:spTree>
    <p:extLst>
      <p:ext uri="{BB962C8B-B14F-4D97-AF65-F5344CB8AC3E}">
        <p14:creationId xmlns:p14="http://schemas.microsoft.com/office/powerpoint/2010/main" val="715913092"/>
      </p:ext>
    </p:extLst>
  </p:cSld>
  <p:clrMapOvr>
    <a:masterClrMapping/>
  </p:clrMapOvr>
  <p:transition>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547BD-89DC-F24E-A165-4B9A1646B0FD}"/>
              </a:ext>
            </a:extLst>
          </p:cNvPr>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1DCCD5-0028-6440-872E-5EA048BA3D8F}"/>
              </a:ext>
            </a:extLst>
          </p:cNvPr>
          <p:cNvSpPr>
            <a:spLocks noGrp="1"/>
          </p:cNvSpPr>
          <p:nvPr>
            <p:ph type="body" sz="half" idx="1"/>
          </p:nvPr>
        </p:nvSpPr>
        <p:spPr>
          <a:xfrm>
            <a:off x="6858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a:extLst>
              <a:ext uri="{FF2B5EF4-FFF2-40B4-BE49-F238E27FC236}">
                <a16:creationId xmlns:a16="http://schemas.microsoft.com/office/drawing/2014/main" id="{A0203A4D-4C6C-3344-A421-BD9424844008}"/>
              </a:ext>
            </a:extLst>
          </p:cNvPr>
          <p:cNvSpPr>
            <a:spLocks noGrp="1"/>
          </p:cNvSpPr>
          <p:nvPr>
            <p:ph type="clipArt" sz="half" idx="2"/>
          </p:nvPr>
        </p:nvSpPr>
        <p:spPr>
          <a:xfrm>
            <a:off x="4648200" y="1905000"/>
            <a:ext cx="3810000" cy="4114800"/>
          </a:xfrm>
        </p:spPr>
        <p:txBody>
          <a:bodyPr/>
          <a:lstStyle/>
          <a:p>
            <a:endParaRPr lang="en-US"/>
          </a:p>
        </p:txBody>
      </p:sp>
      <p:sp>
        <p:nvSpPr>
          <p:cNvPr id="5" name="Date Placeholder 4">
            <a:extLst>
              <a:ext uri="{FF2B5EF4-FFF2-40B4-BE49-F238E27FC236}">
                <a16:creationId xmlns:a16="http://schemas.microsoft.com/office/drawing/2014/main" id="{C1D0AD8C-0D4B-6147-86AE-2705384900CF}"/>
              </a:ext>
            </a:extLst>
          </p:cNvPr>
          <p:cNvSpPr>
            <a:spLocks noGrp="1"/>
          </p:cNvSpPr>
          <p:nvPr>
            <p:ph type="dt" sz="half" idx="10"/>
          </p:nvPr>
        </p:nvSpPr>
        <p:spPr>
          <a:xfrm>
            <a:off x="685800" y="6018213"/>
            <a:ext cx="1905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8C457ED-37E5-4B44-8900-BD810E77269F}"/>
              </a:ext>
            </a:extLst>
          </p:cNvPr>
          <p:cNvSpPr>
            <a:spLocks noGrp="1"/>
          </p:cNvSpPr>
          <p:nvPr>
            <p:ph type="ftr" sz="quarter" idx="11"/>
          </p:nvPr>
        </p:nvSpPr>
        <p:spPr>
          <a:xfrm>
            <a:off x="3124200" y="6018213"/>
            <a:ext cx="2895600" cy="457200"/>
          </a:xfrm>
        </p:spPr>
        <p:txBody>
          <a:bodyPr/>
          <a:lstStyle>
            <a:lvl1pPr>
              <a:defRPr/>
            </a:lvl1pPr>
          </a:lstStyle>
          <a:p>
            <a:r>
              <a:rPr lang="en-US" altLang="en-US"/>
              <a:t>Funded by the California Department of Education, Early Learning &amp; Care Division and developed collaboratively with Linda Brault, WestEd</a:t>
            </a:r>
          </a:p>
        </p:txBody>
      </p:sp>
      <p:sp>
        <p:nvSpPr>
          <p:cNvPr id="7" name="Slide Number Placeholder 6">
            <a:extLst>
              <a:ext uri="{FF2B5EF4-FFF2-40B4-BE49-F238E27FC236}">
                <a16:creationId xmlns:a16="http://schemas.microsoft.com/office/drawing/2014/main" id="{99BAB6FA-EBA1-0847-87E5-22F3FA1F4591}"/>
              </a:ext>
            </a:extLst>
          </p:cNvPr>
          <p:cNvSpPr>
            <a:spLocks noGrp="1"/>
          </p:cNvSpPr>
          <p:nvPr>
            <p:ph type="sldNum" sz="quarter" idx="12"/>
          </p:nvPr>
        </p:nvSpPr>
        <p:spPr>
          <a:xfrm>
            <a:off x="6553200" y="6018213"/>
            <a:ext cx="1905000" cy="457200"/>
          </a:xfrm>
        </p:spPr>
        <p:txBody>
          <a:bodyPr/>
          <a:lstStyle>
            <a:lvl1pPr>
              <a:defRPr/>
            </a:lvl1pPr>
          </a:lstStyle>
          <a:p>
            <a:fld id="{1C8D0E51-4F22-F744-8F08-23F1EBAEE273}" type="slidenum">
              <a:rPr lang="en-US" altLang="en-US"/>
              <a:pPr/>
              <a:t>‹#›</a:t>
            </a:fld>
            <a:endParaRPr lang="en-US" altLang="en-US"/>
          </a:p>
        </p:txBody>
      </p:sp>
    </p:spTree>
    <p:extLst>
      <p:ext uri="{BB962C8B-B14F-4D97-AF65-F5344CB8AC3E}">
        <p14:creationId xmlns:p14="http://schemas.microsoft.com/office/powerpoint/2010/main" val="1930127248"/>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ubtitle 2"/>
          <p:cNvSpPr>
            <a:spLocks noGrp="1"/>
          </p:cNvSpPr>
          <p:nvPr>
            <p:ph type="subTitle" idx="1"/>
          </p:nvPr>
        </p:nvSpPr>
        <p:spPr>
          <a:xfrm>
            <a:off x="684213" y="3542067"/>
            <a:ext cx="7772400" cy="1381684"/>
          </a:xfrm>
          <a:prstGeom prst="rect">
            <a:avLst/>
          </a:prstGeom>
        </p:spPr>
        <p:txBody>
          <a:bodyPr anchor="t">
            <a:normAutofit/>
          </a:bodyPr>
          <a:lstStyle>
            <a:lvl1pPr marL="0" indent="0" algn="ctr">
              <a:buNone/>
              <a:defRPr sz="3600" b="1" i="0">
                <a:solidFill>
                  <a:schemeClr val="tx1"/>
                </a:solidFill>
                <a:latin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Content Placeholder 12"/>
          <p:cNvSpPr>
            <a:spLocks noGrp="1"/>
          </p:cNvSpPr>
          <p:nvPr>
            <p:ph sz="quarter" idx="13"/>
          </p:nvPr>
        </p:nvSpPr>
        <p:spPr>
          <a:xfrm>
            <a:off x="684213" y="5004941"/>
            <a:ext cx="7772400" cy="1067486"/>
          </a:xfrm>
          <a:prstGeom prst="rect">
            <a:avLst/>
          </a:prstGeom>
        </p:spPr>
        <p:txBody>
          <a:bodyPr anchor="t">
            <a:normAutofit/>
          </a:bodyPr>
          <a:lstStyle>
            <a:lvl1pPr algn="ctr">
              <a:buFontTx/>
              <a:buNone/>
              <a:defRPr sz="2400" b="1" i="0" baseline="0">
                <a:latin typeface="Century Gothic"/>
              </a:defRPr>
            </a:lvl1pPr>
            <a:lvl2pPr algn="ctr">
              <a:defRPr b="1" i="0" baseline="0">
                <a:latin typeface="Century Gothic"/>
              </a:defRPr>
            </a:lvl2pPr>
            <a:lvl3pPr algn="ctr">
              <a:defRPr b="1" i="0" baseline="0">
                <a:latin typeface="Century Gothic"/>
              </a:defRPr>
            </a:lvl3pPr>
            <a:lvl4pPr algn="ctr">
              <a:defRPr b="1" i="0" baseline="0">
                <a:latin typeface="Century Gothic"/>
              </a:defRPr>
            </a:lvl4pPr>
            <a:lvl5pPr algn="ctr">
              <a:defRPr b="1" i="0" baseline="0">
                <a:latin typeface="Century Gothic"/>
              </a:defRPr>
            </a:lvl5pPr>
          </a:lstStyle>
          <a:p>
            <a:pPr lvl="0"/>
            <a:r>
              <a:rPr lang="en-US" dirty="0"/>
              <a:t>Click to edit Master text styles</a:t>
            </a:r>
          </a:p>
        </p:txBody>
      </p:sp>
      <p:sp>
        <p:nvSpPr>
          <p:cNvPr id="6" name="Content Placeholder 14"/>
          <p:cNvSpPr>
            <a:spLocks noGrp="1"/>
          </p:cNvSpPr>
          <p:nvPr>
            <p:ph sz="quarter" idx="14"/>
          </p:nvPr>
        </p:nvSpPr>
        <p:spPr>
          <a:xfrm>
            <a:off x="684213" y="6144865"/>
            <a:ext cx="7772400" cy="650875"/>
          </a:xfrm>
          <a:prstGeom prst="rect">
            <a:avLst/>
          </a:prstGeom>
        </p:spPr>
        <p:txBody>
          <a:bodyPr anchor="t">
            <a:normAutofit/>
          </a:bodyPr>
          <a:lstStyle>
            <a:lvl1pPr algn="ctr">
              <a:buFontTx/>
              <a:buNone/>
              <a:defRPr sz="1200" b="1" i="0">
                <a:latin typeface="Arial"/>
              </a:defRPr>
            </a:lvl1pPr>
          </a:lstStyle>
          <a:p>
            <a:pPr lvl="0"/>
            <a:r>
              <a:rPr lang="en-US" dirty="0"/>
              <a:t>Click to edit Master text styles</a:t>
            </a:r>
          </a:p>
        </p:txBody>
      </p:sp>
      <p:pic>
        <p:nvPicPr>
          <p:cNvPr id="9" name="Picture 1030"/>
          <p:cNvPicPr>
            <a:picLocks noChangeAspect="1" noChangeArrowheads="1"/>
          </p:cNvPicPr>
          <p:nvPr userDrawn="1"/>
        </p:nvPicPr>
        <p:blipFill>
          <a:blip r:embed="rId2"/>
          <a:srcRect/>
          <a:stretch>
            <a:fillRect/>
          </a:stretch>
        </p:blipFill>
        <p:spPr bwMode="auto">
          <a:xfrm>
            <a:off x="685800" y="505787"/>
            <a:ext cx="7770813" cy="1400175"/>
          </a:xfrm>
          <a:prstGeom prst="rect">
            <a:avLst/>
          </a:prstGeom>
          <a:noFill/>
          <a:ln w="9525">
            <a:noFill/>
            <a:miter lim="800000"/>
            <a:headEnd/>
            <a:tailEnd/>
          </a:ln>
        </p:spPr>
      </p:pic>
      <p:sp>
        <p:nvSpPr>
          <p:cNvPr id="10" name="Title 9"/>
          <p:cNvSpPr>
            <a:spLocks noGrp="1"/>
          </p:cNvSpPr>
          <p:nvPr>
            <p:ph type="title"/>
          </p:nvPr>
        </p:nvSpPr>
        <p:spPr>
          <a:xfrm>
            <a:off x="684213" y="1952118"/>
            <a:ext cx="7772400" cy="1508760"/>
          </a:xfrm>
          <a:prstGeom prst="rect">
            <a:avLst/>
          </a:prstGeom>
        </p:spPr>
        <p:txBody>
          <a:bodyPr vert="horz"/>
          <a:lstStyle>
            <a:lvl1pPr>
              <a:defRPr kumimoji="0" lang="en-US" sz="4400" b="1" i="0" u="none" strike="noStrike" kern="1200" cap="none" spc="0" normalizeH="0" baseline="0" noProof="0" dirty="0" smtClean="0">
                <a:ln>
                  <a:noFill/>
                </a:ln>
                <a:solidFill>
                  <a:schemeClr val="tx1"/>
                </a:solidFill>
                <a:effectLst>
                  <a:outerShdw blurRad="50800" dist="38100" dir="2700000" algn="tl" rotWithShape="0">
                    <a:srgbClr val="000000">
                      <a:alpha val="43000"/>
                    </a:srgbClr>
                  </a:outerShdw>
                </a:effectLst>
                <a:uLnTx/>
                <a:uFillTx/>
                <a:latin typeface="Century Gothic"/>
                <a:ea typeface="+mj-ea"/>
                <a:cs typeface="+mj-cs"/>
              </a:defRPr>
            </a:lvl1pPr>
          </a:lstStyle>
          <a:p>
            <a:r>
              <a:rPr lang="en-US" dirty="0"/>
              <a:t>Click to edit Master title style</a:t>
            </a:r>
          </a:p>
        </p:txBody>
      </p:sp>
    </p:spTree>
    <p:extLst>
      <p:ext uri="{BB962C8B-B14F-4D97-AF65-F5344CB8AC3E}">
        <p14:creationId xmlns:p14="http://schemas.microsoft.com/office/powerpoint/2010/main" val="3358936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lgn="ctr" defTabSz="457200" rtl="0" eaLnBrk="1" latinLnBrk="0" hangingPunct="1">
              <a:spcBef>
                <a:spcPct val="0"/>
              </a:spcBef>
              <a:buNone/>
              <a:defRPr lang="en-US" sz="3600" b="1" kern="1200" dirty="0" smtClean="0">
                <a:solidFill>
                  <a:schemeClr val="tx1"/>
                </a:solidFill>
                <a:latin typeface="+mj-lt"/>
                <a:ea typeface="+mj-ea"/>
                <a:cs typeface="+mj-cs"/>
              </a:defRPr>
            </a:lvl1pPr>
          </a:lstStyle>
          <a:p>
            <a:r>
              <a:rPr lang="en-US" dirty="0"/>
              <a:t>Click to edit Master title style</a:t>
            </a:r>
          </a:p>
        </p:txBody>
      </p:sp>
      <p:sp>
        <p:nvSpPr>
          <p:cNvPr id="4" name="Slide Number Placeholder 9"/>
          <p:cNvSpPr>
            <a:spLocks noGrp="1"/>
          </p:cNvSpPr>
          <p:nvPr>
            <p:ph type="sldNum" sz="quarter" idx="4"/>
          </p:nvPr>
        </p:nvSpPr>
        <p:spPr>
          <a:xfrm>
            <a:off x="6553200" y="6407151"/>
            <a:ext cx="2133600" cy="184150"/>
          </a:xfrm>
          <a:prstGeom prst="rect">
            <a:avLst/>
          </a:prstGeom>
        </p:spPr>
        <p:txBody>
          <a:bodyPr vert="horz" lIns="91440" tIns="45720" rIns="91440" bIns="45720" rtlCol="0" anchor="ctr"/>
          <a:lstStyle>
            <a:lvl1pPr algn="r">
              <a:defRPr sz="1000">
                <a:solidFill>
                  <a:schemeClr val="tx1">
                    <a:tint val="75000"/>
                  </a:schemeClr>
                </a:solidFill>
              </a:defRPr>
            </a:lvl1pPr>
          </a:lstStyle>
          <a:p>
            <a:fld id="{97AA061C-D444-3042-B704-AD4BD9AC6390}" type="slidenum">
              <a:rPr lang="en-US" smtClean="0"/>
              <a:pPr/>
              <a:t>‹#›</a:t>
            </a:fld>
            <a:endParaRPr lang="en-US"/>
          </a:p>
        </p:txBody>
      </p:sp>
      <p:sp>
        <p:nvSpPr>
          <p:cNvPr id="5" name="Footer Placeholder 8">
            <a:extLst>
              <a:ext uri="{FF2B5EF4-FFF2-40B4-BE49-F238E27FC236}">
                <a16:creationId xmlns:a16="http://schemas.microsoft.com/office/drawing/2014/main" id="{DDAF37A2-3C9C-4C42-BD91-60F4E2D89447}"/>
              </a:ext>
            </a:extLst>
          </p:cNvPr>
          <p:cNvSpPr>
            <a:spLocks noGrp="1"/>
          </p:cNvSpPr>
          <p:nvPr>
            <p:ph type="ftr" sz="quarter" idx="3"/>
          </p:nvPr>
        </p:nvSpPr>
        <p:spPr>
          <a:xfrm>
            <a:off x="1447800" y="6449694"/>
            <a:ext cx="7223760" cy="184150"/>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Funded by the California Department of Education, Early Learning &amp; Care Division and developed collaboratively with Linda Brault, WestEd</a:t>
            </a:r>
          </a:p>
        </p:txBody>
      </p:sp>
    </p:spTree>
    <p:extLst>
      <p:ext uri="{BB962C8B-B14F-4D97-AF65-F5344CB8AC3E}">
        <p14:creationId xmlns:p14="http://schemas.microsoft.com/office/powerpoint/2010/main" val="1058402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lvl1pPr>
              <a:defRPr sz="4000"/>
            </a:lvl1pPr>
          </a:lstStyle>
          <a:p>
            <a:r>
              <a:rPr lang="en-US" dirty="0"/>
              <a:t>Click to edit Master title style</a:t>
            </a:r>
          </a:p>
        </p:txBody>
      </p:sp>
      <p:sp>
        <p:nvSpPr>
          <p:cNvPr id="22" name="Content Placeholder 21"/>
          <p:cNvSpPr>
            <a:spLocks noGrp="1"/>
          </p:cNvSpPr>
          <p:nvPr>
            <p:ph sz="quarter" idx="13"/>
          </p:nvPr>
        </p:nvSpPr>
        <p:spPr>
          <a:xfrm>
            <a:off x="457200" y="1600200"/>
            <a:ext cx="8229600" cy="457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3"/>
          </p:nvPr>
        </p:nvSpPr>
        <p:spPr>
          <a:xfrm>
            <a:off x="1447800" y="6449694"/>
            <a:ext cx="7223760" cy="184150"/>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Funded by the California Department of Education, Early Learning &amp; Care Division and developed collaboratively with Linda Brault, WestEd</a:t>
            </a:r>
          </a:p>
        </p:txBody>
      </p:sp>
    </p:spTree>
    <p:extLst>
      <p:ext uri="{BB962C8B-B14F-4D97-AF65-F5344CB8AC3E}">
        <p14:creationId xmlns:p14="http://schemas.microsoft.com/office/powerpoint/2010/main" val="4092385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Slide Number Placeholder 9"/>
          <p:cNvSpPr>
            <a:spLocks noGrp="1"/>
          </p:cNvSpPr>
          <p:nvPr>
            <p:ph type="sldNum" sz="quarter" idx="4"/>
          </p:nvPr>
        </p:nvSpPr>
        <p:spPr>
          <a:xfrm>
            <a:off x="6553200" y="6407151"/>
            <a:ext cx="2133600" cy="184150"/>
          </a:xfrm>
          <a:prstGeom prst="rect">
            <a:avLst/>
          </a:prstGeom>
        </p:spPr>
        <p:txBody>
          <a:bodyPr vert="horz" lIns="91440" tIns="45720" rIns="91440" bIns="45720" rtlCol="0" anchor="ctr"/>
          <a:lstStyle>
            <a:lvl1pPr algn="r">
              <a:defRPr sz="1000">
                <a:solidFill>
                  <a:schemeClr val="tx1">
                    <a:tint val="75000"/>
                  </a:schemeClr>
                </a:solidFill>
              </a:defRPr>
            </a:lvl1pPr>
          </a:lstStyle>
          <a:p>
            <a:fld id="{97AA061C-D444-3042-B704-AD4BD9AC6390}" type="slidenum">
              <a:rPr lang="en-US" smtClean="0"/>
              <a:pPr/>
              <a:t>‹#›</a:t>
            </a:fld>
            <a:endParaRPr lang="en-US"/>
          </a:p>
        </p:txBody>
      </p:sp>
      <p:sp>
        <p:nvSpPr>
          <p:cNvPr id="6" name="Footer Placeholder 8">
            <a:extLst>
              <a:ext uri="{FF2B5EF4-FFF2-40B4-BE49-F238E27FC236}">
                <a16:creationId xmlns:a16="http://schemas.microsoft.com/office/drawing/2014/main" id="{DF6F8B66-03D0-4644-8941-FBDCC5254662}"/>
              </a:ext>
            </a:extLst>
          </p:cNvPr>
          <p:cNvSpPr>
            <a:spLocks noGrp="1"/>
          </p:cNvSpPr>
          <p:nvPr>
            <p:ph type="ftr" sz="quarter" idx="3"/>
          </p:nvPr>
        </p:nvSpPr>
        <p:spPr>
          <a:xfrm>
            <a:off x="1447800" y="6449694"/>
            <a:ext cx="7223760" cy="184150"/>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Funded by the California Department of Education, Early Learning &amp; Care Division and developed collaboratively with Linda Brault, WestEd</a:t>
            </a:r>
          </a:p>
        </p:txBody>
      </p:sp>
    </p:spTree>
    <p:extLst>
      <p:ext uri="{BB962C8B-B14F-4D97-AF65-F5344CB8AC3E}">
        <p14:creationId xmlns:p14="http://schemas.microsoft.com/office/powerpoint/2010/main" val="3461342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t"/>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9"/>
          <p:cNvSpPr>
            <a:spLocks noGrp="1"/>
          </p:cNvSpPr>
          <p:nvPr>
            <p:ph type="sldNum" sz="quarter" idx="4"/>
          </p:nvPr>
        </p:nvSpPr>
        <p:spPr>
          <a:xfrm>
            <a:off x="6553200" y="6407151"/>
            <a:ext cx="2133600" cy="184150"/>
          </a:xfrm>
          <a:prstGeom prst="rect">
            <a:avLst/>
          </a:prstGeom>
        </p:spPr>
        <p:txBody>
          <a:bodyPr vert="horz" lIns="91440" tIns="45720" rIns="91440" bIns="45720" rtlCol="0" anchor="ctr"/>
          <a:lstStyle>
            <a:lvl1pPr algn="r">
              <a:defRPr sz="1000">
                <a:solidFill>
                  <a:schemeClr val="tx1">
                    <a:tint val="75000"/>
                  </a:schemeClr>
                </a:solidFill>
              </a:defRPr>
            </a:lvl1pPr>
          </a:lstStyle>
          <a:p>
            <a:fld id="{97AA061C-D444-3042-B704-AD4BD9AC6390}" type="slidenum">
              <a:rPr lang="en-US" smtClean="0"/>
              <a:pPr/>
              <a:t>‹#›</a:t>
            </a:fld>
            <a:endParaRPr lang="en-US"/>
          </a:p>
        </p:txBody>
      </p:sp>
      <p:sp>
        <p:nvSpPr>
          <p:cNvPr id="7" name="Footer Placeholder 8">
            <a:extLst>
              <a:ext uri="{FF2B5EF4-FFF2-40B4-BE49-F238E27FC236}">
                <a16:creationId xmlns:a16="http://schemas.microsoft.com/office/drawing/2014/main" id="{46E3C4F0-8857-6644-98E7-7F4A9C5A6C38}"/>
              </a:ext>
            </a:extLst>
          </p:cNvPr>
          <p:cNvSpPr>
            <a:spLocks noGrp="1"/>
          </p:cNvSpPr>
          <p:nvPr>
            <p:ph type="ftr" sz="quarter" idx="3"/>
          </p:nvPr>
        </p:nvSpPr>
        <p:spPr>
          <a:xfrm>
            <a:off x="1447800" y="6449694"/>
            <a:ext cx="7223760" cy="184150"/>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Funded by the California Department of Education, Early Learning &amp; Care Division and developed collaboratively with Linda Brault, WestEd</a:t>
            </a:r>
          </a:p>
        </p:txBody>
      </p:sp>
    </p:spTree>
    <p:extLst>
      <p:ext uri="{BB962C8B-B14F-4D97-AF65-F5344CB8AC3E}">
        <p14:creationId xmlns:p14="http://schemas.microsoft.com/office/powerpoint/2010/main" val="3199237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9"/>
          <p:cNvSpPr>
            <a:spLocks noGrp="1"/>
          </p:cNvSpPr>
          <p:nvPr>
            <p:ph type="sldNum" sz="quarter" idx="11"/>
          </p:nvPr>
        </p:nvSpPr>
        <p:spPr>
          <a:xfrm>
            <a:off x="6553200" y="6407151"/>
            <a:ext cx="2133600" cy="184150"/>
          </a:xfrm>
          <a:prstGeom prst="rect">
            <a:avLst/>
          </a:prstGeom>
        </p:spPr>
        <p:txBody>
          <a:bodyPr vert="horz" lIns="91440" tIns="45720" rIns="91440" bIns="45720" rtlCol="0" anchor="ctr"/>
          <a:lstStyle>
            <a:lvl1pPr algn="r">
              <a:defRPr sz="1000">
                <a:solidFill>
                  <a:schemeClr val="tx1">
                    <a:tint val="75000"/>
                  </a:schemeClr>
                </a:solidFill>
              </a:defRPr>
            </a:lvl1pPr>
          </a:lstStyle>
          <a:p>
            <a:fld id="{97AA061C-D444-3042-B704-AD4BD9AC6390}" type="slidenum">
              <a:rPr lang="en-US" smtClean="0"/>
              <a:pPr/>
              <a:t>‹#›</a:t>
            </a:fld>
            <a:endParaRPr lang="en-US"/>
          </a:p>
        </p:txBody>
      </p:sp>
      <p:sp>
        <p:nvSpPr>
          <p:cNvPr id="9" name="Footer Placeholder 8">
            <a:extLst>
              <a:ext uri="{FF2B5EF4-FFF2-40B4-BE49-F238E27FC236}">
                <a16:creationId xmlns:a16="http://schemas.microsoft.com/office/drawing/2014/main" id="{EB1B0C15-02E5-C44A-B83F-CE84CDADEBA1}"/>
              </a:ext>
            </a:extLst>
          </p:cNvPr>
          <p:cNvSpPr>
            <a:spLocks noGrp="1"/>
          </p:cNvSpPr>
          <p:nvPr>
            <p:ph type="ftr" sz="quarter" idx="12"/>
          </p:nvPr>
        </p:nvSpPr>
        <p:spPr>
          <a:xfrm>
            <a:off x="1447800" y="6449694"/>
            <a:ext cx="7223760" cy="184150"/>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Funded by the California Department of Education, Early Learning &amp; Care Division and developed collaboratively with Linda Brault, WestEd</a:t>
            </a:r>
          </a:p>
        </p:txBody>
      </p:sp>
    </p:spTree>
    <p:extLst>
      <p:ext uri="{BB962C8B-B14F-4D97-AF65-F5344CB8AC3E}">
        <p14:creationId xmlns:p14="http://schemas.microsoft.com/office/powerpoint/2010/main" val="2602332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9" name="Slide Number Placeholder 9"/>
          <p:cNvSpPr>
            <a:spLocks noGrp="1"/>
          </p:cNvSpPr>
          <p:nvPr>
            <p:ph type="sldNum" sz="quarter" idx="4"/>
          </p:nvPr>
        </p:nvSpPr>
        <p:spPr>
          <a:xfrm>
            <a:off x="6553200" y="6407151"/>
            <a:ext cx="2133600" cy="184150"/>
          </a:xfrm>
          <a:prstGeom prst="rect">
            <a:avLst/>
          </a:prstGeom>
        </p:spPr>
        <p:txBody>
          <a:bodyPr vert="horz" lIns="91440" tIns="45720" rIns="91440" bIns="45720" rtlCol="0" anchor="ctr"/>
          <a:lstStyle>
            <a:lvl1pPr algn="r">
              <a:defRPr sz="1000">
                <a:solidFill>
                  <a:schemeClr val="tx1">
                    <a:tint val="75000"/>
                  </a:schemeClr>
                </a:solidFill>
              </a:defRPr>
            </a:lvl1pPr>
          </a:lstStyle>
          <a:p>
            <a:fld id="{97AA061C-D444-3042-B704-AD4BD9AC6390}" type="slidenum">
              <a:rPr lang="en-US" smtClean="0"/>
              <a:pPr/>
              <a:t>‹#›</a:t>
            </a:fld>
            <a:endParaRPr lang="en-US"/>
          </a:p>
        </p:txBody>
      </p:sp>
      <p:sp>
        <p:nvSpPr>
          <p:cNvPr id="5" name="Footer Placeholder 8">
            <a:extLst>
              <a:ext uri="{FF2B5EF4-FFF2-40B4-BE49-F238E27FC236}">
                <a16:creationId xmlns:a16="http://schemas.microsoft.com/office/drawing/2014/main" id="{83E1837B-9F6F-874E-A948-5F440D0254FE}"/>
              </a:ext>
            </a:extLst>
          </p:cNvPr>
          <p:cNvSpPr>
            <a:spLocks noGrp="1"/>
          </p:cNvSpPr>
          <p:nvPr>
            <p:ph type="ftr" sz="quarter" idx="3"/>
          </p:nvPr>
        </p:nvSpPr>
        <p:spPr>
          <a:xfrm>
            <a:off x="1447800" y="6449694"/>
            <a:ext cx="7223760" cy="184150"/>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Funded by the California Department of Education, Early Learning &amp; Care Division and developed collaboratively with Linda Brault, WestEd</a:t>
            </a:r>
          </a:p>
        </p:txBody>
      </p:sp>
    </p:spTree>
    <p:extLst>
      <p:ext uri="{BB962C8B-B14F-4D97-AF65-F5344CB8AC3E}">
        <p14:creationId xmlns:p14="http://schemas.microsoft.com/office/powerpoint/2010/main" val="3152178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9"/>
          <p:cNvSpPr>
            <a:spLocks noGrp="1"/>
          </p:cNvSpPr>
          <p:nvPr>
            <p:ph type="sldNum" sz="quarter" idx="4"/>
          </p:nvPr>
        </p:nvSpPr>
        <p:spPr>
          <a:xfrm>
            <a:off x="6553200" y="6407151"/>
            <a:ext cx="2133600" cy="184150"/>
          </a:xfrm>
          <a:prstGeom prst="rect">
            <a:avLst/>
          </a:prstGeom>
        </p:spPr>
        <p:txBody>
          <a:bodyPr vert="horz" lIns="91440" tIns="45720" rIns="91440" bIns="45720" rtlCol="0" anchor="ctr"/>
          <a:lstStyle>
            <a:lvl1pPr algn="r">
              <a:defRPr sz="1000">
                <a:solidFill>
                  <a:schemeClr val="tx1">
                    <a:tint val="75000"/>
                  </a:schemeClr>
                </a:solidFill>
              </a:defRPr>
            </a:lvl1pPr>
          </a:lstStyle>
          <a:p>
            <a:fld id="{97AA061C-D444-3042-B704-AD4BD9AC6390}" type="slidenum">
              <a:rPr lang="en-US" smtClean="0"/>
              <a:pPr/>
              <a:t>‹#›</a:t>
            </a:fld>
            <a:endParaRPr lang="en-US"/>
          </a:p>
        </p:txBody>
      </p:sp>
      <p:sp>
        <p:nvSpPr>
          <p:cNvPr id="4" name="Footer Placeholder 8">
            <a:extLst>
              <a:ext uri="{FF2B5EF4-FFF2-40B4-BE49-F238E27FC236}">
                <a16:creationId xmlns:a16="http://schemas.microsoft.com/office/drawing/2014/main" id="{7103D6BB-FB90-634C-8B0B-7C6546638200}"/>
              </a:ext>
            </a:extLst>
          </p:cNvPr>
          <p:cNvSpPr>
            <a:spLocks noGrp="1"/>
          </p:cNvSpPr>
          <p:nvPr>
            <p:ph type="ftr" sz="quarter" idx="3"/>
          </p:nvPr>
        </p:nvSpPr>
        <p:spPr>
          <a:xfrm>
            <a:off x="1447800" y="6449694"/>
            <a:ext cx="7223760" cy="184150"/>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Funded by the California Department of Education, Early Learning &amp; Care Division and developed collaboratively with Linda Brault, WestEd</a:t>
            </a:r>
          </a:p>
        </p:txBody>
      </p:sp>
    </p:spTree>
    <p:extLst>
      <p:ext uri="{BB962C8B-B14F-4D97-AF65-F5344CB8AC3E}">
        <p14:creationId xmlns:p14="http://schemas.microsoft.com/office/powerpoint/2010/main" val="42241550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00000">
              <a:srgbClr val="C1DBF9"/>
            </a:gs>
          </a:gsLst>
          <a:lin ang="54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15848"/>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C1DBF9"/>
            </a:gs>
          </a:gsLst>
          <a:lin ang="5400000" scaled="0"/>
          <a:tileRect/>
        </a:gradFill>
        <a:effectLst/>
      </p:bgPr>
    </p:bg>
    <p:spTree>
      <p:nvGrpSpPr>
        <p:cNvPr id="1" name=""/>
        <p:cNvGrpSpPr/>
        <p:nvPr/>
      </p:nvGrpSpPr>
      <p:grpSpPr>
        <a:xfrm>
          <a:off x="0" y="0"/>
          <a:ext cx="0" cy="0"/>
          <a:chOff x="0" y="0"/>
          <a:chExt cx="0" cy="0"/>
        </a:xfrm>
      </p:grpSpPr>
      <p:pic>
        <p:nvPicPr>
          <p:cNvPr id="16" name="Picture 15" descr="CAMap_pptLogo.png"/>
          <p:cNvPicPr>
            <a:picLocks noChangeAspect="1"/>
          </p:cNvPicPr>
          <p:nvPr userDrawn="1"/>
        </p:nvPicPr>
        <p:blipFill>
          <a:blip r:embed="rId14"/>
          <a:stretch>
            <a:fillRect/>
          </a:stretch>
        </p:blipFill>
        <p:spPr>
          <a:xfrm>
            <a:off x="228600" y="5698086"/>
            <a:ext cx="1358840" cy="1133167"/>
          </a:xfrm>
          <a:prstGeom prst="rect">
            <a:avLst/>
          </a:prstGeom>
        </p:spPr>
      </p:pic>
      <p:cxnSp>
        <p:nvCxnSpPr>
          <p:cNvPr id="17" name="Straight Connector 16"/>
          <p:cNvCxnSpPr/>
          <p:nvPr userDrawn="1"/>
        </p:nvCxnSpPr>
        <p:spPr>
          <a:xfrm>
            <a:off x="1600200" y="6349539"/>
            <a:ext cx="7086600" cy="1588"/>
          </a:xfrm>
          <a:prstGeom prst="line">
            <a:avLst/>
          </a:prstGeom>
          <a:ln w="38100">
            <a:solidFill>
              <a:srgbClr val="668EDF"/>
            </a:solidFill>
          </a:ln>
          <a:effectLst/>
        </p:spPr>
        <p:style>
          <a:lnRef idx="2">
            <a:schemeClr val="accent1"/>
          </a:lnRef>
          <a:fillRef idx="0">
            <a:schemeClr val="accent1"/>
          </a:fillRef>
          <a:effectRef idx="1">
            <a:schemeClr val="accent1"/>
          </a:effectRef>
          <a:fontRef idx="minor">
            <a:schemeClr val="tx1"/>
          </a:fontRef>
        </p:style>
      </p:cxnSp>
      <p:sp>
        <p:nvSpPr>
          <p:cNvPr id="9" name="Footer Placeholder 8"/>
          <p:cNvSpPr>
            <a:spLocks noGrp="1"/>
          </p:cNvSpPr>
          <p:nvPr>
            <p:ph type="ftr" sz="quarter" idx="3"/>
          </p:nvPr>
        </p:nvSpPr>
        <p:spPr>
          <a:xfrm>
            <a:off x="1600200" y="6407151"/>
            <a:ext cx="4419600" cy="18415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Funded by the California Department of Education, Early Learning &amp; Care Division and developed collaboratively with Linda Brault, WestEd</a:t>
            </a:r>
          </a:p>
        </p:txBody>
      </p:sp>
      <p:sp>
        <p:nvSpPr>
          <p:cNvPr id="10" name="Slide Number Placeholder 9"/>
          <p:cNvSpPr>
            <a:spLocks noGrp="1"/>
          </p:cNvSpPr>
          <p:nvPr>
            <p:ph type="sldNum" sz="quarter" idx="4"/>
          </p:nvPr>
        </p:nvSpPr>
        <p:spPr>
          <a:xfrm>
            <a:off x="6553200" y="6407151"/>
            <a:ext cx="2133600" cy="184150"/>
          </a:xfrm>
          <a:prstGeom prst="rect">
            <a:avLst/>
          </a:prstGeom>
        </p:spPr>
        <p:txBody>
          <a:bodyPr vert="horz" lIns="91440" tIns="45720" rIns="91440" bIns="45720" rtlCol="0" anchor="ctr"/>
          <a:lstStyle>
            <a:lvl1pPr algn="r">
              <a:defRPr sz="1000">
                <a:solidFill>
                  <a:schemeClr val="tx1">
                    <a:tint val="75000"/>
                  </a:schemeClr>
                </a:solidFill>
              </a:defRPr>
            </a:lvl1pPr>
          </a:lstStyle>
          <a:p>
            <a:fld id="{97AA061C-D444-3042-B704-AD4BD9AC6390}" type="slidenum">
              <a:rPr lang="en-US" smtClean="0"/>
              <a:pPr/>
              <a:t>‹#›</a:t>
            </a:fld>
            <a:endParaRPr lang="en-US"/>
          </a:p>
        </p:txBody>
      </p:sp>
    </p:spTree>
    <p:extLst>
      <p:ext uri="{BB962C8B-B14F-4D97-AF65-F5344CB8AC3E}">
        <p14:creationId xmlns:p14="http://schemas.microsoft.com/office/powerpoint/2010/main" val="1778422710"/>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Lst>
  <p:hf sldNum="0" hdr="0" dt="0"/>
  <p:txStyles>
    <p:titleStyle>
      <a:lvl1pPr algn="ctr" defTabSz="4572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008AE8"/>
        </a:buClr>
        <a:buSzPct val="80000"/>
        <a:buFont typeface="Wingdings" charset="2"/>
        <a:buChar char="Ø"/>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008AE8"/>
        </a:buClr>
        <a:buSzPct val="100000"/>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008AE8"/>
        </a:buClr>
        <a:buSzPct val="80000"/>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008AE8"/>
        </a:buClr>
        <a:buSzPct val="80000"/>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008AE8"/>
        </a:buClr>
        <a:buSzPct val="80000"/>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cainclusion.org/camap/map-project-resources/inclusion-work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14"/>
          <p:cNvSpPr>
            <a:spLocks noGrp="1"/>
          </p:cNvSpPr>
          <p:nvPr>
            <p:ph type="subTitle" idx="1"/>
          </p:nvPr>
        </p:nvSpPr>
        <p:spPr>
          <a:xfrm>
            <a:off x="684213" y="2791348"/>
            <a:ext cx="7772400" cy="1552052"/>
          </a:xfrm>
        </p:spPr>
        <p:txBody>
          <a:bodyPr anchor="ctr">
            <a:noAutofit/>
          </a:bodyPr>
          <a:lstStyle/>
          <a:p>
            <a:r>
              <a:rPr lang="en-US" dirty="0">
                <a:ea typeface="ＭＳ Ｐゴシック" charset="-128"/>
                <a:cs typeface="ＭＳ Ｐゴシック" charset="-128"/>
              </a:rPr>
              <a:t>Creating Child Care Programs That Promote Belonging for Children with Disabilities</a:t>
            </a:r>
          </a:p>
        </p:txBody>
      </p:sp>
      <p:sp>
        <p:nvSpPr>
          <p:cNvPr id="16" name="Content Placeholder 15"/>
          <p:cNvSpPr>
            <a:spLocks noGrp="1"/>
          </p:cNvSpPr>
          <p:nvPr>
            <p:ph sz="quarter" idx="13"/>
          </p:nvPr>
        </p:nvSpPr>
        <p:spPr>
          <a:xfrm>
            <a:off x="286234" y="4648200"/>
            <a:ext cx="8568357" cy="1717954"/>
          </a:xfrm>
        </p:spPr>
        <p:txBody>
          <a:bodyPr anchor="t">
            <a:normAutofit/>
          </a:bodyPr>
          <a:lstStyle/>
          <a:p>
            <a:r>
              <a:rPr lang="en-US" b="0" dirty="0">
                <a:ea typeface="ＭＳ Ｐゴシック" charset="-128"/>
              </a:rPr>
              <a:t>Based on the book and materials funded by the California Department of Education, Early Learning &amp; Care Division and developed collaboratively with Linda Brault, WestEd</a:t>
            </a:r>
            <a:endParaRPr lang="en-US" b="0" dirty="0"/>
          </a:p>
        </p:txBody>
      </p:sp>
      <p:sp>
        <p:nvSpPr>
          <p:cNvPr id="14" name="Title 13"/>
          <p:cNvSpPr>
            <a:spLocks noGrp="1"/>
          </p:cNvSpPr>
          <p:nvPr>
            <p:ph type="title"/>
          </p:nvPr>
        </p:nvSpPr>
        <p:spPr>
          <a:xfrm>
            <a:off x="684213" y="1952118"/>
            <a:ext cx="7772400" cy="1020671"/>
          </a:xfrm>
        </p:spPr>
        <p:txBody>
          <a:bodyPr/>
          <a:lstStyle/>
          <a:p>
            <a:r>
              <a:rPr lang="en-US" sz="5400" dirty="0">
                <a:ea typeface="ＭＳ Ｐゴシック" charset="-128"/>
                <a:cs typeface="ＭＳ Ｐゴシック" charset="-128"/>
              </a:rPr>
              <a:t>Inclusion Works!</a:t>
            </a:r>
            <a:endParaRPr lang="en-US" dirty="0"/>
          </a:p>
        </p:txBody>
      </p:sp>
    </p:spTree>
    <p:extLst>
      <p:ext uri="{BB962C8B-B14F-4D97-AF65-F5344CB8AC3E}">
        <p14:creationId xmlns:p14="http://schemas.microsoft.com/office/powerpoint/2010/main" val="24910856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B3A4FE-6112-0340-B408-52F245666D42}"/>
              </a:ext>
            </a:extLst>
          </p:cNvPr>
          <p:cNvSpPr>
            <a:spLocks noGrp="1"/>
          </p:cNvSpPr>
          <p:nvPr>
            <p:ph type="title"/>
          </p:nvPr>
        </p:nvSpPr>
        <p:spPr/>
        <p:txBody>
          <a:bodyPr>
            <a:normAutofit fontScale="90000"/>
          </a:bodyPr>
          <a:lstStyle/>
          <a:p>
            <a:r>
              <a:rPr lang="en-US" dirty="0"/>
              <a:t>Focus on the </a:t>
            </a:r>
            <a:br>
              <a:rPr lang="en-US" dirty="0"/>
            </a:br>
            <a:r>
              <a:rPr lang="en-US" dirty="0"/>
              <a:t>Individual Child</a:t>
            </a:r>
          </a:p>
        </p:txBody>
      </p:sp>
      <p:sp>
        <p:nvSpPr>
          <p:cNvPr id="6" name="Content Placeholder 5">
            <a:extLst>
              <a:ext uri="{FF2B5EF4-FFF2-40B4-BE49-F238E27FC236}">
                <a16:creationId xmlns:a16="http://schemas.microsoft.com/office/drawing/2014/main" id="{3339461C-3F4A-4540-BF50-76C6D2B6F361}"/>
              </a:ext>
            </a:extLst>
          </p:cNvPr>
          <p:cNvSpPr>
            <a:spLocks noGrp="1"/>
          </p:cNvSpPr>
          <p:nvPr>
            <p:ph sz="quarter" idx="13"/>
          </p:nvPr>
        </p:nvSpPr>
        <p:spPr>
          <a:xfrm>
            <a:off x="457200" y="1447800"/>
            <a:ext cx="8229600" cy="4572000"/>
          </a:xfrm>
        </p:spPr>
        <p:txBody>
          <a:bodyPr/>
          <a:lstStyle/>
          <a:p>
            <a:r>
              <a:rPr lang="en-US" sz="2800" dirty="0"/>
              <a:t>Teachers often want to learn “everything they can about _______ (autism, cerebral palsy, etc.)</a:t>
            </a:r>
          </a:p>
          <a:p>
            <a:r>
              <a:rPr lang="en-US" sz="2800" dirty="0"/>
              <a:t>In fact, there is such variability in how a disability impacts an individual person, one can NEVER learn everything</a:t>
            </a:r>
          </a:p>
          <a:p>
            <a:r>
              <a:rPr lang="en-US" sz="2800" dirty="0"/>
              <a:t>It is best to get to know the child and talk with the parents and family members</a:t>
            </a:r>
          </a:p>
          <a:p>
            <a:r>
              <a:rPr lang="en-US" sz="2800" dirty="0"/>
              <a:t>Ask “How does her {anxiety disorder or Down syndrome or…} impact her development? What has worked well at home or in other settings?</a:t>
            </a:r>
          </a:p>
          <a:p>
            <a:endParaRPr lang="en-US" sz="2800" dirty="0"/>
          </a:p>
        </p:txBody>
      </p:sp>
      <p:pic>
        <p:nvPicPr>
          <p:cNvPr id="7" name="Picture 6">
            <a:extLst>
              <a:ext uri="{FF2B5EF4-FFF2-40B4-BE49-F238E27FC236}">
                <a16:creationId xmlns:a16="http://schemas.microsoft.com/office/drawing/2014/main" id="{DAD30E77-E0C9-A444-8127-60F021320457}"/>
              </a:ext>
            </a:extLst>
          </p:cNvPr>
          <p:cNvPicPr>
            <a:picLocks noChangeAspect="1"/>
          </p:cNvPicPr>
          <p:nvPr/>
        </p:nvPicPr>
        <p:blipFill>
          <a:blip r:embed="rId2"/>
          <a:stretch>
            <a:fillRect/>
          </a:stretch>
        </p:blipFill>
        <p:spPr>
          <a:xfrm>
            <a:off x="7620000" y="266699"/>
            <a:ext cx="991201" cy="1282731"/>
          </a:xfrm>
          <a:prstGeom prst="rect">
            <a:avLst/>
          </a:prstGeom>
        </p:spPr>
      </p:pic>
      <p:sp>
        <p:nvSpPr>
          <p:cNvPr id="2" name="Footer Placeholder 1">
            <a:extLst>
              <a:ext uri="{FF2B5EF4-FFF2-40B4-BE49-F238E27FC236}">
                <a16:creationId xmlns:a16="http://schemas.microsoft.com/office/drawing/2014/main" id="{A16A895C-FD87-D746-A0C4-13928FC41C9B}"/>
              </a:ext>
            </a:extLst>
          </p:cNvPr>
          <p:cNvSpPr>
            <a:spLocks noGrp="1"/>
          </p:cNvSpPr>
          <p:nvPr>
            <p:ph type="ftr" sz="quarter" idx="3"/>
          </p:nvPr>
        </p:nvSpPr>
        <p:spPr/>
        <p:txBody>
          <a:bodyPr/>
          <a:lstStyle/>
          <a:p>
            <a:r>
              <a:rPr lang="en-US"/>
              <a:t>Funded by the California Department of Education, Early Learning &amp; Care Division and developed collaboratively with Linda Brault, WestEd</a:t>
            </a:r>
            <a:endParaRPr lang="en-US" dirty="0"/>
          </a:p>
        </p:txBody>
      </p:sp>
    </p:spTree>
    <p:extLst>
      <p:ext uri="{BB962C8B-B14F-4D97-AF65-F5344CB8AC3E}">
        <p14:creationId xmlns:p14="http://schemas.microsoft.com/office/powerpoint/2010/main" val="29928925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ea typeface="ＭＳ Ｐゴシック" charset="-128"/>
                <a:cs typeface="ＭＳ Ｐゴシック" charset="-128"/>
              </a:rPr>
              <a:t>Chapter 3 Highlights</a:t>
            </a:r>
            <a:endParaRPr lang="en-US" dirty="0"/>
          </a:p>
        </p:txBody>
      </p:sp>
      <p:sp>
        <p:nvSpPr>
          <p:cNvPr id="3" name="Content Placeholder 2"/>
          <p:cNvSpPr>
            <a:spLocks noGrp="1"/>
          </p:cNvSpPr>
          <p:nvPr>
            <p:ph sz="quarter" idx="13"/>
          </p:nvPr>
        </p:nvSpPr>
        <p:spPr/>
        <p:txBody>
          <a:bodyPr/>
          <a:lstStyle/>
          <a:p>
            <a:r>
              <a:rPr lang="en-US" b="1" dirty="0">
                <a:ea typeface="ＭＳ Ｐゴシック" charset="-128"/>
                <a:cs typeface="ＭＳ Ｐゴシック" charset="-128"/>
              </a:rPr>
              <a:t>Chapter 3 compares inclusive child care and quality child care</a:t>
            </a:r>
          </a:p>
          <a:p>
            <a:pPr lvl="1"/>
            <a:r>
              <a:rPr lang="en-US" dirty="0"/>
              <a:t>Quality is the foundation of providing inclusive care</a:t>
            </a:r>
          </a:p>
          <a:p>
            <a:pPr lvl="1"/>
            <a:r>
              <a:rPr lang="en-US" dirty="0"/>
              <a:t>Programs can promote their inclusive practice</a:t>
            </a:r>
          </a:p>
          <a:p>
            <a:pPr lvl="1"/>
            <a:r>
              <a:rPr lang="en-US" dirty="0"/>
              <a:t>New in the revised edition: Universal Design! </a:t>
            </a:r>
          </a:p>
        </p:txBody>
      </p:sp>
      <p:pic>
        <p:nvPicPr>
          <p:cNvPr id="7" name="Picture 6">
            <a:extLst>
              <a:ext uri="{FF2B5EF4-FFF2-40B4-BE49-F238E27FC236}">
                <a16:creationId xmlns:a16="http://schemas.microsoft.com/office/drawing/2014/main" id="{B50F1C6B-38BE-3C46-AD98-1E1A6BCC2FB9}"/>
              </a:ext>
            </a:extLst>
          </p:cNvPr>
          <p:cNvPicPr>
            <a:picLocks noChangeAspect="1"/>
          </p:cNvPicPr>
          <p:nvPr/>
        </p:nvPicPr>
        <p:blipFill>
          <a:blip r:embed="rId3"/>
          <a:stretch>
            <a:fillRect/>
          </a:stretch>
        </p:blipFill>
        <p:spPr>
          <a:xfrm>
            <a:off x="7620000" y="266699"/>
            <a:ext cx="991201" cy="1282731"/>
          </a:xfrm>
          <a:prstGeom prst="rect">
            <a:avLst/>
          </a:prstGeom>
        </p:spPr>
      </p:pic>
      <p:sp>
        <p:nvSpPr>
          <p:cNvPr id="5" name="Footer Placeholder 4">
            <a:extLst>
              <a:ext uri="{FF2B5EF4-FFF2-40B4-BE49-F238E27FC236}">
                <a16:creationId xmlns:a16="http://schemas.microsoft.com/office/drawing/2014/main" id="{BC543619-4D11-D948-8FD0-C2F076C1E524}"/>
              </a:ext>
            </a:extLst>
          </p:cNvPr>
          <p:cNvSpPr>
            <a:spLocks noGrp="1"/>
          </p:cNvSpPr>
          <p:nvPr>
            <p:ph type="ftr" sz="quarter" idx="3"/>
          </p:nvPr>
        </p:nvSpPr>
        <p:spPr/>
        <p:txBody>
          <a:bodyPr/>
          <a:lstStyle/>
          <a:p>
            <a:r>
              <a:rPr lang="en-US"/>
              <a:t>Funded by the California Department of Education, Early Learning &amp; Care Division and developed collaboratively with Linda Brault, WestEd</a:t>
            </a:r>
            <a:endParaRPr lang="en-US" dirty="0"/>
          </a:p>
        </p:txBody>
      </p:sp>
    </p:spTree>
    <p:extLst>
      <p:ext uri="{BB962C8B-B14F-4D97-AF65-F5344CB8AC3E}">
        <p14:creationId xmlns:p14="http://schemas.microsoft.com/office/powerpoint/2010/main" val="23386188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3C6849-511A-A945-88E8-054F7C2DF3C5}"/>
              </a:ext>
            </a:extLst>
          </p:cNvPr>
          <p:cNvSpPr>
            <a:spLocks noGrp="1"/>
          </p:cNvSpPr>
          <p:nvPr>
            <p:ph type="title"/>
          </p:nvPr>
        </p:nvSpPr>
        <p:spPr/>
        <p:txBody>
          <a:bodyPr/>
          <a:lstStyle/>
          <a:p>
            <a:r>
              <a:rPr lang="en-US" dirty="0"/>
              <a:t>Keys to Quality</a:t>
            </a:r>
          </a:p>
        </p:txBody>
      </p:sp>
      <p:sp>
        <p:nvSpPr>
          <p:cNvPr id="6" name="Content Placeholder 5">
            <a:extLst>
              <a:ext uri="{FF2B5EF4-FFF2-40B4-BE49-F238E27FC236}">
                <a16:creationId xmlns:a16="http://schemas.microsoft.com/office/drawing/2014/main" id="{D6871DA9-8994-2243-B341-2F31CEC8536E}"/>
              </a:ext>
            </a:extLst>
          </p:cNvPr>
          <p:cNvSpPr>
            <a:spLocks noGrp="1"/>
          </p:cNvSpPr>
          <p:nvPr>
            <p:ph sz="quarter" idx="13"/>
          </p:nvPr>
        </p:nvSpPr>
        <p:spPr>
          <a:xfrm>
            <a:off x="457200" y="1579140"/>
            <a:ext cx="8229600" cy="5029200"/>
          </a:xfrm>
        </p:spPr>
        <p:txBody>
          <a:bodyPr/>
          <a:lstStyle/>
          <a:p>
            <a:pPr marL="0" indent="0" algn="just">
              <a:buNone/>
            </a:pPr>
            <a:r>
              <a:rPr lang="en-US" sz="2400" dirty="0"/>
              <a:t>… the key to a high-quality program is what happens inside the classroom or family child care home, namely the interactions that take place between the teacher and child. In a high-quality program, teachers engage children with learning strategies that are tailored to the age of the child and use an appropriate curriculum to structure the learning experience. A variety of supports are needed to facilitate these interactions so that high-quality teaching and learning can occur. As such, the quality of an early childhood program is dependent on the following three key factors. … interpersonal interactions … physical environment … [and] program support structure. </a:t>
            </a:r>
          </a:p>
          <a:p>
            <a:pPr marL="0" indent="0" algn="r">
              <a:buNone/>
            </a:pPr>
            <a:r>
              <a:rPr lang="en-US" sz="2000" dirty="0"/>
              <a:t>Center for American Progress (2017) </a:t>
            </a:r>
          </a:p>
          <a:p>
            <a:endParaRPr lang="en-US" sz="2400" dirty="0"/>
          </a:p>
        </p:txBody>
      </p:sp>
      <p:pic>
        <p:nvPicPr>
          <p:cNvPr id="7" name="Picture 6">
            <a:extLst>
              <a:ext uri="{FF2B5EF4-FFF2-40B4-BE49-F238E27FC236}">
                <a16:creationId xmlns:a16="http://schemas.microsoft.com/office/drawing/2014/main" id="{2621EE83-A27C-4D41-BB03-DDABF12490B3}"/>
              </a:ext>
            </a:extLst>
          </p:cNvPr>
          <p:cNvPicPr>
            <a:picLocks noChangeAspect="1"/>
          </p:cNvPicPr>
          <p:nvPr/>
        </p:nvPicPr>
        <p:blipFill>
          <a:blip r:embed="rId2"/>
          <a:stretch>
            <a:fillRect/>
          </a:stretch>
        </p:blipFill>
        <p:spPr>
          <a:xfrm>
            <a:off x="7620000" y="266699"/>
            <a:ext cx="991201" cy="1282731"/>
          </a:xfrm>
          <a:prstGeom prst="rect">
            <a:avLst/>
          </a:prstGeom>
        </p:spPr>
      </p:pic>
      <p:sp>
        <p:nvSpPr>
          <p:cNvPr id="2" name="Footer Placeholder 1">
            <a:extLst>
              <a:ext uri="{FF2B5EF4-FFF2-40B4-BE49-F238E27FC236}">
                <a16:creationId xmlns:a16="http://schemas.microsoft.com/office/drawing/2014/main" id="{80F2AA4F-EA91-464B-8CE7-61FC89755A1A}"/>
              </a:ext>
            </a:extLst>
          </p:cNvPr>
          <p:cNvSpPr>
            <a:spLocks noGrp="1"/>
          </p:cNvSpPr>
          <p:nvPr>
            <p:ph type="ftr" sz="quarter" idx="3"/>
          </p:nvPr>
        </p:nvSpPr>
        <p:spPr/>
        <p:txBody>
          <a:bodyPr/>
          <a:lstStyle/>
          <a:p>
            <a:r>
              <a:rPr lang="en-US"/>
              <a:t>Funded by the California Department of Education, Early Learning &amp; Care Division and developed collaboratively with Linda Brault, WestEd</a:t>
            </a:r>
            <a:endParaRPr lang="en-US" dirty="0"/>
          </a:p>
        </p:txBody>
      </p:sp>
    </p:spTree>
    <p:extLst>
      <p:ext uri="{BB962C8B-B14F-4D97-AF65-F5344CB8AC3E}">
        <p14:creationId xmlns:p14="http://schemas.microsoft.com/office/powerpoint/2010/main" val="19889020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F97DD9-7C11-7A45-BE34-BC3AF5884187}"/>
              </a:ext>
            </a:extLst>
          </p:cNvPr>
          <p:cNvSpPr>
            <a:spLocks noGrp="1"/>
          </p:cNvSpPr>
          <p:nvPr>
            <p:ph type="title"/>
          </p:nvPr>
        </p:nvSpPr>
        <p:spPr/>
        <p:txBody>
          <a:bodyPr>
            <a:noAutofit/>
          </a:bodyPr>
          <a:lstStyle/>
          <a:p>
            <a:r>
              <a:rPr lang="en-US" dirty="0"/>
              <a:t>For Children with Disabilities, 5 Key Indicators</a:t>
            </a:r>
          </a:p>
        </p:txBody>
      </p:sp>
      <p:sp>
        <p:nvSpPr>
          <p:cNvPr id="6" name="Content Placeholder 5">
            <a:extLst>
              <a:ext uri="{FF2B5EF4-FFF2-40B4-BE49-F238E27FC236}">
                <a16:creationId xmlns:a16="http://schemas.microsoft.com/office/drawing/2014/main" id="{EC0BAE62-4889-5B40-8770-F57DFD45319C}"/>
              </a:ext>
            </a:extLst>
          </p:cNvPr>
          <p:cNvSpPr>
            <a:spLocks noGrp="1"/>
          </p:cNvSpPr>
          <p:nvPr>
            <p:ph sz="quarter" idx="13"/>
          </p:nvPr>
        </p:nvSpPr>
        <p:spPr/>
        <p:txBody>
          <a:bodyPr/>
          <a:lstStyle/>
          <a:p>
            <a:pPr marL="514350" lvl="0" indent="-514350">
              <a:buFont typeface="+mj-lt"/>
              <a:buAutoNum type="arabicPeriod"/>
            </a:pPr>
            <a:r>
              <a:rPr lang="en-US" dirty="0"/>
              <a:t>A positive and healthy learning environment</a:t>
            </a:r>
          </a:p>
          <a:p>
            <a:pPr marL="514350" lvl="0" indent="-514350">
              <a:buFont typeface="+mj-lt"/>
              <a:buAutoNum type="arabicPeriod"/>
            </a:pPr>
            <a:r>
              <a:rPr lang="en-US" dirty="0"/>
              <a:t>The right number and mix of children and adults</a:t>
            </a:r>
          </a:p>
          <a:p>
            <a:pPr marL="514350" lvl="0" indent="-514350">
              <a:buFont typeface="+mj-lt"/>
              <a:buAutoNum type="arabicPeriod"/>
            </a:pPr>
            <a:r>
              <a:rPr lang="en-US" dirty="0"/>
              <a:t>Trained and supported personnel</a:t>
            </a:r>
          </a:p>
          <a:p>
            <a:pPr marL="514350" lvl="0" indent="-514350">
              <a:buFont typeface="+mj-lt"/>
              <a:buAutoNum type="arabicPeriod"/>
            </a:pPr>
            <a:r>
              <a:rPr lang="en-US" dirty="0"/>
              <a:t>A developmental focus on the child</a:t>
            </a:r>
          </a:p>
          <a:p>
            <a:pPr marL="514350" indent="-514350">
              <a:buFont typeface="+mj-lt"/>
              <a:buAutoNum type="arabicPeriod"/>
            </a:pPr>
            <a:r>
              <a:rPr lang="en-US" dirty="0"/>
              <a:t>Parents treated as partners</a:t>
            </a:r>
          </a:p>
          <a:p>
            <a:pPr marL="0" indent="0" algn="r">
              <a:buNone/>
            </a:pPr>
            <a:r>
              <a:rPr lang="en-US" sz="2800" dirty="0"/>
              <a:t>Child Care Aware</a:t>
            </a:r>
            <a:endParaRPr lang="en-US" dirty="0"/>
          </a:p>
        </p:txBody>
      </p:sp>
      <p:pic>
        <p:nvPicPr>
          <p:cNvPr id="7" name="Picture 6">
            <a:extLst>
              <a:ext uri="{FF2B5EF4-FFF2-40B4-BE49-F238E27FC236}">
                <a16:creationId xmlns:a16="http://schemas.microsoft.com/office/drawing/2014/main" id="{19832E26-051C-C947-82C0-BE4E290786C5}"/>
              </a:ext>
            </a:extLst>
          </p:cNvPr>
          <p:cNvPicPr>
            <a:picLocks noChangeAspect="1"/>
          </p:cNvPicPr>
          <p:nvPr/>
        </p:nvPicPr>
        <p:blipFill>
          <a:blip r:embed="rId2"/>
          <a:stretch>
            <a:fillRect/>
          </a:stretch>
        </p:blipFill>
        <p:spPr>
          <a:xfrm>
            <a:off x="7924800" y="234042"/>
            <a:ext cx="991201" cy="1282731"/>
          </a:xfrm>
          <a:prstGeom prst="rect">
            <a:avLst/>
          </a:prstGeom>
        </p:spPr>
      </p:pic>
      <p:sp>
        <p:nvSpPr>
          <p:cNvPr id="2" name="Footer Placeholder 1">
            <a:extLst>
              <a:ext uri="{FF2B5EF4-FFF2-40B4-BE49-F238E27FC236}">
                <a16:creationId xmlns:a16="http://schemas.microsoft.com/office/drawing/2014/main" id="{6776FABF-9F43-1D43-A6FE-0847D200E5FB}"/>
              </a:ext>
            </a:extLst>
          </p:cNvPr>
          <p:cNvSpPr>
            <a:spLocks noGrp="1"/>
          </p:cNvSpPr>
          <p:nvPr>
            <p:ph type="ftr" sz="quarter" idx="3"/>
          </p:nvPr>
        </p:nvSpPr>
        <p:spPr/>
        <p:txBody>
          <a:bodyPr/>
          <a:lstStyle/>
          <a:p>
            <a:r>
              <a:rPr lang="en-US"/>
              <a:t>Funded by the California Department of Education, Early Learning &amp; Care Division and developed collaboratively with Linda Brault, WestEd</a:t>
            </a:r>
            <a:endParaRPr lang="en-US" dirty="0"/>
          </a:p>
        </p:txBody>
      </p:sp>
    </p:spTree>
    <p:extLst>
      <p:ext uri="{BB962C8B-B14F-4D97-AF65-F5344CB8AC3E}">
        <p14:creationId xmlns:p14="http://schemas.microsoft.com/office/powerpoint/2010/main" val="13049465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8F1FB-3102-2747-BFE0-8D1A5D3B2D1A}"/>
              </a:ext>
            </a:extLst>
          </p:cNvPr>
          <p:cNvSpPr>
            <a:spLocks noGrp="1"/>
          </p:cNvSpPr>
          <p:nvPr>
            <p:ph type="title"/>
          </p:nvPr>
        </p:nvSpPr>
        <p:spPr/>
        <p:txBody>
          <a:bodyPr/>
          <a:lstStyle/>
          <a:p>
            <a:r>
              <a:rPr lang="en-US" dirty="0"/>
              <a:t>Universal Design</a:t>
            </a:r>
          </a:p>
        </p:txBody>
      </p:sp>
      <p:sp>
        <p:nvSpPr>
          <p:cNvPr id="3" name="Content Placeholder 2">
            <a:extLst>
              <a:ext uri="{FF2B5EF4-FFF2-40B4-BE49-F238E27FC236}">
                <a16:creationId xmlns:a16="http://schemas.microsoft.com/office/drawing/2014/main" id="{770906F6-BC8A-C34B-B99D-F27C29DBB5BB}"/>
              </a:ext>
            </a:extLst>
          </p:cNvPr>
          <p:cNvSpPr>
            <a:spLocks noGrp="1"/>
          </p:cNvSpPr>
          <p:nvPr>
            <p:ph sz="quarter" idx="13"/>
          </p:nvPr>
        </p:nvSpPr>
        <p:spPr>
          <a:xfrm>
            <a:off x="457200" y="1557369"/>
            <a:ext cx="8229600" cy="4572000"/>
          </a:xfrm>
        </p:spPr>
        <p:txBody>
          <a:bodyPr/>
          <a:lstStyle/>
          <a:p>
            <a:r>
              <a:rPr lang="en-US" sz="2800" dirty="0"/>
              <a:t>“The term 'universal design' means a concept or philosophy for designing and delivering products and services that are usable by people with the widest possible range of functional capabilities, which include products and services that are directly accessible (without requiring assistive technologies) and products and services that are interoperable with assistive technologies.” </a:t>
            </a:r>
            <a:endParaRPr lang="en-US" sz="2800" b="1" dirty="0"/>
          </a:p>
          <a:p>
            <a:r>
              <a:rPr lang="en-US" sz="2800" dirty="0"/>
              <a:t>Assistive Technology Act of 1998, as amended, 29 U.S.C. 3002.</a:t>
            </a:r>
          </a:p>
        </p:txBody>
      </p:sp>
      <p:pic>
        <p:nvPicPr>
          <p:cNvPr id="5" name="Picture 4">
            <a:extLst>
              <a:ext uri="{FF2B5EF4-FFF2-40B4-BE49-F238E27FC236}">
                <a16:creationId xmlns:a16="http://schemas.microsoft.com/office/drawing/2014/main" id="{8CD6A97C-32AA-424F-A21F-42534ADD9D7E}"/>
              </a:ext>
            </a:extLst>
          </p:cNvPr>
          <p:cNvPicPr>
            <a:picLocks noChangeAspect="1"/>
          </p:cNvPicPr>
          <p:nvPr/>
        </p:nvPicPr>
        <p:blipFill>
          <a:blip r:embed="rId2"/>
          <a:stretch>
            <a:fillRect/>
          </a:stretch>
        </p:blipFill>
        <p:spPr>
          <a:xfrm>
            <a:off x="7620000" y="266699"/>
            <a:ext cx="991201" cy="1282731"/>
          </a:xfrm>
          <a:prstGeom prst="rect">
            <a:avLst/>
          </a:prstGeom>
        </p:spPr>
      </p:pic>
      <p:sp>
        <p:nvSpPr>
          <p:cNvPr id="6" name="Footer Placeholder 5">
            <a:extLst>
              <a:ext uri="{FF2B5EF4-FFF2-40B4-BE49-F238E27FC236}">
                <a16:creationId xmlns:a16="http://schemas.microsoft.com/office/drawing/2014/main" id="{A07DB5F7-0319-E346-96EC-3B025C51F4EA}"/>
              </a:ext>
            </a:extLst>
          </p:cNvPr>
          <p:cNvSpPr>
            <a:spLocks noGrp="1"/>
          </p:cNvSpPr>
          <p:nvPr>
            <p:ph type="ftr" sz="quarter" idx="3"/>
          </p:nvPr>
        </p:nvSpPr>
        <p:spPr/>
        <p:txBody>
          <a:bodyPr/>
          <a:lstStyle/>
          <a:p>
            <a:r>
              <a:rPr lang="en-US"/>
              <a:t>Funded by the California Department of Education, Early Learning &amp; Care Division and developed collaboratively with Linda Brault, WestEd</a:t>
            </a:r>
            <a:endParaRPr lang="en-US" dirty="0"/>
          </a:p>
        </p:txBody>
      </p:sp>
    </p:spTree>
    <p:extLst>
      <p:ext uri="{BB962C8B-B14F-4D97-AF65-F5344CB8AC3E}">
        <p14:creationId xmlns:p14="http://schemas.microsoft.com/office/powerpoint/2010/main" val="19318246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8F1FB-3102-2747-BFE0-8D1A5D3B2D1A}"/>
              </a:ext>
            </a:extLst>
          </p:cNvPr>
          <p:cNvSpPr>
            <a:spLocks noGrp="1"/>
          </p:cNvSpPr>
          <p:nvPr>
            <p:ph type="title"/>
          </p:nvPr>
        </p:nvSpPr>
        <p:spPr/>
        <p:txBody>
          <a:bodyPr>
            <a:normAutofit fontScale="90000"/>
          </a:bodyPr>
          <a:lstStyle/>
          <a:p>
            <a:r>
              <a:rPr lang="en-US" dirty="0"/>
              <a:t>Universal Design </a:t>
            </a:r>
            <a:br>
              <a:rPr lang="en-US" dirty="0"/>
            </a:br>
            <a:r>
              <a:rPr lang="en-US" dirty="0"/>
              <a:t>for Learning</a:t>
            </a:r>
          </a:p>
        </p:txBody>
      </p:sp>
      <p:sp>
        <p:nvSpPr>
          <p:cNvPr id="3" name="Content Placeholder 2">
            <a:extLst>
              <a:ext uri="{FF2B5EF4-FFF2-40B4-BE49-F238E27FC236}">
                <a16:creationId xmlns:a16="http://schemas.microsoft.com/office/drawing/2014/main" id="{770906F6-BC8A-C34B-B99D-F27C29DBB5BB}"/>
              </a:ext>
            </a:extLst>
          </p:cNvPr>
          <p:cNvSpPr>
            <a:spLocks noGrp="1"/>
          </p:cNvSpPr>
          <p:nvPr>
            <p:ph sz="quarter" idx="13"/>
          </p:nvPr>
        </p:nvSpPr>
        <p:spPr>
          <a:xfrm>
            <a:off x="457200" y="1522843"/>
            <a:ext cx="8229600" cy="4994329"/>
          </a:xfrm>
        </p:spPr>
        <p:txBody>
          <a:bodyPr/>
          <a:lstStyle/>
          <a:p>
            <a:pPr marL="0" indent="0" algn="ctr">
              <a:buNone/>
            </a:pPr>
            <a:r>
              <a:rPr lang="en-US" dirty="0"/>
              <a:t>WHAT DOES IT MEAN?</a:t>
            </a:r>
          </a:p>
          <a:p>
            <a:pPr marL="0" indent="0" algn="ctr">
              <a:buNone/>
            </a:pPr>
            <a:endParaRPr lang="en-US" dirty="0"/>
          </a:p>
          <a:p>
            <a:pPr marL="0" indent="0" algn="ctr">
              <a:buNone/>
            </a:pPr>
            <a:r>
              <a:rPr lang="en-US" dirty="0"/>
              <a:t>Multiple Means of Engagement</a:t>
            </a:r>
          </a:p>
          <a:p>
            <a:pPr marL="0" indent="0" algn="ctr">
              <a:buNone/>
            </a:pPr>
            <a:r>
              <a:rPr lang="en-US" dirty="0"/>
              <a:t>Multiple Means of Representation</a:t>
            </a:r>
          </a:p>
          <a:p>
            <a:pPr marL="0" indent="0" algn="ctr">
              <a:buNone/>
            </a:pPr>
            <a:r>
              <a:rPr lang="en-US" dirty="0"/>
              <a:t>Multiple Means of Demonstration</a:t>
            </a:r>
          </a:p>
          <a:p>
            <a:pPr marL="0" indent="0" algn="ctr">
              <a:buNone/>
            </a:pPr>
            <a:r>
              <a:rPr lang="en-US" sz="1800" dirty="0"/>
              <a:t>						</a:t>
            </a:r>
            <a:r>
              <a:rPr lang="en-US" sz="1800" dirty="0" err="1"/>
              <a:t>www.cast.org</a:t>
            </a:r>
            <a:endParaRPr lang="en-US" sz="1800" dirty="0"/>
          </a:p>
          <a:p>
            <a:pPr marL="0" indent="0" algn="ctr">
              <a:buNone/>
            </a:pPr>
            <a:endParaRPr lang="en-US" dirty="0"/>
          </a:p>
          <a:p>
            <a:pPr marL="0" indent="0" algn="ctr">
              <a:buNone/>
            </a:pPr>
            <a:r>
              <a:rPr lang="en-US" dirty="0"/>
              <a:t>Environment, curriculum, and activities that are inclusive of EVERYONE</a:t>
            </a:r>
          </a:p>
        </p:txBody>
      </p:sp>
      <p:pic>
        <p:nvPicPr>
          <p:cNvPr id="5" name="Picture 4">
            <a:extLst>
              <a:ext uri="{FF2B5EF4-FFF2-40B4-BE49-F238E27FC236}">
                <a16:creationId xmlns:a16="http://schemas.microsoft.com/office/drawing/2014/main" id="{FE330610-22AC-0A40-9E81-5D7C9B7111C8}"/>
              </a:ext>
            </a:extLst>
          </p:cNvPr>
          <p:cNvPicPr>
            <a:picLocks noChangeAspect="1"/>
          </p:cNvPicPr>
          <p:nvPr/>
        </p:nvPicPr>
        <p:blipFill>
          <a:blip r:embed="rId3"/>
          <a:stretch>
            <a:fillRect/>
          </a:stretch>
        </p:blipFill>
        <p:spPr>
          <a:xfrm>
            <a:off x="7620000" y="266699"/>
            <a:ext cx="991201" cy="1282731"/>
          </a:xfrm>
          <a:prstGeom prst="rect">
            <a:avLst/>
          </a:prstGeom>
        </p:spPr>
      </p:pic>
      <p:sp>
        <p:nvSpPr>
          <p:cNvPr id="6" name="Footer Placeholder 5">
            <a:extLst>
              <a:ext uri="{FF2B5EF4-FFF2-40B4-BE49-F238E27FC236}">
                <a16:creationId xmlns:a16="http://schemas.microsoft.com/office/drawing/2014/main" id="{0413207B-132C-BF4C-BEA3-FFFB8A7EA5E5}"/>
              </a:ext>
            </a:extLst>
          </p:cNvPr>
          <p:cNvSpPr>
            <a:spLocks noGrp="1"/>
          </p:cNvSpPr>
          <p:nvPr>
            <p:ph type="ftr" sz="quarter" idx="3"/>
          </p:nvPr>
        </p:nvSpPr>
        <p:spPr/>
        <p:txBody>
          <a:bodyPr/>
          <a:lstStyle/>
          <a:p>
            <a:r>
              <a:rPr lang="en-US"/>
              <a:t>Funded by the California Department of Education, Early Learning &amp; Care Division and developed collaboratively with Linda Brault, WestEd</a:t>
            </a:r>
            <a:endParaRPr lang="en-US" dirty="0"/>
          </a:p>
        </p:txBody>
      </p:sp>
    </p:spTree>
    <p:extLst>
      <p:ext uri="{BB962C8B-B14F-4D97-AF65-F5344CB8AC3E}">
        <p14:creationId xmlns:p14="http://schemas.microsoft.com/office/powerpoint/2010/main" val="35803395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AF115D4-275F-9740-8136-531C9911EE3E}"/>
              </a:ext>
            </a:extLst>
          </p:cNvPr>
          <p:cNvPicPr>
            <a:picLocks noGrp="1" noChangeAspect="1"/>
          </p:cNvPicPr>
          <p:nvPr>
            <p:ph sz="quarter" idx="13"/>
          </p:nvPr>
        </p:nvPicPr>
        <p:blipFill rotWithShape="1">
          <a:blip r:embed="rId2">
            <a:extLst>
              <a:ext uri="{28A0092B-C50C-407E-A947-70E740481C1C}">
                <a14:useLocalDpi xmlns:a14="http://schemas.microsoft.com/office/drawing/2010/main"/>
              </a:ext>
            </a:extLst>
          </a:blip>
          <a:srcRect/>
          <a:stretch/>
        </p:blipFill>
        <p:spPr>
          <a:xfrm>
            <a:off x="371959" y="201479"/>
            <a:ext cx="8509712" cy="6656522"/>
          </a:xfrm>
        </p:spPr>
      </p:pic>
    </p:spTree>
    <p:extLst>
      <p:ext uri="{BB962C8B-B14F-4D97-AF65-F5344CB8AC3E}">
        <p14:creationId xmlns:p14="http://schemas.microsoft.com/office/powerpoint/2010/main" val="30433389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ea typeface="ＭＳ Ｐゴシック" charset="-128"/>
                <a:cs typeface="ＭＳ Ｐゴシック" charset="-128"/>
              </a:rPr>
              <a:t>Chapter 4 Highlights</a:t>
            </a:r>
            <a:endParaRPr lang="en-US" dirty="0"/>
          </a:p>
        </p:txBody>
      </p:sp>
      <p:sp>
        <p:nvSpPr>
          <p:cNvPr id="3" name="Content Placeholder 2"/>
          <p:cNvSpPr>
            <a:spLocks noGrp="1"/>
          </p:cNvSpPr>
          <p:nvPr>
            <p:ph sz="quarter" idx="13"/>
          </p:nvPr>
        </p:nvSpPr>
        <p:spPr/>
        <p:txBody>
          <a:bodyPr/>
          <a:lstStyle/>
          <a:p>
            <a:r>
              <a:rPr lang="en-US" b="1" dirty="0">
                <a:ea typeface="ＭＳ Ｐゴシック" charset="-128"/>
                <a:cs typeface="ＭＳ Ｐゴシック" charset="-128"/>
              </a:rPr>
              <a:t>Chapter 4 provides factors that support inclusion</a:t>
            </a:r>
          </a:p>
          <a:p>
            <a:pPr lvl="1"/>
            <a:r>
              <a:rPr lang="en-US" dirty="0"/>
              <a:t>Vision and champions help</a:t>
            </a:r>
          </a:p>
          <a:p>
            <a:pPr lvl="1"/>
            <a:r>
              <a:rPr lang="en-US" dirty="0"/>
              <a:t>Success happens child-by-child, day-by-day</a:t>
            </a:r>
          </a:p>
          <a:p>
            <a:pPr lvl="1"/>
            <a:r>
              <a:rPr lang="en-US" dirty="0"/>
              <a:t>Introduces common modifications, adaptations, and supports </a:t>
            </a:r>
          </a:p>
          <a:p>
            <a:endParaRPr lang="en-US" sz="3600" dirty="0"/>
          </a:p>
        </p:txBody>
      </p:sp>
      <p:pic>
        <p:nvPicPr>
          <p:cNvPr id="7" name="Picture 6">
            <a:extLst>
              <a:ext uri="{FF2B5EF4-FFF2-40B4-BE49-F238E27FC236}">
                <a16:creationId xmlns:a16="http://schemas.microsoft.com/office/drawing/2014/main" id="{90D5FD43-BF86-7841-B248-D70332916C43}"/>
              </a:ext>
            </a:extLst>
          </p:cNvPr>
          <p:cNvPicPr>
            <a:picLocks noChangeAspect="1"/>
          </p:cNvPicPr>
          <p:nvPr/>
        </p:nvPicPr>
        <p:blipFill>
          <a:blip r:embed="rId3"/>
          <a:stretch>
            <a:fillRect/>
          </a:stretch>
        </p:blipFill>
        <p:spPr>
          <a:xfrm>
            <a:off x="7620000" y="266699"/>
            <a:ext cx="991201" cy="1282731"/>
          </a:xfrm>
          <a:prstGeom prst="rect">
            <a:avLst/>
          </a:prstGeom>
        </p:spPr>
      </p:pic>
      <p:sp>
        <p:nvSpPr>
          <p:cNvPr id="5" name="Footer Placeholder 4">
            <a:extLst>
              <a:ext uri="{FF2B5EF4-FFF2-40B4-BE49-F238E27FC236}">
                <a16:creationId xmlns:a16="http://schemas.microsoft.com/office/drawing/2014/main" id="{1A199F03-8665-9045-9342-21E67CF12AD8}"/>
              </a:ext>
            </a:extLst>
          </p:cNvPr>
          <p:cNvSpPr>
            <a:spLocks noGrp="1"/>
          </p:cNvSpPr>
          <p:nvPr>
            <p:ph type="ftr" sz="quarter" idx="3"/>
          </p:nvPr>
        </p:nvSpPr>
        <p:spPr/>
        <p:txBody>
          <a:bodyPr/>
          <a:lstStyle/>
          <a:p>
            <a:r>
              <a:rPr lang="en-US"/>
              <a:t>Funded by the California Department of Education, Early Learning &amp; Care Division and developed collaboratively with Linda Brault, WestEd</a:t>
            </a:r>
            <a:endParaRPr lang="en-US" dirty="0"/>
          </a:p>
        </p:txBody>
      </p:sp>
    </p:spTree>
    <p:extLst>
      <p:ext uri="{BB962C8B-B14F-4D97-AF65-F5344CB8AC3E}">
        <p14:creationId xmlns:p14="http://schemas.microsoft.com/office/powerpoint/2010/main" val="32605857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EF5B4F-759B-E040-A80D-37B571F73BFC}"/>
              </a:ext>
            </a:extLst>
          </p:cNvPr>
          <p:cNvSpPr>
            <a:spLocks noGrp="1"/>
          </p:cNvSpPr>
          <p:nvPr>
            <p:ph type="title"/>
          </p:nvPr>
        </p:nvSpPr>
        <p:spPr/>
        <p:txBody>
          <a:bodyPr>
            <a:noAutofit/>
          </a:bodyPr>
          <a:lstStyle/>
          <a:p>
            <a:r>
              <a:rPr lang="en-US" dirty="0"/>
              <a:t>Creating a Culture of </a:t>
            </a:r>
            <a:br>
              <a:rPr lang="en-US" dirty="0"/>
            </a:br>
            <a:r>
              <a:rPr lang="en-US" dirty="0"/>
              <a:t>Inclusion &amp; Belonging</a:t>
            </a:r>
          </a:p>
        </p:txBody>
      </p:sp>
      <p:sp>
        <p:nvSpPr>
          <p:cNvPr id="6" name="Content Placeholder 5">
            <a:extLst>
              <a:ext uri="{FF2B5EF4-FFF2-40B4-BE49-F238E27FC236}">
                <a16:creationId xmlns:a16="http://schemas.microsoft.com/office/drawing/2014/main" id="{C550DCE3-58F2-8946-9D76-80C01E888263}"/>
              </a:ext>
            </a:extLst>
          </p:cNvPr>
          <p:cNvSpPr>
            <a:spLocks noGrp="1"/>
          </p:cNvSpPr>
          <p:nvPr>
            <p:ph sz="quarter" idx="13"/>
          </p:nvPr>
        </p:nvSpPr>
        <p:spPr>
          <a:xfrm>
            <a:off x="457200" y="1600200"/>
            <a:ext cx="8077200" cy="4572000"/>
          </a:xfrm>
        </p:spPr>
        <p:txBody>
          <a:bodyPr/>
          <a:lstStyle/>
          <a:p>
            <a:pPr lvl="0">
              <a:spcAft>
                <a:spcPts val="600"/>
              </a:spcAft>
            </a:pPr>
            <a:r>
              <a:rPr lang="en-US" sz="2800" dirty="0"/>
              <a:t>Start with the assumption that all children are competent</a:t>
            </a:r>
          </a:p>
          <a:p>
            <a:pPr lvl="0">
              <a:spcAft>
                <a:spcPts val="600"/>
              </a:spcAft>
            </a:pPr>
            <a:r>
              <a:rPr lang="en-US" sz="2800" dirty="0"/>
              <a:t>Adapt the environment so that it is accessible,  developmentally appropriate, challenging, and based on the needs and interests of each child</a:t>
            </a:r>
          </a:p>
          <a:p>
            <a:pPr lvl="0">
              <a:spcAft>
                <a:spcPts val="600"/>
              </a:spcAft>
            </a:pPr>
            <a:r>
              <a:rPr lang="en-US" sz="2800" dirty="0"/>
              <a:t>While there may be a need to support a child’s mastery of a specific skill, keep the whole child in mind, particularly the child’s social-emotional experience</a:t>
            </a:r>
          </a:p>
          <a:p>
            <a:pPr marL="0" indent="0" algn="r">
              <a:spcAft>
                <a:spcPts val="600"/>
              </a:spcAft>
              <a:buNone/>
            </a:pPr>
            <a:r>
              <a:rPr lang="en-US" sz="2400" dirty="0"/>
              <a:t>Peter Mangione</a:t>
            </a:r>
            <a:endParaRPr lang="en-US" sz="2800" dirty="0"/>
          </a:p>
        </p:txBody>
      </p:sp>
      <p:pic>
        <p:nvPicPr>
          <p:cNvPr id="7" name="Picture 6">
            <a:extLst>
              <a:ext uri="{FF2B5EF4-FFF2-40B4-BE49-F238E27FC236}">
                <a16:creationId xmlns:a16="http://schemas.microsoft.com/office/drawing/2014/main" id="{4F08EAF9-929E-784D-AD26-F222A2773657}"/>
              </a:ext>
            </a:extLst>
          </p:cNvPr>
          <p:cNvPicPr>
            <a:picLocks noChangeAspect="1"/>
          </p:cNvPicPr>
          <p:nvPr/>
        </p:nvPicPr>
        <p:blipFill>
          <a:blip r:embed="rId2"/>
          <a:stretch>
            <a:fillRect/>
          </a:stretch>
        </p:blipFill>
        <p:spPr>
          <a:xfrm>
            <a:off x="7620000" y="266699"/>
            <a:ext cx="991201" cy="1282731"/>
          </a:xfrm>
          <a:prstGeom prst="rect">
            <a:avLst/>
          </a:prstGeom>
        </p:spPr>
      </p:pic>
      <p:sp>
        <p:nvSpPr>
          <p:cNvPr id="2" name="Footer Placeholder 1">
            <a:extLst>
              <a:ext uri="{FF2B5EF4-FFF2-40B4-BE49-F238E27FC236}">
                <a16:creationId xmlns:a16="http://schemas.microsoft.com/office/drawing/2014/main" id="{3F254368-F0F9-8245-8102-5C8F24540E33}"/>
              </a:ext>
            </a:extLst>
          </p:cNvPr>
          <p:cNvSpPr>
            <a:spLocks noGrp="1"/>
          </p:cNvSpPr>
          <p:nvPr>
            <p:ph type="ftr" sz="quarter" idx="3"/>
          </p:nvPr>
        </p:nvSpPr>
        <p:spPr/>
        <p:txBody>
          <a:bodyPr/>
          <a:lstStyle/>
          <a:p>
            <a:r>
              <a:rPr lang="en-US"/>
              <a:t>Funded by the California Department of Education, Early Learning &amp; Care Division and developed collaboratively with Linda Brault, WestEd</a:t>
            </a:r>
            <a:endParaRPr lang="en-US" dirty="0"/>
          </a:p>
        </p:txBody>
      </p:sp>
    </p:spTree>
    <p:extLst>
      <p:ext uri="{BB962C8B-B14F-4D97-AF65-F5344CB8AC3E}">
        <p14:creationId xmlns:p14="http://schemas.microsoft.com/office/powerpoint/2010/main" val="27386717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EF5B4F-759B-E040-A80D-37B571F73BFC}"/>
              </a:ext>
            </a:extLst>
          </p:cNvPr>
          <p:cNvSpPr>
            <a:spLocks noGrp="1"/>
          </p:cNvSpPr>
          <p:nvPr>
            <p:ph type="title"/>
          </p:nvPr>
        </p:nvSpPr>
        <p:spPr/>
        <p:txBody>
          <a:bodyPr>
            <a:noAutofit/>
          </a:bodyPr>
          <a:lstStyle/>
          <a:p>
            <a:r>
              <a:rPr lang="en-US" dirty="0"/>
              <a:t>Questions to Ask as You </a:t>
            </a:r>
            <a:br>
              <a:rPr lang="en-US" dirty="0"/>
            </a:br>
            <a:r>
              <a:rPr lang="en-US" dirty="0"/>
              <a:t>Make Modifications</a:t>
            </a:r>
          </a:p>
        </p:txBody>
      </p:sp>
      <p:sp>
        <p:nvSpPr>
          <p:cNvPr id="6" name="Content Placeholder 5">
            <a:extLst>
              <a:ext uri="{FF2B5EF4-FFF2-40B4-BE49-F238E27FC236}">
                <a16:creationId xmlns:a16="http://schemas.microsoft.com/office/drawing/2014/main" id="{C550DCE3-58F2-8946-9D76-80C01E888263}"/>
              </a:ext>
            </a:extLst>
          </p:cNvPr>
          <p:cNvSpPr>
            <a:spLocks noGrp="1"/>
          </p:cNvSpPr>
          <p:nvPr>
            <p:ph sz="quarter" idx="13"/>
          </p:nvPr>
        </p:nvSpPr>
        <p:spPr>
          <a:xfrm>
            <a:off x="457200" y="1600200"/>
            <a:ext cx="8229600" cy="4572000"/>
          </a:xfrm>
        </p:spPr>
        <p:txBody>
          <a:bodyPr/>
          <a:lstStyle/>
          <a:p>
            <a:pPr lvl="0"/>
            <a:r>
              <a:rPr lang="en-US" sz="2200" dirty="0"/>
              <a:t>Does the child have an opportunity to be in control of the learning experience?</a:t>
            </a:r>
          </a:p>
          <a:p>
            <a:pPr lvl="0"/>
            <a:r>
              <a:rPr lang="en-US" sz="2200" dirty="0"/>
              <a:t>Is there a balance between adult-initiated learning and child-initiated learning?</a:t>
            </a:r>
          </a:p>
          <a:p>
            <a:pPr lvl="0"/>
            <a:r>
              <a:rPr lang="en-US" sz="2200" dirty="0"/>
              <a:t>Can the child make choices while learning the skill?</a:t>
            </a:r>
          </a:p>
          <a:p>
            <a:pPr lvl="0"/>
            <a:r>
              <a:rPr lang="en-US" sz="2200" dirty="0"/>
              <a:t>Is the child able to initiate his/her own efforts to practice the skill, with support given by the child care provider?</a:t>
            </a:r>
          </a:p>
          <a:p>
            <a:pPr lvl="0"/>
            <a:r>
              <a:rPr lang="en-US" sz="2200" dirty="0"/>
              <a:t>Is the child initiating and participating in activities with peers?</a:t>
            </a:r>
          </a:p>
          <a:p>
            <a:pPr lvl="0"/>
            <a:r>
              <a:rPr lang="en-US" sz="2200" dirty="0"/>
              <a:t>Is the child gaining self-confidence and showing the joy of accomplishment while learning?</a:t>
            </a:r>
          </a:p>
          <a:p>
            <a:pPr lvl="0"/>
            <a:r>
              <a:rPr lang="en-US" sz="2200" dirty="0"/>
              <a:t>Is there room in the activity for the child to make discoveries?</a:t>
            </a:r>
          </a:p>
          <a:p>
            <a:pPr marL="0" lvl="0" indent="0" algn="r">
              <a:buNone/>
            </a:pPr>
            <a:r>
              <a:rPr lang="en-US" sz="2200" dirty="0"/>
              <a:t>Peter Mangione</a:t>
            </a:r>
          </a:p>
        </p:txBody>
      </p:sp>
      <p:pic>
        <p:nvPicPr>
          <p:cNvPr id="7" name="Picture 6">
            <a:extLst>
              <a:ext uri="{FF2B5EF4-FFF2-40B4-BE49-F238E27FC236}">
                <a16:creationId xmlns:a16="http://schemas.microsoft.com/office/drawing/2014/main" id="{A12B14E4-1788-5D44-8B56-1F9126A72CFA}"/>
              </a:ext>
            </a:extLst>
          </p:cNvPr>
          <p:cNvPicPr>
            <a:picLocks noChangeAspect="1"/>
          </p:cNvPicPr>
          <p:nvPr/>
        </p:nvPicPr>
        <p:blipFill>
          <a:blip r:embed="rId2"/>
          <a:stretch>
            <a:fillRect/>
          </a:stretch>
        </p:blipFill>
        <p:spPr>
          <a:xfrm>
            <a:off x="7620000" y="266699"/>
            <a:ext cx="991201" cy="1282731"/>
          </a:xfrm>
          <a:prstGeom prst="rect">
            <a:avLst/>
          </a:prstGeom>
        </p:spPr>
      </p:pic>
      <p:sp>
        <p:nvSpPr>
          <p:cNvPr id="2" name="Footer Placeholder 1">
            <a:extLst>
              <a:ext uri="{FF2B5EF4-FFF2-40B4-BE49-F238E27FC236}">
                <a16:creationId xmlns:a16="http://schemas.microsoft.com/office/drawing/2014/main" id="{7F3CF007-2DCA-7E43-BE70-8964F8261CE3}"/>
              </a:ext>
            </a:extLst>
          </p:cNvPr>
          <p:cNvSpPr>
            <a:spLocks noGrp="1"/>
          </p:cNvSpPr>
          <p:nvPr>
            <p:ph type="ftr" sz="quarter" idx="3"/>
          </p:nvPr>
        </p:nvSpPr>
        <p:spPr/>
        <p:txBody>
          <a:bodyPr/>
          <a:lstStyle/>
          <a:p>
            <a:r>
              <a:rPr lang="en-US"/>
              <a:t>Funded by the California Department of Education, Early Learning &amp; Care Division and developed collaboratively with Linda Brault, WestEd</a:t>
            </a:r>
            <a:endParaRPr lang="en-US" dirty="0"/>
          </a:p>
        </p:txBody>
      </p:sp>
    </p:spTree>
    <p:extLst>
      <p:ext uri="{BB962C8B-B14F-4D97-AF65-F5344CB8AC3E}">
        <p14:creationId xmlns:p14="http://schemas.microsoft.com/office/powerpoint/2010/main" val="9415993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ea typeface="ＭＳ Ｐゴシック" charset="-128"/>
                <a:cs typeface="ＭＳ Ｐゴシック" charset="-128"/>
              </a:rPr>
              <a:t>Information in this PowerPoint is </a:t>
            </a:r>
            <a:br>
              <a:rPr lang="en-US" dirty="0">
                <a:ea typeface="ＭＳ Ｐゴシック" charset="-128"/>
                <a:cs typeface="ＭＳ Ｐゴシック" charset="-128"/>
              </a:rPr>
            </a:br>
            <a:r>
              <a:rPr lang="en-US" dirty="0">
                <a:ea typeface="ＭＳ Ｐゴシック" charset="-128"/>
                <a:cs typeface="ＭＳ Ｐゴシック" charset="-128"/>
              </a:rPr>
              <a:t>from Inclusion Works!</a:t>
            </a:r>
            <a:endParaRPr lang="en-US" dirty="0"/>
          </a:p>
        </p:txBody>
      </p:sp>
      <p:sp>
        <p:nvSpPr>
          <p:cNvPr id="3" name="Content Placeholder 2"/>
          <p:cNvSpPr>
            <a:spLocks noGrp="1"/>
          </p:cNvSpPr>
          <p:nvPr>
            <p:ph sz="quarter" idx="13"/>
          </p:nvPr>
        </p:nvSpPr>
        <p:spPr/>
        <p:txBody>
          <a:bodyPr/>
          <a:lstStyle/>
          <a:p>
            <a:r>
              <a:rPr lang="en-US" sz="2400" dirty="0">
                <a:ea typeface="ＭＳ Ｐゴシック" charset="-128"/>
                <a:cs typeface="ＭＳ Ｐゴシック" charset="-128"/>
              </a:rPr>
              <a:t>Focus is on defining inclusive practice, describing collaboration, and sharing practical strategies </a:t>
            </a:r>
          </a:p>
          <a:p>
            <a:r>
              <a:rPr lang="en-US" sz="2400" dirty="0">
                <a:ea typeface="ＭＳ Ｐゴシック" charset="-128"/>
                <a:cs typeface="ＭＳ Ｐゴシック" charset="-128"/>
              </a:rPr>
              <a:t>Intended for use in child care settings for children birth through age 12 years</a:t>
            </a:r>
          </a:p>
          <a:p>
            <a:r>
              <a:rPr lang="en-US" sz="2400" dirty="0">
                <a:ea typeface="ＭＳ Ｐゴシック" charset="-128"/>
                <a:cs typeface="ＭＳ Ｐゴシック" charset="-128"/>
              </a:rPr>
              <a:t>Resources included in appendices as well as weblinks are on the Map to Inclusion &amp; Belonging website</a:t>
            </a:r>
          </a:p>
          <a:p>
            <a:pPr marL="0" indent="0">
              <a:buNone/>
            </a:pPr>
            <a:r>
              <a:rPr lang="en-US" sz="2400" dirty="0">
                <a:ea typeface="ＭＳ Ｐゴシック" charset="-128"/>
                <a:cs typeface="ＭＳ Ｐゴシック" charset="-128"/>
                <a:hlinkClick r:id="rId3"/>
              </a:rPr>
              <a:t>https://cainclusion.org/camap/map-project-resources/inclusion-works/</a:t>
            </a:r>
            <a:r>
              <a:rPr lang="en-US" sz="2400" dirty="0">
                <a:ea typeface="ＭＳ Ｐゴシック" charset="-128"/>
                <a:cs typeface="ＭＳ Ｐゴシック" charset="-128"/>
              </a:rPr>
              <a:t> </a:t>
            </a:r>
          </a:p>
          <a:p>
            <a:r>
              <a:rPr lang="en-US" sz="2400" dirty="0">
                <a:ea typeface="ＭＳ Ｐゴシック" charset="-128"/>
                <a:cs typeface="ＭＳ Ｐゴシック" charset="-128"/>
              </a:rPr>
              <a:t>Book has been recently updated and has</a:t>
            </a:r>
            <a:br>
              <a:rPr lang="en-US" sz="2400" dirty="0">
                <a:ea typeface="ＭＳ Ｐゴシック" charset="-128"/>
                <a:cs typeface="ＭＳ Ｐゴシック" charset="-128"/>
              </a:rPr>
            </a:br>
            <a:r>
              <a:rPr lang="en-US" sz="2400" dirty="0">
                <a:ea typeface="ＭＳ Ｐゴシック" charset="-128"/>
                <a:cs typeface="ＭＳ Ｐゴシック" charset="-128"/>
              </a:rPr>
              <a:t>videos accompanying the revision!</a:t>
            </a:r>
          </a:p>
        </p:txBody>
      </p:sp>
      <p:pic>
        <p:nvPicPr>
          <p:cNvPr id="7" name="Picture 6">
            <a:extLst>
              <a:ext uri="{FF2B5EF4-FFF2-40B4-BE49-F238E27FC236}">
                <a16:creationId xmlns:a16="http://schemas.microsoft.com/office/drawing/2014/main" id="{BEC29DA0-880F-E648-8EB3-1117A7468D5E}"/>
              </a:ext>
            </a:extLst>
          </p:cNvPr>
          <p:cNvPicPr>
            <a:picLocks noChangeAspect="1"/>
          </p:cNvPicPr>
          <p:nvPr/>
        </p:nvPicPr>
        <p:blipFill>
          <a:blip r:embed="rId4"/>
          <a:stretch>
            <a:fillRect/>
          </a:stretch>
        </p:blipFill>
        <p:spPr>
          <a:xfrm>
            <a:off x="7239000" y="4185877"/>
            <a:ext cx="1534886" cy="1986323"/>
          </a:xfrm>
          <a:prstGeom prst="rect">
            <a:avLst/>
          </a:prstGeom>
        </p:spPr>
      </p:pic>
      <p:sp>
        <p:nvSpPr>
          <p:cNvPr id="6" name="Footer Placeholder 5">
            <a:extLst>
              <a:ext uri="{FF2B5EF4-FFF2-40B4-BE49-F238E27FC236}">
                <a16:creationId xmlns:a16="http://schemas.microsoft.com/office/drawing/2014/main" id="{A1086C6E-D223-2D4C-B319-8F344BBB3890}"/>
              </a:ext>
            </a:extLst>
          </p:cNvPr>
          <p:cNvSpPr>
            <a:spLocks noGrp="1"/>
          </p:cNvSpPr>
          <p:nvPr>
            <p:ph type="ftr" sz="quarter" idx="3"/>
          </p:nvPr>
        </p:nvSpPr>
        <p:spPr/>
        <p:txBody>
          <a:bodyPr/>
          <a:lstStyle/>
          <a:p>
            <a:r>
              <a:rPr lang="en-US"/>
              <a:t>Funded by the California Department of Education, Early Learning &amp; Care Division and developed collaboratively with Linda Brault, WestEd</a:t>
            </a:r>
            <a:endParaRPr lang="en-US" dirty="0"/>
          </a:p>
        </p:txBody>
      </p:sp>
    </p:spTree>
    <p:extLst>
      <p:ext uri="{BB962C8B-B14F-4D97-AF65-F5344CB8AC3E}">
        <p14:creationId xmlns:p14="http://schemas.microsoft.com/office/powerpoint/2010/main" val="37026793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ea typeface="ＭＳ Ｐゴシック" charset="-128"/>
                <a:cs typeface="ＭＳ Ｐゴシック" charset="-128"/>
              </a:rPr>
              <a:t>Chapter 5 Highlights</a:t>
            </a:r>
            <a:endParaRPr lang="en-US" dirty="0"/>
          </a:p>
        </p:txBody>
      </p:sp>
      <p:sp>
        <p:nvSpPr>
          <p:cNvPr id="3" name="Content Placeholder 2"/>
          <p:cNvSpPr>
            <a:spLocks noGrp="1"/>
          </p:cNvSpPr>
          <p:nvPr>
            <p:ph sz="quarter" idx="13"/>
          </p:nvPr>
        </p:nvSpPr>
        <p:spPr/>
        <p:txBody>
          <a:bodyPr/>
          <a:lstStyle/>
          <a:p>
            <a:r>
              <a:rPr lang="en-US" b="1" dirty="0">
                <a:ea typeface="ＭＳ Ｐゴシック" charset="-128"/>
                <a:cs typeface="ＭＳ Ｐゴシック" charset="-128"/>
              </a:rPr>
              <a:t>Chapter 5 discusses identifying and finding help for the child and the staff in the setting</a:t>
            </a:r>
          </a:p>
          <a:p>
            <a:pPr lvl="1"/>
            <a:r>
              <a:rPr lang="en-US" dirty="0"/>
              <a:t>Talking with and supporting parents when concerns arise</a:t>
            </a:r>
          </a:p>
          <a:p>
            <a:pPr lvl="1"/>
            <a:r>
              <a:rPr lang="en-US" dirty="0"/>
              <a:t>Overviews of the primary systems for accessing services</a:t>
            </a:r>
          </a:p>
          <a:p>
            <a:pPr lvl="2"/>
            <a:r>
              <a:rPr lang="en-US" dirty="0"/>
              <a:t>Health and medical system</a:t>
            </a:r>
          </a:p>
          <a:p>
            <a:pPr lvl="2"/>
            <a:r>
              <a:rPr lang="en-US" dirty="0"/>
              <a:t>Early Intervention/Special Education system</a:t>
            </a:r>
          </a:p>
          <a:p>
            <a:endParaRPr lang="en-US" sz="3600" dirty="0"/>
          </a:p>
        </p:txBody>
      </p:sp>
      <p:pic>
        <p:nvPicPr>
          <p:cNvPr id="7" name="Picture 6">
            <a:extLst>
              <a:ext uri="{FF2B5EF4-FFF2-40B4-BE49-F238E27FC236}">
                <a16:creationId xmlns:a16="http://schemas.microsoft.com/office/drawing/2014/main" id="{B2ED14A4-FDFB-2E4B-BDCA-9CEE3CD46C5A}"/>
              </a:ext>
            </a:extLst>
          </p:cNvPr>
          <p:cNvPicPr>
            <a:picLocks noChangeAspect="1"/>
          </p:cNvPicPr>
          <p:nvPr/>
        </p:nvPicPr>
        <p:blipFill>
          <a:blip r:embed="rId3"/>
          <a:stretch>
            <a:fillRect/>
          </a:stretch>
        </p:blipFill>
        <p:spPr>
          <a:xfrm>
            <a:off x="7620000" y="266699"/>
            <a:ext cx="991201" cy="1282731"/>
          </a:xfrm>
          <a:prstGeom prst="rect">
            <a:avLst/>
          </a:prstGeom>
        </p:spPr>
      </p:pic>
      <p:sp>
        <p:nvSpPr>
          <p:cNvPr id="5" name="Footer Placeholder 4">
            <a:extLst>
              <a:ext uri="{FF2B5EF4-FFF2-40B4-BE49-F238E27FC236}">
                <a16:creationId xmlns:a16="http://schemas.microsoft.com/office/drawing/2014/main" id="{8E4D036E-7177-1A4B-8465-1DEF9AB3AE1E}"/>
              </a:ext>
            </a:extLst>
          </p:cNvPr>
          <p:cNvSpPr>
            <a:spLocks noGrp="1"/>
          </p:cNvSpPr>
          <p:nvPr>
            <p:ph type="ftr" sz="quarter" idx="3"/>
          </p:nvPr>
        </p:nvSpPr>
        <p:spPr/>
        <p:txBody>
          <a:bodyPr/>
          <a:lstStyle/>
          <a:p>
            <a:r>
              <a:rPr lang="en-US"/>
              <a:t>Funded by the California Department of Education, Early Learning &amp; Care Division and developed collaboratively with Linda Brault, WestEd</a:t>
            </a:r>
            <a:endParaRPr lang="en-US" dirty="0"/>
          </a:p>
        </p:txBody>
      </p:sp>
    </p:spTree>
    <p:extLst>
      <p:ext uri="{BB962C8B-B14F-4D97-AF65-F5344CB8AC3E}">
        <p14:creationId xmlns:p14="http://schemas.microsoft.com/office/powerpoint/2010/main" val="15541033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348D87-7B40-1448-A815-46CC69FA5F2A}"/>
              </a:ext>
            </a:extLst>
          </p:cNvPr>
          <p:cNvSpPr>
            <a:spLocks noGrp="1"/>
          </p:cNvSpPr>
          <p:nvPr>
            <p:ph type="title"/>
          </p:nvPr>
        </p:nvSpPr>
        <p:spPr/>
        <p:txBody>
          <a:bodyPr/>
          <a:lstStyle/>
          <a:p>
            <a:r>
              <a:rPr lang="en-US" dirty="0"/>
              <a:t>Chapter 6 Highlights</a:t>
            </a:r>
          </a:p>
        </p:txBody>
      </p:sp>
      <p:sp>
        <p:nvSpPr>
          <p:cNvPr id="6" name="Content Placeholder 5">
            <a:extLst>
              <a:ext uri="{FF2B5EF4-FFF2-40B4-BE49-F238E27FC236}">
                <a16:creationId xmlns:a16="http://schemas.microsoft.com/office/drawing/2014/main" id="{E002067A-70F6-0F4D-9796-8489B8349706}"/>
              </a:ext>
            </a:extLst>
          </p:cNvPr>
          <p:cNvSpPr>
            <a:spLocks noGrp="1"/>
          </p:cNvSpPr>
          <p:nvPr>
            <p:ph sz="quarter" idx="13"/>
          </p:nvPr>
        </p:nvSpPr>
        <p:spPr>
          <a:xfrm>
            <a:off x="457200" y="1676400"/>
            <a:ext cx="8229600" cy="5029200"/>
          </a:xfrm>
        </p:spPr>
        <p:txBody>
          <a:bodyPr/>
          <a:lstStyle/>
          <a:p>
            <a:r>
              <a:rPr lang="en-US" sz="2800" b="1" dirty="0"/>
              <a:t>Chapter 6 covers Collaborating for Inclusion</a:t>
            </a:r>
          </a:p>
          <a:p>
            <a:pPr lvl="1"/>
            <a:r>
              <a:rPr lang="en-US" sz="2400" dirty="0"/>
              <a:t>When including a child with a disability, it is important to work closely with the child’s family as well as any specialists who are providing service</a:t>
            </a:r>
          </a:p>
          <a:p>
            <a:pPr lvl="1"/>
            <a:r>
              <a:rPr lang="en-US" sz="2400" dirty="0"/>
              <a:t>Family members are the first and most important resource</a:t>
            </a:r>
          </a:p>
          <a:p>
            <a:pPr lvl="1"/>
            <a:r>
              <a:rPr lang="en-US" sz="2400" dirty="0"/>
              <a:t>Special educators, early interventionists, speech therapists, and other specialists bring essential expertise</a:t>
            </a:r>
          </a:p>
          <a:p>
            <a:pPr lvl="1"/>
            <a:r>
              <a:rPr lang="en-US" sz="2400" dirty="0"/>
              <a:t>Early educators have much to contribute to the collaboration</a:t>
            </a:r>
          </a:p>
        </p:txBody>
      </p:sp>
      <p:pic>
        <p:nvPicPr>
          <p:cNvPr id="7" name="Picture 6">
            <a:extLst>
              <a:ext uri="{FF2B5EF4-FFF2-40B4-BE49-F238E27FC236}">
                <a16:creationId xmlns:a16="http://schemas.microsoft.com/office/drawing/2014/main" id="{7893E51F-9B93-3348-AD1E-E5ACFF280953}"/>
              </a:ext>
            </a:extLst>
          </p:cNvPr>
          <p:cNvPicPr>
            <a:picLocks noChangeAspect="1"/>
          </p:cNvPicPr>
          <p:nvPr/>
        </p:nvPicPr>
        <p:blipFill>
          <a:blip r:embed="rId2"/>
          <a:stretch>
            <a:fillRect/>
          </a:stretch>
        </p:blipFill>
        <p:spPr>
          <a:xfrm>
            <a:off x="7620000" y="266699"/>
            <a:ext cx="991201" cy="1282731"/>
          </a:xfrm>
          <a:prstGeom prst="rect">
            <a:avLst/>
          </a:prstGeom>
        </p:spPr>
      </p:pic>
      <p:sp>
        <p:nvSpPr>
          <p:cNvPr id="2" name="Footer Placeholder 1">
            <a:extLst>
              <a:ext uri="{FF2B5EF4-FFF2-40B4-BE49-F238E27FC236}">
                <a16:creationId xmlns:a16="http://schemas.microsoft.com/office/drawing/2014/main" id="{C0FCE718-1FC6-6343-8B0A-913EA4CD7ED6}"/>
              </a:ext>
            </a:extLst>
          </p:cNvPr>
          <p:cNvSpPr>
            <a:spLocks noGrp="1"/>
          </p:cNvSpPr>
          <p:nvPr>
            <p:ph type="ftr" sz="quarter" idx="3"/>
          </p:nvPr>
        </p:nvSpPr>
        <p:spPr/>
        <p:txBody>
          <a:bodyPr/>
          <a:lstStyle/>
          <a:p>
            <a:r>
              <a:rPr lang="en-US"/>
              <a:t>Funded by the California Department of Education, Early Learning &amp; Care Division and developed collaboratively with Linda Brault, WestEd</a:t>
            </a:r>
            <a:endParaRPr lang="en-US" dirty="0"/>
          </a:p>
        </p:txBody>
      </p:sp>
    </p:spTree>
    <p:extLst>
      <p:ext uri="{BB962C8B-B14F-4D97-AF65-F5344CB8AC3E}">
        <p14:creationId xmlns:p14="http://schemas.microsoft.com/office/powerpoint/2010/main" val="13730823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C0A916-2EA6-5248-9EE5-6AC8BDD78765}"/>
              </a:ext>
            </a:extLst>
          </p:cNvPr>
          <p:cNvSpPr>
            <a:spLocks noGrp="1"/>
          </p:cNvSpPr>
          <p:nvPr>
            <p:ph type="title"/>
          </p:nvPr>
        </p:nvSpPr>
        <p:spPr/>
        <p:txBody>
          <a:bodyPr>
            <a:noAutofit/>
          </a:bodyPr>
          <a:lstStyle/>
          <a:p>
            <a:r>
              <a:rPr lang="en-US" dirty="0"/>
              <a:t>Successful </a:t>
            </a:r>
            <a:br>
              <a:rPr lang="en-US" dirty="0"/>
            </a:br>
            <a:r>
              <a:rPr lang="en-US" dirty="0"/>
              <a:t>Collaboration Elements</a:t>
            </a:r>
          </a:p>
        </p:txBody>
      </p:sp>
      <p:sp>
        <p:nvSpPr>
          <p:cNvPr id="6" name="Content Placeholder 5">
            <a:extLst>
              <a:ext uri="{FF2B5EF4-FFF2-40B4-BE49-F238E27FC236}">
                <a16:creationId xmlns:a16="http://schemas.microsoft.com/office/drawing/2014/main" id="{1CC9C24C-4089-3944-AEE3-525A0E9E0DD7}"/>
              </a:ext>
            </a:extLst>
          </p:cNvPr>
          <p:cNvSpPr>
            <a:spLocks noGrp="1"/>
          </p:cNvSpPr>
          <p:nvPr>
            <p:ph sz="quarter" idx="13"/>
          </p:nvPr>
        </p:nvSpPr>
        <p:spPr/>
        <p:txBody>
          <a:bodyPr/>
          <a:lstStyle/>
          <a:p>
            <a:pPr>
              <a:spcAft>
                <a:spcPts val="600"/>
              </a:spcAft>
            </a:pPr>
            <a:r>
              <a:rPr lang="en-US" sz="2800" dirty="0"/>
              <a:t>Respect for family members’ knowledge and experience with the child </a:t>
            </a:r>
          </a:p>
          <a:p>
            <a:pPr>
              <a:spcAft>
                <a:spcPts val="600"/>
              </a:spcAft>
            </a:pPr>
            <a:r>
              <a:rPr lang="en-US" sz="2800" dirty="0"/>
              <a:t>Clear and regular communication </a:t>
            </a:r>
          </a:p>
          <a:p>
            <a:pPr>
              <a:spcAft>
                <a:spcPts val="600"/>
              </a:spcAft>
            </a:pPr>
            <a:r>
              <a:rPr lang="en-US" sz="2800" dirty="0"/>
              <a:t>Time reserved for collaboration </a:t>
            </a:r>
          </a:p>
          <a:p>
            <a:pPr>
              <a:spcAft>
                <a:spcPts val="600"/>
              </a:spcAft>
            </a:pPr>
            <a:r>
              <a:rPr lang="en-US" sz="2800" dirty="0"/>
              <a:t>Shared vision in the program</a:t>
            </a:r>
          </a:p>
          <a:p>
            <a:pPr>
              <a:spcAft>
                <a:spcPts val="600"/>
              </a:spcAft>
            </a:pPr>
            <a:r>
              <a:rPr lang="en-US" sz="2800" dirty="0"/>
              <a:t>Collaboration in support services including Individual Education Plan (IEP) meetings</a:t>
            </a:r>
          </a:p>
        </p:txBody>
      </p:sp>
      <p:pic>
        <p:nvPicPr>
          <p:cNvPr id="7" name="Picture 6">
            <a:extLst>
              <a:ext uri="{FF2B5EF4-FFF2-40B4-BE49-F238E27FC236}">
                <a16:creationId xmlns:a16="http://schemas.microsoft.com/office/drawing/2014/main" id="{110C5030-AF58-3B40-98F1-6F4B1DBA5308}"/>
              </a:ext>
            </a:extLst>
          </p:cNvPr>
          <p:cNvPicPr>
            <a:picLocks noChangeAspect="1"/>
          </p:cNvPicPr>
          <p:nvPr/>
        </p:nvPicPr>
        <p:blipFill>
          <a:blip r:embed="rId2"/>
          <a:stretch>
            <a:fillRect/>
          </a:stretch>
        </p:blipFill>
        <p:spPr>
          <a:xfrm>
            <a:off x="7620000" y="266699"/>
            <a:ext cx="991201" cy="1282731"/>
          </a:xfrm>
          <a:prstGeom prst="rect">
            <a:avLst/>
          </a:prstGeom>
        </p:spPr>
      </p:pic>
      <p:sp>
        <p:nvSpPr>
          <p:cNvPr id="2" name="Footer Placeholder 1">
            <a:extLst>
              <a:ext uri="{FF2B5EF4-FFF2-40B4-BE49-F238E27FC236}">
                <a16:creationId xmlns:a16="http://schemas.microsoft.com/office/drawing/2014/main" id="{54E1C93A-000A-C146-9ACF-EE3DB2AFFF04}"/>
              </a:ext>
            </a:extLst>
          </p:cNvPr>
          <p:cNvSpPr>
            <a:spLocks noGrp="1"/>
          </p:cNvSpPr>
          <p:nvPr>
            <p:ph type="ftr" sz="quarter" idx="3"/>
          </p:nvPr>
        </p:nvSpPr>
        <p:spPr/>
        <p:txBody>
          <a:bodyPr/>
          <a:lstStyle/>
          <a:p>
            <a:r>
              <a:rPr lang="en-US"/>
              <a:t>Funded by the California Department of Education, Early Learning &amp; Care Division and developed collaboratively with Linda Brault, WestEd</a:t>
            </a:r>
            <a:endParaRPr lang="en-US" dirty="0"/>
          </a:p>
        </p:txBody>
      </p:sp>
    </p:spTree>
    <p:extLst>
      <p:ext uri="{BB962C8B-B14F-4D97-AF65-F5344CB8AC3E}">
        <p14:creationId xmlns:p14="http://schemas.microsoft.com/office/powerpoint/2010/main" val="35739656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001000" cy="1143000"/>
          </a:xfrm>
        </p:spPr>
        <p:txBody>
          <a:bodyPr>
            <a:noAutofit/>
          </a:bodyPr>
          <a:lstStyle/>
          <a:p>
            <a:r>
              <a:rPr lang="en-US" sz="3400" dirty="0">
                <a:ea typeface="ＭＳ Ｐゴシック" charset="-128"/>
                <a:cs typeface="ＭＳ Ｐゴシック" charset="-128"/>
              </a:rPr>
              <a:t>Chapter 7: Common Modifications, Adaptations &amp; Supports</a:t>
            </a:r>
            <a:endParaRPr lang="en-US" sz="3400" dirty="0"/>
          </a:p>
        </p:txBody>
      </p:sp>
      <p:sp>
        <p:nvSpPr>
          <p:cNvPr id="3" name="Content Placeholder 2"/>
          <p:cNvSpPr>
            <a:spLocks noGrp="1"/>
          </p:cNvSpPr>
          <p:nvPr>
            <p:ph sz="quarter" idx="13"/>
          </p:nvPr>
        </p:nvSpPr>
        <p:spPr>
          <a:xfrm>
            <a:off x="609600" y="1417638"/>
            <a:ext cx="8229600" cy="4572000"/>
          </a:xfrm>
        </p:spPr>
        <p:txBody>
          <a:bodyPr/>
          <a:lstStyle/>
          <a:p>
            <a:pPr marL="0" indent="0" algn="ctr">
              <a:buNone/>
            </a:pPr>
            <a:r>
              <a:rPr lang="en-US" sz="2600" dirty="0">
                <a:ea typeface="ＭＳ Ｐゴシック" charset="-128"/>
                <a:cs typeface="ＭＳ Ｐゴシック" charset="-128"/>
              </a:rPr>
              <a:t>(In order of use in Preschool Classrooms)</a:t>
            </a:r>
          </a:p>
          <a:p>
            <a:pPr marL="458788" indent="-458788">
              <a:buFont typeface="Times" charset="0"/>
              <a:buAutoNum type="arabicPeriod"/>
            </a:pPr>
            <a:r>
              <a:rPr lang="en-US" sz="2600" b="1" dirty="0">
                <a:ea typeface="ＭＳ Ｐゴシック" charset="-128"/>
                <a:cs typeface="ＭＳ Ｐゴシック" charset="-128"/>
              </a:rPr>
              <a:t>Environmental support</a:t>
            </a:r>
            <a:r>
              <a:rPr lang="en-US" sz="2600" dirty="0">
                <a:ea typeface="ＭＳ Ｐゴシック" charset="-128"/>
                <a:cs typeface="ＭＳ Ｐゴシック" charset="-128"/>
              </a:rPr>
              <a:t> (Li’s story on page 58)</a:t>
            </a:r>
          </a:p>
          <a:p>
            <a:pPr marL="458788" indent="-458788">
              <a:buFont typeface="Times" charset="0"/>
              <a:buAutoNum type="arabicPeriod"/>
            </a:pPr>
            <a:r>
              <a:rPr lang="en-US" sz="2600" b="1" dirty="0">
                <a:ea typeface="ＭＳ Ｐゴシック" charset="-128"/>
                <a:cs typeface="ＭＳ Ｐゴシック" charset="-128"/>
              </a:rPr>
              <a:t>Materials adaptation</a:t>
            </a:r>
            <a:r>
              <a:rPr lang="en-US" sz="2600" dirty="0">
                <a:ea typeface="ＭＳ Ｐゴシック" charset="-128"/>
                <a:cs typeface="ＭＳ Ｐゴシック" charset="-128"/>
              </a:rPr>
              <a:t> (Danny’s story on page 63)</a:t>
            </a:r>
          </a:p>
          <a:p>
            <a:pPr marL="458788" indent="-458788">
              <a:buFont typeface="Times" charset="0"/>
              <a:buAutoNum type="arabicPeriod"/>
            </a:pPr>
            <a:r>
              <a:rPr lang="en-US" sz="2600" b="1" dirty="0">
                <a:ea typeface="ＭＳ Ｐゴシック" charset="-128"/>
                <a:cs typeface="ＭＳ Ｐゴシック" charset="-128"/>
              </a:rPr>
              <a:t>Activity simplification</a:t>
            </a:r>
            <a:r>
              <a:rPr lang="en-US" sz="2600" dirty="0">
                <a:ea typeface="ＭＳ Ｐゴシック" charset="-128"/>
                <a:cs typeface="ＭＳ Ｐゴシック" charset="-128"/>
              </a:rPr>
              <a:t> (Carlos’s story on page 65)</a:t>
            </a:r>
          </a:p>
          <a:p>
            <a:pPr marL="458788" indent="-458788">
              <a:buFont typeface="Times" charset="0"/>
              <a:buAutoNum type="arabicPeriod"/>
            </a:pPr>
            <a:r>
              <a:rPr lang="en-US" sz="2600" b="1" dirty="0">
                <a:ea typeface="ＭＳ Ｐゴシック" charset="-128"/>
                <a:cs typeface="ＭＳ Ｐゴシック" charset="-128"/>
              </a:rPr>
              <a:t>Child preferences</a:t>
            </a:r>
            <a:r>
              <a:rPr lang="en-US" sz="2600" dirty="0">
                <a:ea typeface="ＭＳ Ｐゴシック" charset="-128"/>
                <a:cs typeface="ＭＳ Ｐゴシック" charset="-128"/>
              </a:rPr>
              <a:t> (Luke’s story on page 68)</a:t>
            </a:r>
          </a:p>
          <a:p>
            <a:pPr marL="458788" indent="-458788">
              <a:buFont typeface="Times" charset="0"/>
              <a:buAutoNum type="arabicPeriod" startAt="5"/>
            </a:pPr>
            <a:r>
              <a:rPr lang="en-US" sz="2600" b="1" dirty="0">
                <a:ea typeface="ＭＳ Ｐゴシック" charset="-128"/>
                <a:cs typeface="ＭＳ Ｐゴシック" charset="-128"/>
              </a:rPr>
              <a:t>Special equipment</a:t>
            </a:r>
            <a:r>
              <a:rPr lang="en-US" sz="2600" dirty="0">
                <a:ea typeface="ＭＳ Ｐゴシック" charset="-128"/>
                <a:cs typeface="ＭＳ Ｐゴシック" charset="-128"/>
              </a:rPr>
              <a:t> (Jessie’s story on page 70)</a:t>
            </a:r>
          </a:p>
          <a:p>
            <a:pPr marL="458788" indent="-458788">
              <a:buFont typeface="Times" charset="0"/>
              <a:buAutoNum type="arabicPeriod" startAt="5"/>
            </a:pPr>
            <a:r>
              <a:rPr lang="en-US" sz="2600" b="1" dirty="0">
                <a:ea typeface="ＭＳ Ｐゴシック" charset="-128"/>
                <a:cs typeface="ＭＳ Ｐゴシック" charset="-128"/>
              </a:rPr>
              <a:t>Adult support</a:t>
            </a:r>
            <a:r>
              <a:rPr lang="en-US" sz="2600" dirty="0">
                <a:ea typeface="ＭＳ Ｐゴシック" charset="-128"/>
                <a:cs typeface="ＭＳ Ｐゴシック" charset="-128"/>
              </a:rPr>
              <a:t> (Andrea, Jamal &amp; Tamika’s stories on page 73; Jazmine’s story on page 76)</a:t>
            </a:r>
          </a:p>
          <a:p>
            <a:pPr marL="458788" indent="-458788">
              <a:buFont typeface="Times" charset="0"/>
              <a:buAutoNum type="arabicPeriod" startAt="5"/>
            </a:pPr>
            <a:r>
              <a:rPr lang="en-US" sz="2600" b="1" dirty="0">
                <a:ea typeface="ＭＳ Ｐゴシック" charset="-128"/>
                <a:cs typeface="ＭＳ Ｐゴシック" charset="-128"/>
              </a:rPr>
              <a:t>Peer support</a:t>
            </a:r>
            <a:r>
              <a:rPr lang="en-US" sz="2600" dirty="0">
                <a:ea typeface="ＭＳ Ｐゴシック" charset="-128"/>
                <a:cs typeface="ＭＳ Ｐゴシック" charset="-128"/>
              </a:rPr>
              <a:t> (Sofia’s story on page 79)</a:t>
            </a:r>
          </a:p>
          <a:p>
            <a:pPr marL="458788" indent="-458788">
              <a:buFont typeface="Times" charset="0"/>
              <a:buAutoNum type="arabicPeriod" startAt="5"/>
            </a:pPr>
            <a:r>
              <a:rPr lang="en-US" sz="2600" b="1" dirty="0">
                <a:ea typeface="ＭＳ Ｐゴシック" charset="-128"/>
                <a:cs typeface="ＭＳ Ｐゴシック" charset="-128"/>
              </a:rPr>
              <a:t>Invisible support </a:t>
            </a:r>
            <a:r>
              <a:rPr lang="en-US" sz="2600" dirty="0">
                <a:ea typeface="ＭＳ Ｐゴシック" charset="-128"/>
                <a:cs typeface="ＭＳ Ｐゴシック" charset="-128"/>
              </a:rPr>
              <a:t>(Erica’s story on page 81)</a:t>
            </a:r>
          </a:p>
          <a:p>
            <a:pPr marL="458788" indent="-458788">
              <a:buFont typeface="Times" charset="0"/>
              <a:buAutoNum type="arabicPeriod" startAt="5"/>
            </a:pPr>
            <a:endParaRPr lang="en-US" sz="2600" dirty="0">
              <a:ea typeface="ＭＳ Ｐゴシック" charset="-128"/>
              <a:cs typeface="ＭＳ Ｐゴシック" charset="-128"/>
            </a:endParaRPr>
          </a:p>
          <a:p>
            <a:pPr marL="0" indent="0">
              <a:buNone/>
            </a:pPr>
            <a:endParaRPr lang="en-US" dirty="0"/>
          </a:p>
        </p:txBody>
      </p:sp>
      <p:pic>
        <p:nvPicPr>
          <p:cNvPr id="7" name="Picture 6">
            <a:extLst>
              <a:ext uri="{FF2B5EF4-FFF2-40B4-BE49-F238E27FC236}">
                <a16:creationId xmlns:a16="http://schemas.microsoft.com/office/drawing/2014/main" id="{87BA976B-C385-BB41-B777-C3F8C9618C2C}"/>
              </a:ext>
            </a:extLst>
          </p:cNvPr>
          <p:cNvPicPr>
            <a:picLocks noChangeAspect="1"/>
          </p:cNvPicPr>
          <p:nvPr/>
        </p:nvPicPr>
        <p:blipFill>
          <a:blip r:embed="rId3"/>
          <a:stretch>
            <a:fillRect/>
          </a:stretch>
        </p:blipFill>
        <p:spPr>
          <a:xfrm>
            <a:off x="7847999" y="274638"/>
            <a:ext cx="991201" cy="1282731"/>
          </a:xfrm>
          <a:prstGeom prst="rect">
            <a:avLst/>
          </a:prstGeom>
        </p:spPr>
      </p:pic>
      <p:sp>
        <p:nvSpPr>
          <p:cNvPr id="5" name="Footer Placeholder 4">
            <a:extLst>
              <a:ext uri="{FF2B5EF4-FFF2-40B4-BE49-F238E27FC236}">
                <a16:creationId xmlns:a16="http://schemas.microsoft.com/office/drawing/2014/main" id="{1A2812EB-6C53-EC40-BB8B-6AA73F7FFCBA}"/>
              </a:ext>
            </a:extLst>
          </p:cNvPr>
          <p:cNvSpPr>
            <a:spLocks noGrp="1"/>
          </p:cNvSpPr>
          <p:nvPr>
            <p:ph type="ftr" sz="quarter" idx="3"/>
          </p:nvPr>
        </p:nvSpPr>
        <p:spPr/>
        <p:txBody>
          <a:bodyPr/>
          <a:lstStyle/>
          <a:p>
            <a:r>
              <a:rPr lang="en-US"/>
              <a:t>Funded by the California Department of Education, Early Learning &amp; Care Division and developed collaboratively with Linda Brault, WestEd</a:t>
            </a:r>
            <a:endParaRPr lang="en-US" dirty="0"/>
          </a:p>
        </p:txBody>
      </p:sp>
    </p:spTree>
    <p:extLst>
      <p:ext uri="{BB962C8B-B14F-4D97-AF65-F5344CB8AC3E}">
        <p14:creationId xmlns:p14="http://schemas.microsoft.com/office/powerpoint/2010/main" val="26625163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dirty="0">
                <a:ea typeface="ＭＳ Ｐゴシック" charset="-128"/>
                <a:cs typeface="ＭＳ Ｐゴシック" charset="-128"/>
              </a:rPr>
              <a:t>Appendixes Highlights</a:t>
            </a:r>
            <a:endParaRPr lang="en-US" dirty="0"/>
          </a:p>
        </p:txBody>
      </p:sp>
      <p:sp>
        <p:nvSpPr>
          <p:cNvPr id="3" name="Content Placeholder 2"/>
          <p:cNvSpPr>
            <a:spLocks noGrp="1"/>
          </p:cNvSpPr>
          <p:nvPr>
            <p:ph sz="quarter" idx="13"/>
          </p:nvPr>
        </p:nvSpPr>
        <p:spPr/>
        <p:txBody>
          <a:bodyPr/>
          <a:lstStyle/>
          <a:p>
            <a:r>
              <a:rPr lang="en-US" sz="2800" b="1" dirty="0">
                <a:ea typeface="ＭＳ Ｐゴシック" charset="-128"/>
                <a:cs typeface="ＭＳ Ｐゴシック" charset="-128"/>
              </a:rPr>
              <a:t>Appendix A – Laws that Apply </a:t>
            </a:r>
            <a:r>
              <a:rPr lang="en-US" sz="2400" dirty="0">
                <a:ea typeface="ＭＳ Ｐゴシック" charset="-128"/>
                <a:cs typeface="ＭＳ Ｐゴシック" charset="-128"/>
              </a:rPr>
              <a:t>(page 87)</a:t>
            </a:r>
          </a:p>
          <a:p>
            <a:pPr lvl="1"/>
            <a:r>
              <a:rPr lang="en-US" sz="2400" dirty="0"/>
              <a:t>Federal and California laws</a:t>
            </a:r>
          </a:p>
          <a:p>
            <a:r>
              <a:rPr lang="en-US" sz="2800" b="1" dirty="0">
                <a:ea typeface="ＭＳ Ｐゴシック" charset="-128"/>
                <a:cs typeface="ＭＳ Ｐゴシック" charset="-128"/>
              </a:rPr>
              <a:t>Appendix B – Glossary </a:t>
            </a:r>
            <a:r>
              <a:rPr lang="en-US" sz="2400" dirty="0">
                <a:ea typeface="ＭＳ Ｐゴシック" charset="-128"/>
                <a:cs typeface="ＭＳ Ｐゴシック" charset="-128"/>
              </a:rPr>
              <a:t>(page 93)</a:t>
            </a:r>
          </a:p>
          <a:p>
            <a:pPr lvl="1"/>
            <a:r>
              <a:rPr lang="en-US" sz="2400" dirty="0"/>
              <a:t>Includes definitions of special education terms</a:t>
            </a:r>
          </a:p>
          <a:p>
            <a:r>
              <a:rPr lang="en-US" sz="2800" b="1" dirty="0">
                <a:ea typeface="ＭＳ Ｐゴシック" charset="-128"/>
                <a:cs typeface="ＭＳ Ｐゴシック" charset="-128"/>
              </a:rPr>
              <a:t>Appendix C – Laws that Apply </a:t>
            </a:r>
            <a:r>
              <a:rPr lang="en-US" sz="2400" dirty="0">
                <a:ea typeface="ＭＳ Ｐゴシック" charset="-128"/>
                <a:cs typeface="ＭＳ Ｐゴシック" charset="-128"/>
              </a:rPr>
              <a:t>(page 98)</a:t>
            </a:r>
          </a:p>
          <a:p>
            <a:pPr lvl="1"/>
            <a:r>
              <a:rPr lang="en-US" sz="2400" dirty="0"/>
              <a:t>Sample forms</a:t>
            </a:r>
          </a:p>
          <a:p>
            <a:pPr lvl="1"/>
            <a:r>
              <a:rPr lang="en-US" sz="2400" dirty="0"/>
              <a:t>Letter for families when supporting a child</a:t>
            </a:r>
          </a:p>
          <a:p>
            <a:r>
              <a:rPr lang="en-US" sz="2800" b="1" dirty="0">
                <a:ea typeface="ＭＳ Ｐゴシック" charset="-128"/>
                <a:cs typeface="ＭＳ Ｐゴシック" charset="-128"/>
              </a:rPr>
              <a:t>Appendix D – Enrollment in Special Education </a:t>
            </a:r>
            <a:r>
              <a:rPr lang="en-US" sz="2400" dirty="0">
                <a:ea typeface="ＭＳ Ｐゴシック" charset="-128"/>
                <a:cs typeface="ＭＳ Ｐゴシック" charset="-128"/>
              </a:rPr>
              <a:t>(page 100)</a:t>
            </a:r>
          </a:p>
          <a:p>
            <a:pPr lvl="1"/>
            <a:r>
              <a:rPr lang="en-US" sz="2400" dirty="0"/>
              <a:t>December 2019 California Data</a:t>
            </a:r>
          </a:p>
          <a:p>
            <a:pPr marL="457200" lvl="1" indent="0">
              <a:buNone/>
            </a:pPr>
            <a:endParaRPr lang="en-US" sz="2400" dirty="0"/>
          </a:p>
        </p:txBody>
      </p:sp>
      <p:pic>
        <p:nvPicPr>
          <p:cNvPr id="7" name="Picture 6">
            <a:extLst>
              <a:ext uri="{FF2B5EF4-FFF2-40B4-BE49-F238E27FC236}">
                <a16:creationId xmlns:a16="http://schemas.microsoft.com/office/drawing/2014/main" id="{A0F9DE14-E3C8-6344-869D-E229F673181C}"/>
              </a:ext>
            </a:extLst>
          </p:cNvPr>
          <p:cNvPicPr>
            <a:picLocks noChangeAspect="1"/>
          </p:cNvPicPr>
          <p:nvPr/>
        </p:nvPicPr>
        <p:blipFill>
          <a:blip r:embed="rId3"/>
          <a:stretch>
            <a:fillRect/>
          </a:stretch>
        </p:blipFill>
        <p:spPr>
          <a:xfrm>
            <a:off x="7620000" y="266699"/>
            <a:ext cx="991201" cy="1282731"/>
          </a:xfrm>
          <a:prstGeom prst="rect">
            <a:avLst/>
          </a:prstGeom>
        </p:spPr>
      </p:pic>
      <p:sp>
        <p:nvSpPr>
          <p:cNvPr id="5" name="Footer Placeholder 4">
            <a:extLst>
              <a:ext uri="{FF2B5EF4-FFF2-40B4-BE49-F238E27FC236}">
                <a16:creationId xmlns:a16="http://schemas.microsoft.com/office/drawing/2014/main" id="{401408A4-2499-7045-B5A5-F0BB1B53526C}"/>
              </a:ext>
            </a:extLst>
          </p:cNvPr>
          <p:cNvSpPr>
            <a:spLocks noGrp="1"/>
          </p:cNvSpPr>
          <p:nvPr>
            <p:ph type="ftr" sz="quarter" idx="3"/>
          </p:nvPr>
        </p:nvSpPr>
        <p:spPr/>
        <p:txBody>
          <a:bodyPr/>
          <a:lstStyle/>
          <a:p>
            <a:r>
              <a:rPr lang="en-US" dirty="0"/>
              <a:t>Funded by the California Department of Education, Early Learning &amp; Care Division and developed collaboratively with Linda Brault, WestEd</a:t>
            </a:r>
          </a:p>
        </p:txBody>
      </p:sp>
    </p:spTree>
    <p:extLst>
      <p:ext uri="{BB962C8B-B14F-4D97-AF65-F5344CB8AC3E}">
        <p14:creationId xmlns:p14="http://schemas.microsoft.com/office/powerpoint/2010/main" val="3168873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ea typeface="ＭＳ Ｐゴシック" charset="-128"/>
                <a:cs typeface="ＭＳ Ｐゴシック" charset="-128"/>
              </a:rPr>
              <a:t>Chapters in </a:t>
            </a:r>
            <a:br>
              <a:rPr lang="en-US" dirty="0">
                <a:ea typeface="ＭＳ Ｐゴシック" charset="-128"/>
                <a:cs typeface="ＭＳ Ｐゴシック" charset="-128"/>
              </a:rPr>
            </a:br>
            <a:r>
              <a:rPr lang="en-US" dirty="0">
                <a:ea typeface="ＭＳ Ｐゴシック" charset="-128"/>
                <a:cs typeface="ＭＳ Ｐゴシック" charset="-128"/>
              </a:rPr>
              <a:t>Inclusion Works!</a:t>
            </a:r>
            <a:endParaRPr lang="en-US" dirty="0"/>
          </a:p>
        </p:txBody>
      </p:sp>
      <p:sp>
        <p:nvSpPr>
          <p:cNvPr id="3" name="Content Placeholder 2"/>
          <p:cNvSpPr>
            <a:spLocks noGrp="1"/>
          </p:cNvSpPr>
          <p:nvPr>
            <p:ph sz="quarter" idx="13"/>
          </p:nvPr>
        </p:nvSpPr>
        <p:spPr/>
        <p:txBody>
          <a:bodyPr/>
          <a:lstStyle/>
          <a:p>
            <a:pPr marL="457200" indent="-457200">
              <a:buSzPct val="100000"/>
              <a:buFont typeface="+mj-lt"/>
              <a:buAutoNum type="arabicPeriod"/>
            </a:pPr>
            <a:r>
              <a:rPr lang="en-US" sz="2400" dirty="0">
                <a:ea typeface="ＭＳ Ｐゴシック" charset="-128"/>
                <a:cs typeface="ＭＳ Ｐゴシック" charset="-128"/>
              </a:rPr>
              <a:t>Understanding Inclusion (important to read)</a:t>
            </a:r>
          </a:p>
          <a:p>
            <a:pPr marL="401638" indent="-401638">
              <a:buFont typeface="Times" charset="0"/>
              <a:buAutoNum type="arabicPeriod"/>
            </a:pPr>
            <a:r>
              <a:rPr lang="en-US" sz="2400" dirty="0">
                <a:ea typeface="ＭＳ Ｐゴシック" charset="-128"/>
                <a:cs typeface="ＭＳ Ｐゴシック" charset="-128"/>
              </a:rPr>
              <a:t>Including Children with Disabilities or Other Special Needs: A Rationale</a:t>
            </a:r>
          </a:p>
          <a:p>
            <a:pPr marL="401638" indent="-401638">
              <a:buFont typeface="Times" charset="0"/>
              <a:buAutoNum type="arabicPeriod"/>
            </a:pPr>
            <a:r>
              <a:rPr lang="en-US" sz="2400" dirty="0">
                <a:ea typeface="ＭＳ Ｐゴシック" charset="-128"/>
                <a:cs typeface="ＭＳ Ｐゴシック" charset="-128"/>
              </a:rPr>
              <a:t>Comparing Inclusive Child Care and Quality Child Care Settings</a:t>
            </a:r>
          </a:p>
          <a:p>
            <a:pPr marL="401638" indent="-401638">
              <a:buFont typeface="Times" charset="0"/>
              <a:buAutoNum type="arabicPeriod"/>
            </a:pPr>
            <a:r>
              <a:rPr lang="en-US" sz="2400" dirty="0">
                <a:ea typeface="ＭＳ Ｐゴシック" charset="-128"/>
                <a:cs typeface="ＭＳ Ｐゴシック" charset="-128"/>
              </a:rPr>
              <a:t>Creating Inclusive Child Care Programs</a:t>
            </a:r>
          </a:p>
          <a:p>
            <a:pPr marL="401638" indent="-401638">
              <a:buFont typeface="Times" charset="0"/>
              <a:buAutoNum type="arabicPeriod"/>
            </a:pPr>
            <a:r>
              <a:rPr lang="en-US" sz="2400" dirty="0">
                <a:ea typeface="ＭＳ Ｐゴシック" charset="-128"/>
                <a:cs typeface="ＭＳ Ｐゴシック" charset="-128"/>
              </a:rPr>
              <a:t>Identifying and Finding Help</a:t>
            </a:r>
          </a:p>
          <a:p>
            <a:pPr marL="401638" indent="-401638">
              <a:buFont typeface="Times" charset="0"/>
              <a:buAutoNum type="arabicPeriod"/>
            </a:pPr>
            <a:r>
              <a:rPr lang="en-US" sz="2400" dirty="0">
                <a:ea typeface="ＭＳ Ｐゴシック" charset="-128"/>
                <a:cs typeface="ＭＳ Ｐゴシック" charset="-128"/>
              </a:rPr>
              <a:t>Collaborating for Inclusion</a:t>
            </a:r>
          </a:p>
          <a:p>
            <a:pPr marL="401638" indent="-401638">
              <a:buFont typeface="Times" charset="0"/>
              <a:buAutoNum type="arabicPeriod"/>
            </a:pPr>
            <a:r>
              <a:rPr lang="en-US" sz="2400" dirty="0">
                <a:ea typeface="ＭＳ Ｐゴシック" charset="-128"/>
                <a:cs typeface="ＭＳ Ｐゴシック" charset="-128"/>
              </a:rPr>
              <a:t>Examples of Inclusive Child Care Strategies</a:t>
            </a:r>
          </a:p>
          <a:p>
            <a:r>
              <a:rPr lang="en-US" sz="2400" dirty="0">
                <a:ea typeface="ＭＳ Ｐゴシック" charset="-128"/>
                <a:cs typeface="ＭＳ Ｐゴシック" charset="-128"/>
              </a:rPr>
              <a:t>Appendices</a:t>
            </a:r>
          </a:p>
          <a:p>
            <a:endParaRPr lang="en-US" sz="2400" dirty="0"/>
          </a:p>
        </p:txBody>
      </p:sp>
      <p:pic>
        <p:nvPicPr>
          <p:cNvPr id="8" name="Picture 7">
            <a:extLst>
              <a:ext uri="{FF2B5EF4-FFF2-40B4-BE49-F238E27FC236}">
                <a16:creationId xmlns:a16="http://schemas.microsoft.com/office/drawing/2014/main" id="{20DCA381-74A7-4740-B182-85E6BAF9EC88}"/>
              </a:ext>
            </a:extLst>
          </p:cNvPr>
          <p:cNvPicPr>
            <a:picLocks noChangeAspect="1"/>
          </p:cNvPicPr>
          <p:nvPr/>
        </p:nvPicPr>
        <p:blipFill>
          <a:blip r:embed="rId3"/>
          <a:stretch>
            <a:fillRect/>
          </a:stretch>
        </p:blipFill>
        <p:spPr>
          <a:xfrm>
            <a:off x="7620000" y="266699"/>
            <a:ext cx="991201" cy="1282731"/>
          </a:xfrm>
          <a:prstGeom prst="rect">
            <a:avLst/>
          </a:prstGeom>
        </p:spPr>
      </p:pic>
      <p:sp>
        <p:nvSpPr>
          <p:cNvPr id="5" name="Footer Placeholder 4">
            <a:extLst>
              <a:ext uri="{FF2B5EF4-FFF2-40B4-BE49-F238E27FC236}">
                <a16:creationId xmlns:a16="http://schemas.microsoft.com/office/drawing/2014/main" id="{F706FED2-57BD-4745-9CC5-823AC8C3837B}"/>
              </a:ext>
            </a:extLst>
          </p:cNvPr>
          <p:cNvSpPr>
            <a:spLocks noGrp="1"/>
          </p:cNvSpPr>
          <p:nvPr>
            <p:ph type="ftr" sz="quarter" idx="3"/>
          </p:nvPr>
        </p:nvSpPr>
        <p:spPr/>
        <p:txBody>
          <a:bodyPr/>
          <a:lstStyle/>
          <a:p>
            <a:r>
              <a:rPr lang="en-US"/>
              <a:t>Funded by the California Department of Education, Early Learning &amp; Care Division and developed collaboratively with Linda Brault, WestEd</a:t>
            </a:r>
            <a:endParaRPr lang="en-US" dirty="0"/>
          </a:p>
        </p:txBody>
      </p:sp>
    </p:spTree>
    <p:extLst>
      <p:ext uri="{BB962C8B-B14F-4D97-AF65-F5344CB8AC3E}">
        <p14:creationId xmlns:p14="http://schemas.microsoft.com/office/powerpoint/2010/main" val="34589849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dirty="0">
                <a:ea typeface="ＭＳ Ｐゴシック" charset="-128"/>
                <a:cs typeface="ＭＳ Ｐゴシック" charset="-128"/>
              </a:rPr>
              <a:t>Chapter 1 Highlights</a:t>
            </a:r>
            <a:endParaRPr lang="en-US" dirty="0"/>
          </a:p>
        </p:txBody>
      </p:sp>
      <p:sp>
        <p:nvSpPr>
          <p:cNvPr id="3" name="Content Placeholder 2"/>
          <p:cNvSpPr>
            <a:spLocks noGrp="1"/>
          </p:cNvSpPr>
          <p:nvPr>
            <p:ph sz="quarter" idx="13"/>
          </p:nvPr>
        </p:nvSpPr>
        <p:spPr/>
        <p:txBody>
          <a:bodyPr/>
          <a:lstStyle/>
          <a:p>
            <a:r>
              <a:rPr lang="en-US" sz="2800" b="1" dirty="0">
                <a:ea typeface="ＭＳ Ｐゴシック" charset="-128"/>
                <a:cs typeface="ＭＳ Ｐゴシック" charset="-128"/>
              </a:rPr>
              <a:t>Understanding Inclusion</a:t>
            </a:r>
            <a:endParaRPr lang="en-US" sz="2800" dirty="0">
              <a:ea typeface="ＭＳ Ｐゴシック" charset="-128"/>
              <a:cs typeface="ＭＳ Ｐゴシック" charset="-128"/>
            </a:endParaRPr>
          </a:p>
          <a:p>
            <a:pPr lvl="1"/>
            <a:r>
              <a:rPr lang="en-US" sz="2400" dirty="0"/>
              <a:t>Sets the tone of the book</a:t>
            </a:r>
          </a:p>
          <a:p>
            <a:pPr lvl="1"/>
            <a:r>
              <a:rPr lang="en-US" sz="2400" dirty="0"/>
              <a:t>Includes definitions of terms</a:t>
            </a:r>
          </a:p>
          <a:p>
            <a:pPr lvl="1"/>
            <a:r>
              <a:rPr lang="en-US" sz="2400" dirty="0"/>
              <a:t>New edition references the DEC/NAEYC Inclusion Joint Position Statement and three key principles of early childhood inclusion to be utilized collectively in identifying high-quality early childhood programs and services </a:t>
            </a:r>
          </a:p>
          <a:p>
            <a:pPr lvl="2"/>
            <a:r>
              <a:rPr lang="en-US" sz="2000" dirty="0"/>
              <a:t>Access</a:t>
            </a:r>
          </a:p>
          <a:p>
            <a:pPr lvl="2"/>
            <a:r>
              <a:rPr lang="en-US" sz="2000" dirty="0"/>
              <a:t>Participation</a:t>
            </a:r>
          </a:p>
          <a:p>
            <a:pPr lvl="2"/>
            <a:r>
              <a:rPr lang="en-US" sz="2000" dirty="0"/>
              <a:t>Support</a:t>
            </a:r>
          </a:p>
        </p:txBody>
      </p:sp>
      <p:pic>
        <p:nvPicPr>
          <p:cNvPr id="8" name="Picture 7">
            <a:extLst>
              <a:ext uri="{FF2B5EF4-FFF2-40B4-BE49-F238E27FC236}">
                <a16:creationId xmlns:a16="http://schemas.microsoft.com/office/drawing/2014/main" id="{A8EA26E2-62DA-EA46-A179-5409C0BAAAC0}"/>
              </a:ext>
            </a:extLst>
          </p:cNvPr>
          <p:cNvPicPr>
            <a:picLocks noChangeAspect="1"/>
          </p:cNvPicPr>
          <p:nvPr/>
        </p:nvPicPr>
        <p:blipFill>
          <a:blip r:embed="rId3"/>
          <a:stretch>
            <a:fillRect/>
          </a:stretch>
        </p:blipFill>
        <p:spPr>
          <a:xfrm>
            <a:off x="7620000" y="266699"/>
            <a:ext cx="991201" cy="1282731"/>
          </a:xfrm>
          <a:prstGeom prst="rect">
            <a:avLst/>
          </a:prstGeom>
        </p:spPr>
      </p:pic>
      <p:sp>
        <p:nvSpPr>
          <p:cNvPr id="5" name="Footer Placeholder 4">
            <a:extLst>
              <a:ext uri="{FF2B5EF4-FFF2-40B4-BE49-F238E27FC236}">
                <a16:creationId xmlns:a16="http://schemas.microsoft.com/office/drawing/2014/main" id="{AB1DEC2A-4F6A-FC48-BE22-4774D90E990F}"/>
              </a:ext>
            </a:extLst>
          </p:cNvPr>
          <p:cNvSpPr>
            <a:spLocks noGrp="1"/>
          </p:cNvSpPr>
          <p:nvPr>
            <p:ph type="ftr" sz="quarter" idx="3"/>
          </p:nvPr>
        </p:nvSpPr>
        <p:spPr/>
        <p:txBody>
          <a:bodyPr/>
          <a:lstStyle/>
          <a:p>
            <a:r>
              <a:rPr lang="en-US"/>
              <a:t>Funded by the California Department of Education, Early Learning &amp; Care Division and developed collaboratively with Linda Brault, WestEd</a:t>
            </a:r>
            <a:endParaRPr lang="en-US" dirty="0"/>
          </a:p>
        </p:txBody>
      </p:sp>
    </p:spTree>
    <p:extLst>
      <p:ext uri="{BB962C8B-B14F-4D97-AF65-F5344CB8AC3E}">
        <p14:creationId xmlns:p14="http://schemas.microsoft.com/office/powerpoint/2010/main" val="25773286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F7193B-AF1A-9E4C-8121-922E288C8DFC}"/>
              </a:ext>
            </a:extLst>
          </p:cNvPr>
          <p:cNvSpPr>
            <a:spLocks noGrp="1"/>
          </p:cNvSpPr>
          <p:nvPr>
            <p:ph type="title"/>
          </p:nvPr>
        </p:nvSpPr>
        <p:spPr/>
        <p:txBody>
          <a:bodyPr/>
          <a:lstStyle/>
          <a:p>
            <a:r>
              <a:rPr lang="en-US" dirty="0"/>
              <a:t>Key Elements</a:t>
            </a:r>
          </a:p>
        </p:txBody>
      </p:sp>
      <p:sp>
        <p:nvSpPr>
          <p:cNvPr id="6" name="Content Placeholder 5">
            <a:extLst>
              <a:ext uri="{FF2B5EF4-FFF2-40B4-BE49-F238E27FC236}">
                <a16:creationId xmlns:a16="http://schemas.microsoft.com/office/drawing/2014/main" id="{7B3E1265-2815-AC47-9B87-7C3F5E899B2E}"/>
              </a:ext>
            </a:extLst>
          </p:cNvPr>
          <p:cNvSpPr>
            <a:spLocks noGrp="1"/>
          </p:cNvSpPr>
          <p:nvPr>
            <p:ph sz="quarter" idx="13"/>
          </p:nvPr>
        </p:nvSpPr>
        <p:spPr>
          <a:xfrm>
            <a:off x="457200" y="1295400"/>
            <a:ext cx="8229600" cy="4876800"/>
          </a:xfrm>
        </p:spPr>
        <p:txBody>
          <a:bodyPr/>
          <a:lstStyle/>
          <a:p>
            <a:r>
              <a:rPr lang="en-US" sz="2800" dirty="0"/>
              <a:t>Access</a:t>
            </a:r>
          </a:p>
          <a:p>
            <a:pPr lvl="1"/>
            <a:r>
              <a:rPr lang="en-US" sz="2400" dirty="0"/>
              <a:t>More than just getting in</a:t>
            </a:r>
          </a:p>
          <a:p>
            <a:pPr lvl="1"/>
            <a:r>
              <a:rPr lang="en-US" sz="2400" dirty="0"/>
              <a:t>Programs are more </a:t>
            </a:r>
            <a:r>
              <a:rPr lang="en-US" sz="2400" b="1" dirty="0"/>
              <a:t>access</a:t>
            </a:r>
            <a:r>
              <a:rPr lang="en-US" sz="2400" dirty="0"/>
              <a:t>ible to ALL children when they incorporate “Universal Design” and “Universal Design for Learning” </a:t>
            </a:r>
          </a:p>
          <a:p>
            <a:r>
              <a:rPr lang="en-US" sz="2800" dirty="0"/>
              <a:t>Participation</a:t>
            </a:r>
          </a:p>
          <a:p>
            <a:pPr lvl="1"/>
            <a:r>
              <a:rPr lang="en-US" sz="2400" dirty="0"/>
              <a:t>Individualized accommodations and supports can ensure full and active participation</a:t>
            </a:r>
          </a:p>
          <a:p>
            <a:r>
              <a:rPr lang="en-US" sz="2800" dirty="0"/>
              <a:t>Supports</a:t>
            </a:r>
          </a:p>
          <a:p>
            <a:pPr lvl="1"/>
            <a:r>
              <a:rPr lang="en-US" sz="2400" dirty="0"/>
              <a:t>Services are to be integrated with the general education services and require an infrastructure</a:t>
            </a:r>
          </a:p>
        </p:txBody>
      </p:sp>
      <p:pic>
        <p:nvPicPr>
          <p:cNvPr id="7" name="Picture 6">
            <a:extLst>
              <a:ext uri="{FF2B5EF4-FFF2-40B4-BE49-F238E27FC236}">
                <a16:creationId xmlns:a16="http://schemas.microsoft.com/office/drawing/2014/main" id="{BDAFBA73-BB68-DA4F-8FB6-36D0BA900184}"/>
              </a:ext>
            </a:extLst>
          </p:cNvPr>
          <p:cNvPicPr>
            <a:picLocks noChangeAspect="1"/>
          </p:cNvPicPr>
          <p:nvPr/>
        </p:nvPicPr>
        <p:blipFill>
          <a:blip r:embed="rId2"/>
          <a:stretch>
            <a:fillRect/>
          </a:stretch>
        </p:blipFill>
        <p:spPr>
          <a:xfrm>
            <a:off x="7620000" y="266699"/>
            <a:ext cx="991201" cy="1282731"/>
          </a:xfrm>
          <a:prstGeom prst="rect">
            <a:avLst/>
          </a:prstGeom>
        </p:spPr>
      </p:pic>
      <p:sp>
        <p:nvSpPr>
          <p:cNvPr id="2" name="Footer Placeholder 1">
            <a:extLst>
              <a:ext uri="{FF2B5EF4-FFF2-40B4-BE49-F238E27FC236}">
                <a16:creationId xmlns:a16="http://schemas.microsoft.com/office/drawing/2014/main" id="{2CE649EB-D900-8947-A47B-D71A016D9B95}"/>
              </a:ext>
            </a:extLst>
          </p:cNvPr>
          <p:cNvSpPr>
            <a:spLocks noGrp="1"/>
          </p:cNvSpPr>
          <p:nvPr>
            <p:ph type="ftr" sz="quarter" idx="3"/>
          </p:nvPr>
        </p:nvSpPr>
        <p:spPr/>
        <p:txBody>
          <a:bodyPr/>
          <a:lstStyle/>
          <a:p>
            <a:r>
              <a:rPr lang="en-US"/>
              <a:t>Funded by the California Department of Education, Early Learning &amp; Care Division and developed collaboratively with Linda Brault, WestEd</a:t>
            </a:r>
            <a:endParaRPr lang="en-US" dirty="0"/>
          </a:p>
        </p:txBody>
      </p:sp>
    </p:spTree>
    <p:extLst>
      <p:ext uri="{BB962C8B-B14F-4D97-AF65-F5344CB8AC3E}">
        <p14:creationId xmlns:p14="http://schemas.microsoft.com/office/powerpoint/2010/main" val="20277872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146F4C-BBD3-9040-B764-C8B07149D579}"/>
              </a:ext>
            </a:extLst>
          </p:cNvPr>
          <p:cNvSpPr>
            <a:spLocks noGrp="1"/>
          </p:cNvSpPr>
          <p:nvPr>
            <p:ph type="title"/>
          </p:nvPr>
        </p:nvSpPr>
        <p:spPr/>
        <p:txBody>
          <a:bodyPr/>
          <a:lstStyle/>
          <a:p>
            <a:r>
              <a:rPr lang="en-US" dirty="0"/>
              <a:t>Belonging is Strengthened and Enhanced Through These Elements</a:t>
            </a:r>
          </a:p>
        </p:txBody>
      </p:sp>
      <p:sp>
        <p:nvSpPr>
          <p:cNvPr id="6" name="Content Placeholder 5">
            <a:extLst>
              <a:ext uri="{FF2B5EF4-FFF2-40B4-BE49-F238E27FC236}">
                <a16:creationId xmlns:a16="http://schemas.microsoft.com/office/drawing/2014/main" id="{570E20D9-7112-764C-81F1-67B97BFAE37F}"/>
              </a:ext>
            </a:extLst>
          </p:cNvPr>
          <p:cNvSpPr>
            <a:spLocks noGrp="1"/>
          </p:cNvSpPr>
          <p:nvPr>
            <p:ph sz="half" idx="1"/>
          </p:nvPr>
        </p:nvSpPr>
        <p:spPr>
          <a:xfrm>
            <a:off x="457200" y="1600200"/>
            <a:ext cx="4267200" cy="4525963"/>
          </a:xfrm>
        </p:spPr>
        <p:txBody>
          <a:bodyPr/>
          <a:lstStyle/>
          <a:p>
            <a:r>
              <a:rPr lang="en-US" dirty="0"/>
              <a:t>I Belong! is a tool for self-assessment based on these three elements</a:t>
            </a:r>
          </a:p>
          <a:p>
            <a:r>
              <a:rPr lang="en-US" dirty="0"/>
              <a:t>The questions can guide conversations, particularly as programs work to promote true belonging through inclusion </a:t>
            </a:r>
          </a:p>
        </p:txBody>
      </p:sp>
      <p:pic>
        <p:nvPicPr>
          <p:cNvPr id="9" name="Content Placeholder 8">
            <a:extLst>
              <a:ext uri="{FF2B5EF4-FFF2-40B4-BE49-F238E27FC236}">
                <a16:creationId xmlns:a16="http://schemas.microsoft.com/office/drawing/2014/main" id="{F535C2E7-F19C-C445-9462-D748E821ACFF}"/>
              </a:ext>
            </a:extLst>
          </p:cNvPr>
          <p:cNvPicPr>
            <a:picLocks noGrp="1" noChangeAspect="1"/>
          </p:cNvPicPr>
          <p:nvPr>
            <p:ph sz="half" idx="2"/>
          </p:nvPr>
        </p:nvPicPr>
        <p:blipFill>
          <a:blip r:embed="rId2"/>
          <a:stretch>
            <a:fillRect/>
          </a:stretch>
        </p:blipFill>
        <p:spPr>
          <a:xfrm>
            <a:off x="5037065" y="1524000"/>
            <a:ext cx="3649735" cy="4723187"/>
          </a:xfrm>
          <a:solidFill>
            <a:schemeClr val="bg1"/>
          </a:solidFill>
        </p:spPr>
      </p:pic>
      <p:sp>
        <p:nvSpPr>
          <p:cNvPr id="2" name="Footer Placeholder 1">
            <a:extLst>
              <a:ext uri="{FF2B5EF4-FFF2-40B4-BE49-F238E27FC236}">
                <a16:creationId xmlns:a16="http://schemas.microsoft.com/office/drawing/2014/main" id="{6B568117-ABF2-C84B-8E72-B4A2905FA328}"/>
              </a:ext>
            </a:extLst>
          </p:cNvPr>
          <p:cNvSpPr>
            <a:spLocks noGrp="1"/>
          </p:cNvSpPr>
          <p:nvPr>
            <p:ph type="ftr" sz="quarter" idx="3"/>
          </p:nvPr>
        </p:nvSpPr>
        <p:spPr>
          <a:xfrm>
            <a:off x="1425185" y="6407978"/>
            <a:ext cx="7223760" cy="184150"/>
          </a:xfrm>
        </p:spPr>
        <p:txBody>
          <a:bodyPr/>
          <a:lstStyle/>
          <a:p>
            <a:r>
              <a:rPr lang="en-US" sz="900" dirty="0"/>
              <a:t>Funded by the California Department of Education, Early Learning &amp; Care Division and developed collaboratively with Linda Brault, WestEd</a:t>
            </a:r>
          </a:p>
        </p:txBody>
      </p:sp>
    </p:spTree>
    <p:extLst>
      <p:ext uri="{BB962C8B-B14F-4D97-AF65-F5344CB8AC3E}">
        <p14:creationId xmlns:p14="http://schemas.microsoft.com/office/powerpoint/2010/main" val="23204708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ea typeface="ＭＳ Ｐゴシック" charset="-128"/>
                <a:cs typeface="ＭＳ Ｐゴシック" charset="-128"/>
              </a:rPr>
              <a:t>Chapter 2</a:t>
            </a:r>
            <a:br>
              <a:rPr lang="en-US" dirty="0">
                <a:ea typeface="ＭＳ Ｐゴシック" charset="-128"/>
                <a:cs typeface="ＭＳ Ｐゴシック" charset="-128"/>
              </a:rPr>
            </a:br>
            <a:r>
              <a:rPr lang="en-US" dirty="0">
                <a:ea typeface="ＭＳ Ｐゴシック" charset="-128"/>
                <a:cs typeface="ＭＳ Ｐゴシック" charset="-128"/>
              </a:rPr>
              <a:t>A Rationale</a:t>
            </a:r>
            <a:endParaRPr lang="en-US" dirty="0"/>
          </a:p>
        </p:txBody>
      </p:sp>
      <p:sp>
        <p:nvSpPr>
          <p:cNvPr id="3" name="Content Placeholder 2"/>
          <p:cNvSpPr>
            <a:spLocks noGrp="1"/>
          </p:cNvSpPr>
          <p:nvPr>
            <p:ph sz="quarter" idx="13"/>
          </p:nvPr>
        </p:nvSpPr>
        <p:spPr/>
        <p:txBody>
          <a:bodyPr/>
          <a:lstStyle/>
          <a:p>
            <a:r>
              <a:rPr lang="en-US" sz="2800" b="1" dirty="0">
                <a:ea typeface="ＭＳ Ｐゴシック" charset="-128"/>
                <a:cs typeface="ＭＳ Ｐゴシック" charset="-128"/>
              </a:rPr>
              <a:t>Chapter 2</a:t>
            </a:r>
            <a:r>
              <a:rPr lang="en-US" sz="2800" b="1" i="1" dirty="0">
                <a:ea typeface="ＭＳ Ｐゴシック" charset="-128"/>
                <a:cs typeface="ＭＳ Ｐゴシック" charset="-128"/>
              </a:rPr>
              <a:t> </a:t>
            </a:r>
            <a:r>
              <a:rPr lang="en-US" sz="2800" b="1" dirty="0">
                <a:ea typeface="ＭＳ Ｐゴシック" charset="-128"/>
                <a:cs typeface="ＭＳ Ｐゴシック" charset="-128"/>
              </a:rPr>
              <a:t>provides a rationale for inclusive child care</a:t>
            </a:r>
          </a:p>
          <a:p>
            <a:pPr lvl="1"/>
            <a:r>
              <a:rPr lang="en-US" sz="2400" dirty="0"/>
              <a:t>Attitude is still a big barrier</a:t>
            </a:r>
          </a:p>
          <a:p>
            <a:pPr lvl="1"/>
            <a:r>
              <a:rPr lang="en-US" sz="2400" dirty="0"/>
              <a:t>Belonging is the key</a:t>
            </a:r>
          </a:p>
          <a:p>
            <a:pPr lvl="1"/>
            <a:r>
              <a:rPr lang="en-US" sz="2400" dirty="0"/>
              <a:t>Benefits happen for all</a:t>
            </a:r>
          </a:p>
          <a:p>
            <a:pPr lvl="1"/>
            <a:r>
              <a:rPr lang="en-US" sz="2400" dirty="0"/>
              <a:t>Children experience a range of disabilities and delays, with many being in the area of communication and learning</a:t>
            </a:r>
          </a:p>
          <a:p>
            <a:pPr lvl="1"/>
            <a:r>
              <a:rPr lang="en-US" sz="2400" dirty="0"/>
              <a:t>Many fewer children with significant disabilities</a:t>
            </a:r>
          </a:p>
          <a:p>
            <a:pPr lvl="1"/>
            <a:r>
              <a:rPr lang="en-US" sz="2400" dirty="0"/>
              <a:t>Learning about individual children is an important concept</a:t>
            </a:r>
            <a:endParaRPr lang="en-US" sz="2000" dirty="0"/>
          </a:p>
          <a:p>
            <a:pPr>
              <a:buNone/>
            </a:pPr>
            <a:endParaRPr lang="en-US" sz="2400" dirty="0"/>
          </a:p>
        </p:txBody>
      </p:sp>
      <p:pic>
        <p:nvPicPr>
          <p:cNvPr id="7" name="Picture 6">
            <a:extLst>
              <a:ext uri="{FF2B5EF4-FFF2-40B4-BE49-F238E27FC236}">
                <a16:creationId xmlns:a16="http://schemas.microsoft.com/office/drawing/2014/main" id="{E3BB46E0-3F58-5547-B574-3DA8D9270847}"/>
              </a:ext>
            </a:extLst>
          </p:cNvPr>
          <p:cNvPicPr>
            <a:picLocks noChangeAspect="1"/>
          </p:cNvPicPr>
          <p:nvPr/>
        </p:nvPicPr>
        <p:blipFill>
          <a:blip r:embed="rId3"/>
          <a:stretch>
            <a:fillRect/>
          </a:stretch>
        </p:blipFill>
        <p:spPr>
          <a:xfrm>
            <a:off x="7620000" y="266699"/>
            <a:ext cx="991201" cy="1282731"/>
          </a:xfrm>
          <a:prstGeom prst="rect">
            <a:avLst/>
          </a:prstGeom>
        </p:spPr>
      </p:pic>
      <p:sp>
        <p:nvSpPr>
          <p:cNvPr id="5" name="Footer Placeholder 4">
            <a:extLst>
              <a:ext uri="{FF2B5EF4-FFF2-40B4-BE49-F238E27FC236}">
                <a16:creationId xmlns:a16="http://schemas.microsoft.com/office/drawing/2014/main" id="{3CC7C1C8-2C98-FA44-857D-2F8D658C293C}"/>
              </a:ext>
            </a:extLst>
          </p:cNvPr>
          <p:cNvSpPr>
            <a:spLocks noGrp="1"/>
          </p:cNvSpPr>
          <p:nvPr>
            <p:ph type="ftr" sz="quarter" idx="3"/>
          </p:nvPr>
        </p:nvSpPr>
        <p:spPr/>
        <p:txBody>
          <a:bodyPr/>
          <a:lstStyle/>
          <a:p>
            <a:r>
              <a:rPr lang="en-US"/>
              <a:t>Funded by the California Department of Education, Early Learning &amp; Care Division and developed collaboratively with Linda Brault, WestEd</a:t>
            </a:r>
            <a:endParaRPr lang="en-US" dirty="0"/>
          </a:p>
        </p:txBody>
      </p:sp>
    </p:spTree>
    <p:extLst>
      <p:ext uri="{BB962C8B-B14F-4D97-AF65-F5344CB8AC3E}">
        <p14:creationId xmlns:p14="http://schemas.microsoft.com/office/powerpoint/2010/main" val="4266140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6A924DB9-AF19-B047-99AB-E279AEB944AF}"/>
              </a:ext>
            </a:extLst>
          </p:cNvPr>
          <p:cNvSpPr>
            <a:spLocks noGrp="1" noChangeArrowheads="1"/>
          </p:cNvSpPr>
          <p:nvPr>
            <p:ph type="title"/>
          </p:nvPr>
        </p:nvSpPr>
        <p:spPr>
          <a:xfrm>
            <a:off x="685800" y="609600"/>
            <a:ext cx="7772400" cy="838200"/>
          </a:xfrm>
        </p:spPr>
        <p:txBody>
          <a:bodyPr/>
          <a:lstStyle/>
          <a:p>
            <a:r>
              <a:rPr lang="en-US" altLang="en-US"/>
              <a:t>Fear is the Biggest Barrier</a:t>
            </a:r>
          </a:p>
        </p:txBody>
      </p:sp>
      <p:sp>
        <p:nvSpPr>
          <p:cNvPr id="36867" name="Rectangle 3">
            <a:extLst>
              <a:ext uri="{FF2B5EF4-FFF2-40B4-BE49-F238E27FC236}">
                <a16:creationId xmlns:a16="http://schemas.microsoft.com/office/drawing/2014/main" id="{C76BDBF4-1765-9D4C-8DE3-C00BBAD7F057}"/>
              </a:ext>
            </a:extLst>
          </p:cNvPr>
          <p:cNvSpPr>
            <a:spLocks noGrp="1" noChangeArrowheads="1"/>
          </p:cNvSpPr>
          <p:nvPr>
            <p:ph type="body" sz="half" idx="1"/>
          </p:nvPr>
        </p:nvSpPr>
        <p:spPr>
          <a:xfrm>
            <a:off x="533400" y="1524000"/>
            <a:ext cx="4343400" cy="4724400"/>
          </a:xfrm>
        </p:spPr>
        <p:txBody>
          <a:bodyPr/>
          <a:lstStyle/>
          <a:p>
            <a:r>
              <a:rPr lang="en-US" altLang="en-US" sz="2800"/>
              <a:t>Not fear OF the child</a:t>
            </a:r>
          </a:p>
          <a:p>
            <a:r>
              <a:rPr lang="en-US" altLang="en-US" sz="2800"/>
              <a:t>Fear FOR the child</a:t>
            </a:r>
          </a:p>
          <a:p>
            <a:r>
              <a:rPr lang="en-US" altLang="en-US" sz="2800">
                <a:ea typeface="Times" pitchFamily="2" charset="0"/>
                <a:cs typeface="Times" pitchFamily="2" charset="0"/>
              </a:rPr>
              <a:t>With knowledge, this fear fades and competence blooms</a:t>
            </a:r>
          </a:p>
          <a:p>
            <a:r>
              <a:rPr lang="en-US" altLang="en-US" sz="2800"/>
              <a:t>You can be successful at including children with disabilities or other special needs in your program</a:t>
            </a:r>
            <a:endParaRPr lang="en-US" altLang="en-US" sz="2800" dirty="0"/>
          </a:p>
        </p:txBody>
      </p:sp>
      <p:pic>
        <p:nvPicPr>
          <p:cNvPr id="36869" name="Picture 5">
            <a:extLst>
              <a:ext uri="{FF2B5EF4-FFF2-40B4-BE49-F238E27FC236}">
                <a16:creationId xmlns:a16="http://schemas.microsoft.com/office/drawing/2014/main" id="{521391B6-80DC-7043-9937-16B886EB6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015" r="16995"/>
          <a:stretch>
            <a:fillRect/>
          </a:stretch>
        </p:blipFill>
        <p:spPr bwMode="auto">
          <a:xfrm>
            <a:off x="5037137" y="2057400"/>
            <a:ext cx="3497263" cy="3886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7EB78D4-4B2B-B54D-AC5F-4FDD28DEC64B}"/>
              </a:ext>
            </a:extLst>
          </p:cNvPr>
          <p:cNvPicPr>
            <a:picLocks noChangeAspect="1"/>
          </p:cNvPicPr>
          <p:nvPr/>
        </p:nvPicPr>
        <p:blipFill>
          <a:blip r:embed="rId4"/>
          <a:stretch>
            <a:fillRect/>
          </a:stretch>
        </p:blipFill>
        <p:spPr>
          <a:xfrm>
            <a:off x="7620000" y="266699"/>
            <a:ext cx="991201" cy="1282731"/>
          </a:xfrm>
          <a:prstGeom prst="rect">
            <a:avLst/>
          </a:prstGeom>
        </p:spPr>
      </p:pic>
      <p:sp>
        <p:nvSpPr>
          <p:cNvPr id="12" name="Footer Placeholder 8">
            <a:extLst>
              <a:ext uri="{FF2B5EF4-FFF2-40B4-BE49-F238E27FC236}">
                <a16:creationId xmlns:a16="http://schemas.microsoft.com/office/drawing/2014/main" id="{0CA0AE15-03BA-2642-A184-1116DF109D48}"/>
              </a:ext>
            </a:extLst>
          </p:cNvPr>
          <p:cNvSpPr txBox="1">
            <a:spLocks/>
          </p:cNvSpPr>
          <p:nvPr/>
        </p:nvSpPr>
        <p:spPr>
          <a:xfrm>
            <a:off x="1447800" y="6449694"/>
            <a:ext cx="7223760" cy="184150"/>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900" kern="1200">
                <a:solidFill>
                  <a:schemeClr val="tx1">
                    <a:tint val="75000"/>
                  </a:schemeClr>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r>
              <a:rPr lang="en-US"/>
              <a:t>Funded by the California Department of Education, Early Learning &amp; Care Division and developed collaboratively with Linda Brault, WestEd</a:t>
            </a:r>
            <a:endParaRPr lang="en-US" dirty="0"/>
          </a:p>
        </p:txBody>
      </p:sp>
    </p:spTree>
    <p:extLst>
      <p:ext uri="{BB962C8B-B14F-4D97-AF65-F5344CB8AC3E}">
        <p14:creationId xmlns:p14="http://schemas.microsoft.com/office/powerpoint/2010/main" val="11089683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6869"/>
                                        </p:tgtEl>
                                        <p:attrNameLst>
                                          <p:attrName>style.visibility</p:attrName>
                                        </p:attrNameLst>
                                      </p:cBhvr>
                                      <p:to>
                                        <p:strVal val="visible"/>
                                      </p:to>
                                    </p:set>
                                    <p:anim calcmode="lin" valueType="num">
                                      <p:cBhvr>
                                        <p:cTn id="7" dur="500" fill="hold"/>
                                        <p:tgtEl>
                                          <p:spTgt spid="36869"/>
                                        </p:tgtEl>
                                        <p:attrNameLst>
                                          <p:attrName>ppt_w</p:attrName>
                                        </p:attrNameLst>
                                      </p:cBhvr>
                                      <p:tavLst>
                                        <p:tav tm="0">
                                          <p:val>
                                            <p:fltVal val="0"/>
                                          </p:val>
                                        </p:tav>
                                        <p:tav tm="100000">
                                          <p:val>
                                            <p:strVal val="#ppt_w"/>
                                          </p:val>
                                        </p:tav>
                                      </p:tavLst>
                                    </p:anim>
                                    <p:anim calcmode="lin" valueType="num">
                                      <p:cBhvr>
                                        <p:cTn id="8" dur="500" fill="hold"/>
                                        <p:tgtEl>
                                          <p:spTgt spid="36869"/>
                                        </p:tgtEl>
                                        <p:attrNameLst>
                                          <p:attrName>ppt_h</p:attrName>
                                        </p:attrNameLst>
                                      </p:cBhvr>
                                      <p:tavLst>
                                        <p:tav tm="0">
                                          <p:val>
                                            <p:fltVal val="0"/>
                                          </p:val>
                                        </p:tav>
                                        <p:tav tm="100000">
                                          <p:val>
                                            <p:strVal val="#ppt_h"/>
                                          </p:val>
                                        </p:tav>
                                      </p:tavLst>
                                    </p:anim>
                                    <p:anim calcmode="lin" valueType="num">
                                      <p:cBhvr>
                                        <p:cTn id="9" dur="500" fill="hold"/>
                                        <p:tgtEl>
                                          <p:spTgt spid="36869"/>
                                        </p:tgtEl>
                                        <p:attrNameLst>
                                          <p:attrName>ppt_x</p:attrName>
                                        </p:attrNameLst>
                                      </p:cBhvr>
                                      <p:tavLst>
                                        <p:tav tm="0">
                                          <p:val>
                                            <p:fltVal val="0.5"/>
                                          </p:val>
                                        </p:tav>
                                        <p:tav tm="100000">
                                          <p:val>
                                            <p:strVal val="#ppt_x"/>
                                          </p:val>
                                        </p:tav>
                                      </p:tavLst>
                                    </p:anim>
                                    <p:anim calcmode="lin" valueType="num">
                                      <p:cBhvr>
                                        <p:cTn id="10" dur="500" fill="hold"/>
                                        <p:tgtEl>
                                          <p:spTgt spid="3686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2" fill="hold" grpId="0" nodeType="clickEffect">
                                  <p:stCondLst>
                                    <p:cond delay="0"/>
                                  </p:stCondLst>
                                  <p:childTnLst>
                                    <p:set>
                                      <p:cBhvr>
                                        <p:cTn id="14" dur="1" fill="hold">
                                          <p:stCondLst>
                                            <p:cond delay="0"/>
                                          </p:stCondLst>
                                        </p:cTn>
                                        <p:tgtEl>
                                          <p:spTgt spid="36867">
                                            <p:txEl>
                                              <p:pRg st="0" end="0"/>
                                            </p:txEl>
                                          </p:spTgt>
                                        </p:tgtEl>
                                        <p:attrNameLst>
                                          <p:attrName>style.visibility</p:attrName>
                                        </p:attrNameLst>
                                      </p:cBhvr>
                                      <p:to>
                                        <p:strVal val="visible"/>
                                      </p:to>
                                    </p:set>
                                    <p:anim calcmode="lin" valueType="num">
                                      <p:cBhvr>
                                        <p:cTn id="15" dur="500" fill="hold"/>
                                        <p:tgtEl>
                                          <p:spTgt spid="36867">
                                            <p:txEl>
                                              <p:pRg st="0" end="0"/>
                                            </p:txEl>
                                          </p:spTgt>
                                        </p:tgtEl>
                                        <p:attrNameLst>
                                          <p:attrName>ppt_w</p:attrName>
                                        </p:attrNameLst>
                                      </p:cBhvr>
                                      <p:tavLst>
                                        <p:tav tm="0">
                                          <p:val>
                                            <p:strVal val="4*#ppt_w"/>
                                          </p:val>
                                        </p:tav>
                                        <p:tav tm="100000">
                                          <p:val>
                                            <p:strVal val="#ppt_w"/>
                                          </p:val>
                                        </p:tav>
                                      </p:tavLst>
                                    </p:anim>
                                    <p:anim calcmode="lin" valueType="num">
                                      <p:cBhvr>
                                        <p:cTn id="16" dur="500" fill="hold"/>
                                        <p:tgtEl>
                                          <p:spTgt spid="36867">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32" fill="hold" grpId="0" nodeType="clickEffect">
                                  <p:stCondLst>
                                    <p:cond delay="0"/>
                                  </p:stCondLst>
                                  <p:childTnLst>
                                    <p:set>
                                      <p:cBhvr>
                                        <p:cTn id="20" dur="1" fill="hold">
                                          <p:stCondLst>
                                            <p:cond delay="0"/>
                                          </p:stCondLst>
                                        </p:cTn>
                                        <p:tgtEl>
                                          <p:spTgt spid="36867">
                                            <p:txEl>
                                              <p:pRg st="1" end="1"/>
                                            </p:txEl>
                                          </p:spTgt>
                                        </p:tgtEl>
                                        <p:attrNameLst>
                                          <p:attrName>style.visibility</p:attrName>
                                        </p:attrNameLst>
                                      </p:cBhvr>
                                      <p:to>
                                        <p:strVal val="visible"/>
                                      </p:to>
                                    </p:set>
                                    <p:anim calcmode="lin" valueType="num">
                                      <p:cBhvr>
                                        <p:cTn id="21" dur="500" fill="hold"/>
                                        <p:tgtEl>
                                          <p:spTgt spid="36867">
                                            <p:txEl>
                                              <p:pRg st="1" end="1"/>
                                            </p:txEl>
                                          </p:spTgt>
                                        </p:tgtEl>
                                        <p:attrNameLst>
                                          <p:attrName>ppt_w</p:attrName>
                                        </p:attrNameLst>
                                      </p:cBhvr>
                                      <p:tavLst>
                                        <p:tav tm="0">
                                          <p:val>
                                            <p:strVal val="4*#ppt_w"/>
                                          </p:val>
                                        </p:tav>
                                        <p:tav tm="100000">
                                          <p:val>
                                            <p:strVal val="#ppt_w"/>
                                          </p:val>
                                        </p:tav>
                                      </p:tavLst>
                                    </p:anim>
                                    <p:anim calcmode="lin" valueType="num">
                                      <p:cBhvr>
                                        <p:cTn id="22" dur="500" fill="hold"/>
                                        <p:tgtEl>
                                          <p:spTgt spid="36867">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32" fill="hold" grpId="0" nodeType="clickEffect">
                                  <p:stCondLst>
                                    <p:cond delay="0"/>
                                  </p:stCondLst>
                                  <p:childTnLst>
                                    <p:set>
                                      <p:cBhvr>
                                        <p:cTn id="26" dur="1" fill="hold">
                                          <p:stCondLst>
                                            <p:cond delay="0"/>
                                          </p:stCondLst>
                                        </p:cTn>
                                        <p:tgtEl>
                                          <p:spTgt spid="36867">
                                            <p:txEl>
                                              <p:pRg st="2" end="2"/>
                                            </p:txEl>
                                          </p:spTgt>
                                        </p:tgtEl>
                                        <p:attrNameLst>
                                          <p:attrName>style.visibility</p:attrName>
                                        </p:attrNameLst>
                                      </p:cBhvr>
                                      <p:to>
                                        <p:strVal val="visible"/>
                                      </p:to>
                                    </p:set>
                                    <p:anim calcmode="lin" valueType="num">
                                      <p:cBhvr>
                                        <p:cTn id="27" dur="500" fill="hold"/>
                                        <p:tgtEl>
                                          <p:spTgt spid="36867">
                                            <p:txEl>
                                              <p:pRg st="2" end="2"/>
                                            </p:txEl>
                                          </p:spTgt>
                                        </p:tgtEl>
                                        <p:attrNameLst>
                                          <p:attrName>ppt_w</p:attrName>
                                        </p:attrNameLst>
                                      </p:cBhvr>
                                      <p:tavLst>
                                        <p:tav tm="0">
                                          <p:val>
                                            <p:strVal val="4*#ppt_w"/>
                                          </p:val>
                                        </p:tav>
                                        <p:tav tm="100000">
                                          <p:val>
                                            <p:strVal val="#ppt_w"/>
                                          </p:val>
                                        </p:tav>
                                      </p:tavLst>
                                    </p:anim>
                                    <p:anim calcmode="lin" valueType="num">
                                      <p:cBhvr>
                                        <p:cTn id="28" dur="500" fill="hold"/>
                                        <p:tgtEl>
                                          <p:spTgt spid="36867">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2" fill="hold" grpId="0" nodeType="clickEffect">
                                  <p:stCondLst>
                                    <p:cond delay="0"/>
                                  </p:stCondLst>
                                  <p:childTnLst>
                                    <p:set>
                                      <p:cBhvr>
                                        <p:cTn id="32" dur="1" fill="hold">
                                          <p:stCondLst>
                                            <p:cond delay="0"/>
                                          </p:stCondLst>
                                        </p:cTn>
                                        <p:tgtEl>
                                          <p:spTgt spid="36867">
                                            <p:txEl>
                                              <p:pRg st="3" end="3"/>
                                            </p:txEl>
                                          </p:spTgt>
                                        </p:tgtEl>
                                        <p:attrNameLst>
                                          <p:attrName>style.visibility</p:attrName>
                                        </p:attrNameLst>
                                      </p:cBhvr>
                                      <p:to>
                                        <p:strVal val="visible"/>
                                      </p:to>
                                    </p:set>
                                    <p:anim calcmode="lin" valueType="num">
                                      <p:cBhvr>
                                        <p:cTn id="33" dur="500" fill="hold"/>
                                        <p:tgtEl>
                                          <p:spTgt spid="36867">
                                            <p:txEl>
                                              <p:pRg st="3" end="3"/>
                                            </p:txEl>
                                          </p:spTgt>
                                        </p:tgtEl>
                                        <p:attrNameLst>
                                          <p:attrName>ppt_w</p:attrName>
                                        </p:attrNameLst>
                                      </p:cBhvr>
                                      <p:tavLst>
                                        <p:tav tm="0">
                                          <p:val>
                                            <p:strVal val="4*#ppt_w"/>
                                          </p:val>
                                        </p:tav>
                                        <p:tav tm="100000">
                                          <p:val>
                                            <p:strVal val="#ppt_w"/>
                                          </p:val>
                                        </p:tav>
                                      </p:tavLst>
                                    </p:anim>
                                    <p:anim calcmode="lin" valueType="num">
                                      <p:cBhvr>
                                        <p:cTn id="34" dur="500" fill="hold"/>
                                        <p:tgtEl>
                                          <p:spTgt spid="36867">
                                            <p:txEl>
                                              <p:pRg st="3" end="3"/>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7A02F38B-979C-3C45-9EA1-50F3B1DFBCD1}"/>
              </a:ext>
            </a:extLst>
          </p:cNvPr>
          <p:cNvSpPr>
            <a:spLocks noGrp="1" noChangeArrowheads="1"/>
          </p:cNvSpPr>
          <p:nvPr>
            <p:ph type="title"/>
          </p:nvPr>
        </p:nvSpPr>
        <p:spPr>
          <a:xfrm>
            <a:off x="685800" y="381000"/>
            <a:ext cx="7772400" cy="609600"/>
          </a:xfrm>
        </p:spPr>
        <p:txBody>
          <a:bodyPr/>
          <a:lstStyle/>
          <a:p>
            <a:r>
              <a:rPr lang="en-US" altLang="en-US" dirty="0"/>
              <a:t>Can I Include Children?</a:t>
            </a:r>
          </a:p>
        </p:txBody>
      </p:sp>
      <p:sp>
        <p:nvSpPr>
          <p:cNvPr id="95235" name="Rectangle 3">
            <a:extLst>
              <a:ext uri="{FF2B5EF4-FFF2-40B4-BE49-F238E27FC236}">
                <a16:creationId xmlns:a16="http://schemas.microsoft.com/office/drawing/2014/main" id="{AE6B52DC-EF1F-EE4A-A1DC-7293C9D27B15}"/>
              </a:ext>
            </a:extLst>
          </p:cNvPr>
          <p:cNvSpPr>
            <a:spLocks noGrp="1" noChangeArrowheads="1"/>
          </p:cNvSpPr>
          <p:nvPr>
            <p:ph type="body" idx="1"/>
          </p:nvPr>
        </p:nvSpPr>
        <p:spPr>
          <a:xfrm>
            <a:off x="457200" y="1219200"/>
            <a:ext cx="8153400" cy="4953000"/>
          </a:xfrm>
        </p:spPr>
        <p:txBody>
          <a:bodyPr/>
          <a:lstStyle/>
          <a:p>
            <a:pPr>
              <a:spcAft>
                <a:spcPts val="788"/>
              </a:spcAft>
              <a:buFont typeface="Monotype Sorts" pitchFamily="2" charset="2"/>
              <a:buNone/>
            </a:pPr>
            <a:r>
              <a:rPr lang="en-US" altLang="en-US" sz="2800" dirty="0"/>
              <a:t>Absolutely! Most of you already are.</a:t>
            </a:r>
            <a:r>
              <a:rPr lang="en-US" altLang="en-US" sz="2800" dirty="0">
                <a:latin typeface="Times New Roman" panose="02020603050405020304" pitchFamily="18" charset="0"/>
              </a:rPr>
              <a:t> </a:t>
            </a:r>
            <a:r>
              <a:rPr lang="en-US" altLang="en-US" sz="2800" dirty="0"/>
              <a:t>Here </a:t>
            </a:r>
            <a:br>
              <a:rPr lang="en-US" altLang="en-US" sz="2800" dirty="0"/>
            </a:br>
            <a:r>
              <a:rPr lang="en-US" altLang="en-US" sz="2800" dirty="0"/>
              <a:t>are some things to know:</a:t>
            </a:r>
          </a:p>
          <a:p>
            <a:pPr>
              <a:spcAft>
                <a:spcPts val="788"/>
              </a:spcAft>
            </a:pPr>
            <a:r>
              <a:rPr lang="en-US" altLang="en-US" sz="2800" dirty="0"/>
              <a:t>You probably will not need to make major modifications to your program to do so</a:t>
            </a:r>
          </a:p>
          <a:p>
            <a:pPr>
              <a:spcAft>
                <a:spcPts val="788"/>
              </a:spcAft>
            </a:pPr>
            <a:r>
              <a:rPr lang="en-US" altLang="en-US" sz="2800" dirty="0"/>
              <a:t>You may be able to receive assistance and support for the changes you do need to make</a:t>
            </a:r>
          </a:p>
          <a:p>
            <a:r>
              <a:rPr lang="en-US" altLang="en-US" sz="2800" dirty="0">
                <a:ea typeface="Times" pitchFamily="2" charset="0"/>
                <a:cs typeface="Times" pitchFamily="2" charset="0"/>
              </a:rPr>
              <a:t>You will find that building an inclusive child care program will be rewarding for all the children, families, and staff in your child care program—and for you</a:t>
            </a:r>
          </a:p>
        </p:txBody>
      </p:sp>
      <p:pic>
        <p:nvPicPr>
          <p:cNvPr id="4" name="Picture 3">
            <a:extLst>
              <a:ext uri="{FF2B5EF4-FFF2-40B4-BE49-F238E27FC236}">
                <a16:creationId xmlns:a16="http://schemas.microsoft.com/office/drawing/2014/main" id="{C90DAB58-EC4B-EA45-8F66-2EF4BFB5DAAA}"/>
              </a:ext>
            </a:extLst>
          </p:cNvPr>
          <p:cNvPicPr>
            <a:picLocks noChangeAspect="1"/>
          </p:cNvPicPr>
          <p:nvPr/>
        </p:nvPicPr>
        <p:blipFill>
          <a:blip r:embed="rId3"/>
          <a:stretch>
            <a:fillRect/>
          </a:stretch>
        </p:blipFill>
        <p:spPr>
          <a:xfrm>
            <a:off x="7620000" y="266699"/>
            <a:ext cx="991201" cy="1282731"/>
          </a:xfrm>
          <a:prstGeom prst="rect">
            <a:avLst/>
          </a:prstGeom>
        </p:spPr>
      </p:pic>
      <p:sp>
        <p:nvSpPr>
          <p:cNvPr id="6" name="Footer Placeholder 8">
            <a:extLst>
              <a:ext uri="{FF2B5EF4-FFF2-40B4-BE49-F238E27FC236}">
                <a16:creationId xmlns:a16="http://schemas.microsoft.com/office/drawing/2014/main" id="{4BB7C433-D725-9040-94BD-F5398E6DDD91}"/>
              </a:ext>
            </a:extLst>
          </p:cNvPr>
          <p:cNvSpPr txBox="1">
            <a:spLocks/>
          </p:cNvSpPr>
          <p:nvPr/>
        </p:nvSpPr>
        <p:spPr>
          <a:xfrm>
            <a:off x="1447800" y="6449694"/>
            <a:ext cx="7223760" cy="184150"/>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900" kern="1200">
                <a:solidFill>
                  <a:schemeClr val="tx1">
                    <a:tint val="75000"/>
                  </a:schemeClr>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r>
              <a:rPr lang="en-US"/>
              <a:t>Funded by the California Department of Education, Early Learning &amp; Care Division and developed collaboratively with Linda Brault, WestEd</a:t>
            </a:r>
            <a:endParaRPr lang="en-US" dirty="0"/>
          </a:p>
        </p:txBody>
      </p:sp>
    </p:spTree>
    <p:extLst>
      <p:ext uri="{BB962C8B-B14F-4D97-AF65-F5344CB8AC3E}">
        <p14:creationId xmlns:p14="http://schemas.microsoft.com/office/powerpoint/2010/main" val="202337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13804</TotalTime>
  <Words>2117</Words>
  <Application>Microsoft Macintosh PowerPoint</Application>
  <PresentationFormat>On-screen Show (4:3)</PresentationFormat>
  <Paragraphs>219</Paragraphs>
  <Slides>24</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vt:lpstr>
      <vt:lpstr>Calibri</vt:lpstr>
      <vt:lpstr>Century Gothic</vt:lpstr>
      <vt:lpstr>Monotype Sorts</vt:lpstr>
      <vt:lpstr>Times</vt:lpstr>
      <vt:lpstr>Times New Roman</vt:lpstr>
      <vt:lpstr>Wingdings</vt:lpstr>
      <vt:lpstr>Office Theme</vt:lpstr>
      <vt:lpstr>1_Office Theme</vt:lpstr>
      <vt:lpstr>Inclusion Works!</vt:lpstr>
      <vt:lpstr>Information in this PowerPoint is  from Inclusion Works!</vt:lpstr>
      <vt:lpstr>Chapters in  Inclusion Works!</vt:lpstr>
      <vt:lpstr>Chapter 1 Highlights</vt:lpstr>
      <vt:lpstr>Key Elements</vt:lpstr>
      <vt:lpstr>Belonging is Strengthened and Enhanced Through These Elements</vt:lpstr>
      <vt:lpstr>Chapter 2 A Rationale</vt:lpstr>
      <vt:lpstr>Fear is the Biggest Barrier</vt:lpstr>
      <vt:lpstr>Can I Include Children?</vt:lpstr>
      <vt:lpstr>Focus on the  Individual Child</vt:lpstr>
      <vt:lpstr>Chapter 3 Highlights</vt:lpstr>
      <vt:lpstr>Keys to Quality</vt:lpstr>
      <vt:lpstr>For Children with Disabilities, 5 Key Indicators</vt:lpstr>
      <vt:lpstr>Universal Design</vt:lpstr>
      <vt:lpstr>Universal Design  for Learning</vt:lpstr>
      <vt:lpstr>PowerPoint Presentation</vt:lpstr>
      <vt:lpstr>Chapter 4 Highlights</vt:lpstr>
      <vt:lpstr>Creating a Culture of  Inclusion &amp; Belonging</vt:lpstr>
      <vt:lpstr>Questions to Ask as You  Make Modifications</vt:lpstr>
      <vt:lpstr>Chapter 5 Highlights</vt:lpstr>
      <vt:lpstr>Chapter 6 Highlights</vt:lpstr>
      <vt:lpstr>Successful  Collaboration Elements</vt:lpstr>
      <vt:lpstr>Chapter 7: Common Modifications, Adaptations &amp; Supports</vt:lpstr>
      <vt:lpstr>Appendixes Highlights</vt:lpstr>
    </vt:vector>
  </TitlesOfParts>
  <Company>Family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Alejandro Castillon</dc:creator>
  <cp:lastModifiedBy>Linda Brault</cp:lastModifiedBy>
  <cp:revision>262</cp:revision>
  <cp:lastPrinted>2021-09-05T00:45:38Z</cp:lastPrinted>
  <dcterms:created xsi:type="dcterms:W3CDTF">2015-07-22T08:04:42Z</dcterms:created>
  <dcterms:modified xsi:type="dcterms:W3CDTF">2021-09-05T01:45:12Z</dcterms:modified>
</cp:coreProperties>
</file>