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388" r:id="rId2"/>
    <p:sldId id="283" r:id="rId3"/>
    <p:sldId id="284" r:id="rId4"/>
    <p:sldId id="285" r:id="rId5"/>
    <p:sldId id="288" r:id="rId6"/>
    <p:sldId id="286" r:id="rId7"/>
    <p:sldId id="287" r:id="rId8"/>
    <p:sldId id="356" r:id="rId9"/>
    <p:sldId id="358" r:id="rId10"/>
    <p:sldId id="291" r:id="rId11"/>
    <p:sldId id="325" r:id="rId12"/>
    <p:sldId id="376" r:id="rId13"/>
    <p:sldId id="292" r:id="rId14"/>
    <p:sldId id="295" r:id="rId15"/>
    <p:sldId id="296" r:id="rId16"/>
    <p:sldId id="298" r:id="rId17"/>
    <p:sldId id="339" r:id="rId18"/>
    <p:sldId id="299" r:id="rId19"/>
    <p:sldId id="355" r:id="rId20"/>
    <p:sldId id="330" r:id="rId21"/>
    <p:sldId id="302" r:id="rId22"/>
    <p:sldId id="345" r:id="rId23"/>
    <p:sldId id="346" r:id="rId24"/>
    <p:sldId id="385" r:id="rId25"/>
    <p:sldId id="367" r:id="rId26"/>
    <p:sldId id="347" r:id="rId27"/>
    <p:sldId id="343" r:id="rId28"/>
    <p:sldId id="350" r:id="rId29"/>
    <p:sldId id="331" r:id="rId30"/>
    <p:sldId id="382" r:id="rId31"/>
    <p:sldId id="384" r:id="rId32"/>
    <p:sldId id="366" r:id="rId33"/>
    <p:sldId id="365" r:id="rId34"/>
    <p:sldId id="383" r:id="rId35"/>
    <p:sldId id="311" r:id="rId36"/>
    <p:sldId id="375" r:id="rId37"/>
    <p:sldId id="314" r:id="rId38"/>
    <p:sldId id="379" r:id="rId39"/>
    <p:sldId id="380" r:id="rId40"/>
    <p:sldId id="386" r:id="rId41"/>
    <p:sldId id="381" r:id="rId42"/>
    <p:sldId id="322" r:id="rId43"/>
    <p:sldId id="338" r:id="rId44"/>
    <p:sldId id="323" r:id="rId45"/>
  </p:sldIdLst>
  <p:sldSz cx="9144000" cy="6858000" type="letter"/>
  <p:notesSz cx="9363075" cy="7077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29" userDrawn="1">
          <p15:clr>
            <a:srgbClr val="A4A3A4"/>
          </p15:clr>
        </p15:guide>
        <p15:guide id="2" pos="29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CA1E2"/>
    <a:srgbClr val="668EDF"/>
    <a:srgbClr val="3D79D1"/>
    <a:srgbClr val="008AE8"/>
    <a:srgbClr val="C1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3" autoAdjust="0"/>
    <p:restoredTop sz="94178" autoAdjust="0"/>
  </p:normalViewPr>
  <p:slideViewPr>
    <p:cSldViewPr snapToGrid="0">
      <p:cViewPr varScale="1">
        <p:scale>
          <a:sx n="145" d="100"/>
          <a:sy n="145" d="100"/>
        </p:scale>
        <p:origin x="576" y="176"/>
      </p:cViewPr>
      <p:guideLst>
        <p:guide orient="horz" pos="2160"/>
        <p:guide pos="2880"/>
      </p:guideLst>
    </p:cSldViewPr>
  </p:slideViewPr>
  <p:outlineViewPr>
    <p:cViewPr>
      <p:scale>
        <a:sx n="33" d="100"/>
        <a:sy n="33" d="100"/>
      </p:scale>
      <p:origin x="0" y="-2643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3" d="100"/>
          <a:sy n="53" d="100"/>
        </p:scale>
        <p:origin x="2886" y="120"/>
      </p:cViewPr>
      <p:guideLst>
        <p:guide orient="horz" pos="2229"/>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649" cy="354013"/>
          </a:xfrm>
          <a:prstGeom prst="rect">
            <a:avLst/>
          </a:prstGeom>
        </p:spPr>
        <p:txBody>
          <a:bodyPr vert="horz" lIns="93935" tIns="46968" rIns="93935" bIns="46968" rtlCol="0"/>
          <a:lstStyle>
            <a:lvl1pPr algn="l" eaLnBrk="1" fontAlgn="auto" hangingPunct="1">
              <a:spcBef>
                <a:spcPts val="0"/>
              </a:spcBef>
              <a:spcAft>
                <a:spcPts val="0"/>
              </a:spcAft>
              <a:defRPr sz="1300">
                <a:latin typeface="+mn-lt"/>
                <a:cs typeface="+mn-cs"/>
              </a:defRPr>
            </a:lvl1pPr>
          </a:lstStyle>
          <a:p>
            <a:pPr>
              <a:defRPr/>
            </a:pPr>
            <a:r>
              <a:rPr lang="en-US"/>
              <a:t>2018 CA MAP Tour </a:t>
            </a:r>
          </a:p>
        </p:txBody>
      </p:sp>
      <p:sp>
        <p:nvSpPr>
          <p:cNvPr id="3" name="Date Placeholder 2"/>
          <p:cNvSpPr>
            <a:spLocks noGrp="1"/>
          </p:cNvSpPr>
          <p:nvPr>
            <p:ph type="dt" sz="quarter" idx="1"/>
          </p:nvPr>
        </p:nvSpPr>
        <p:spPr>
          <a:xfrm>
            <a:off x="5303838" y="1"/>
            <a:ext cx="4057649" cy="354013"/>
          </a:xfrm>
          <a:prstGeom prst="rect">
            <a:avLst/>
          </a:prstGeom>
        </p:spPr>
        <p:txBody>
          <a:bodyPr vert="horz" lIns="93935" tIns="46968" rIns="93935" bIns="46968" rtlCol="0"/>
          <a:lstStyle>
            <a:lvl1pPr algn="r" eaLnBrk="1" fontAlgn="auto" hangingPunct="1">
              <a:spcBef>
                <a:spcPts val="0"/>
              </a:spcBef>
              <a:spcAft>
                <a:spcPts val="0"/>
              </a:spcAft>
              <a:defRPr sz="1300">
                <a:latin typeface="+mn-lt"/>
                <a:cs typeface="+mn-cs"/>
              </a:defRPr>
            </a:lvl1pPr>
          </a:lstStyle>
          <a:p>
            <a:pPr>
              <a:defRPr/>
            </a:pPr>
            <a:r>
              <a:rPr lang="en-US"/>
              <a:t>Winter 2018</a:t>
            </a:r>
          </a:p>
        </p:txBody>
      </p:sp>
      <p:sp>
        <p:nvSpPr>
          <p:cNvPr id="4" name="Footer Placeholder 3"/>
          <p:cNvSpPr>
            <a:spLocks noGrp="1"/>
          </p:cNvSpPr>
          <p:nvPr>
            <p:ph type="ftr" sz="quarter" idx="2"/>
          </p:nvPr>
        </p:nvSpPr>
        <p:spPr>
          <a:xfrm>
            <a:off x="0" y="6723066"/>
            <a:ext cx="4057649" cy="352425"/>
          </a:xfrm>
          <a:prstGeom prst="rect">
            <a:avLst/>
          </a:prstGeom>
        </p:spPr>
        <p:txBody>
          <a:bodyPr vert="horz" lIns="93935" tIns="46968" rIns="93935" bIns="46968" rtlCol="0" anchor="b"/>
          <a:lstStyle>
            <a:lvl1pPr algn="l" eaLnBrk="1" fontAlgn="auto" hangingPunct="1">
              <a:spcBef>
                <a:spcPts val="0"/>
              </a:spcBef>
              <a:spcAft>
                <a:spcPts val="0"/>
              </a:spcAft>
              <a:defRPr sz="1300">
                <a:latin typeface="+mn-lt"/>
                <a:cs typeface="+mn-cs"/>
              </a:defRPr>
            </a:lvl1pPr>
          </a:lstStyle>
          <a:p>
            <a:pPr>
              <a:defRPr/>
            </a:pPr>
            <a:r>
              <a:rPr lang="en-US"/>
              <a:t>California MAP to Inclusion and Belonging | www.CAinclusion.org </a:t>
            </a:r>
            <a:endParaRPr lang="en-US" dirty="0"/>
          </a:p>
        </p:txBody>
      </p:sp>
      <p:sp>
        <p:nvSpPr>
          <p:cNvPr id="5" name="Slide Number Placeholder 4"/>
          <p:cNvSpPr>
            <a:spLocks noGrp="1"/>
          </p:cNvSpPr>
          <p:nvPr>
            <p:ph type="sldNum" sz="quarter" idx="3"/>
          </p:nvPr>
        </p:nvSpPr>
        <p:spPr>
          <a:xfrm>
            <a:off x="5303838" y="6723066"/>
            <a:ext cx="4057649" cy="352425"/>
          </a:xfrm>
          <a:prstGeom prst="rect">
            <a:avLst/>
          </a:prstGeom>
        </p:spPr>
        <p:txBody>
          <a:bodyPr vert="horz" wrap="square" lIns="93935" tIns="46968" rIns="93935" bIns="4696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0663B5D-3EF7-4B2E-802B-082C229C79DC}" type="slidenum">
              <a:rPr lang="en-US" altLang="en-US"/>
              <a:pPr>
                <a:defRPr/>
              </a:pPr>
              <a:t>‹#›</a:t>
            </a:fld>
            <a:endParaRPr lang="en-US" altLang="en-US"/>
          </a:p>
        </p:txBody>
      </p:sp>
    </p:spTree>
    <p:extLst>
      <p:ext uri="{BB962C8B-B14F-4D97-AF65-F5344CB8AC3E}">
        <p14:creationId xmlns:p14="http://schemas.microsoft.com/office/powerpoint/2010/main" val="290445250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649" cy="354013"/>
          </a:xfrm>
          <a:prstGeom prst="rect">
            <a:avLst/>
          </a:prstGeom>
        </p:spPr>
        <p:txBody>
          <a:bodyPr vert="horz" lIns="93935" tIns="46968" rIns="93935" bIns="46968" rtlCol="0"/>
          <a:lstStyle>
            <a:lvl1pPr algn="l" eaLnBrk="1" fontAlgn="auto" hangingPunct="1">
              <a:spcBef>
                <a:spcPts val="0"/>
              </a:spcBef>
              <a:spcAft>
                <a:spcPts val="0"/>
              </a:spcAft>
              <a:defRPr sz="1300">
                <a:latin typeface="+mn-lt"/>
                <a:cs typeface="+mn-cs"/>
              </a:defRPr>
            </a:lvl1pPr>
          </a:lstStyle>
          <a:p>
            <a:pPr>
              <a:defRPr/>
            </a:pPr>
            <a:r>
              <a:rPr lang="en-US" dirty="0"/>
              <a:t>2018 CA MAP Tour </a:t>
            </a:r>
          </a:p>
        </p:txBody>
      </p:sp>
      <p:sp>
        <p:nvSpPr>
          <p:cNvPr id="3" name="Date Placeholder 2"/>
          <p:cNvSpPr>
            <a:spLocks noGrp="1"/>
          </p:cNvSpPr>
          <p:nvPr>
            <p:ph type="dt" idx="1"/>
          </p:nvPr>
        </p:nvSpPr>
        <p:spPr>
          <a:xfrm>
            <a:off x="5303838" y="1"/>
            <a:ext cx="4057649" cy="354013"/>
          </a:xfrm>
          <a:prstGeom prst="rect">
            <a:avLst/>
          </a:prstGeom>
        </p:spPr>
        <p:txBody>
          <a:bodyPr vert="horz" lIns="93935" tIns="46968" rIns="93935" bIns="46968" rtlCol="0"/>
          <a:lstStyle>
            <a:lvl1pPr algn="r" eaLnBrk="1" fontAlgn="auto" hangingPunct="1">
              <a:spcBef>
                <a:spcPts val="0"/>
              </a:spcBef>
              <a:spcAft>
                <a:spcPts val="0"/>
              </a:spcAft>
              <a:defRPr sz="1300">
                <a:latin typeface="+mn-lt"/>
                <a:cs typeface="+mn-cs"/>
              </a:defRPr>
            </a:lvl1pPr>
          </a:lstStyle>
          <a:p>
            <a:pPr>
              <a:defRPr/>
            </a:pPr>
            <a:r>
              <a:rPr lang="en-US"/>
              <a:t>Winter 2018</a:t>
            </a:r>
            <a:endParaRPr lang="en-US" dirty="0"/>
          </a:p>
        </p:txBody>
      </p:sp>
      <p:sp>
        <p:nvSpPr>
          <p:cNvPr id="4" name="Slide Image Placeholder 3"/>
          <p:cNvSpPr>
            <a:spLocks noGrp="1" noRot="1" noChangeAspect="1"/>
          </p:cNvSpPr>
          <p:nvPr>
            <p:ph type="sldImg" idx="2"/>
          </p:nvPr>
        </p:nvSpPr>
        <p:spPr>
          <a:xfrm>
            <a:off x="2913063" y="531813"/>
            <a:ext cx="3536950" cy="2652712"/>
          </a:xfrm>
          <a:prstGeom prst="rect">
            <a:avLst/>
          </a:prstGeom>
          <a:noFill/>
          <a:ln w="12700">
            <a:solidFill>
              <a:prstClr val="black"/>
            </a:solidFill>
          </a:ln>
        </p:spPr>
        <p:txBody>
          <a:bodyPr vert="horz" lIns="93935" tIns="46968" rIns="93935" bIns="46968" rtlCol="0" anchor="ctr"/>
          <a:lstStyle/>
          <a:p>
            <a:pPr lvl="0"/>
            <a:endParaRPr lang="en-US" noProof="0"/>
          </a:p>
        </p:txBody>
      </p:sp>
      <p:sp>
        <p:nvSpPr>
          <p:cNvPr id="5" name="Notes Placeholder 4"/>
          <p:cNvSpPr>
            <a:spLocks noGrp="1"/>
          </p:cNvSpPr>
          <p:nvPr>
            <p:ph type="body" sz="quarter" idx="3"/>
          </p:nvPr>
        </p:nvSpPr>
        <p:spPr>
          <a:xfrm>
            <a:off x="936627" y="3362325"/>
            <a:ext cx="7489825" cy="3182938"/>
          </a:xfrm>
          <a:prstGeom prst="rect">
            <a:avLst/>
          </a:prstGeom>
        </p:spPr>
        <p:txBody>
          <a:bodyPr vert="horz" lIns="93935" tIns="46968" rIns="93935"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23066"/>
            <a:ext cx="4057649" cy="352425"/>
          </a:xfrm>
          <a:prstGeom prst="rect">
            <a:avLst/>
          </a:prstGeom>
        </p:spPr>
        <p:txBody>
          <a:bodyPr vert="horz" lIns="93935" tIns="46968" rIns="93935" bIns="46968" rtlCol="0" anchor="b"/>
          <a:lstStyle>
            <a:lvl1pPr algn="l" eaLnBrk="1" fontAlgn="auto" hangingPunct="1">
              <a:spcBef>
                <a:spcPts val="0"/>
              </a:spcBef>
              <a:spcAft>
                <a:spcPts val="0"/>
              </a:spcAft>
              <a:defRPr sz="1300">
                <a:latin typeface="+mn-lt"/>
                <a:cs typeface="+mn-cs"/>
              </a:defRPr>
            </a:lvl1p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5"/>
          </p:nvPr>
        </p:nvSpPr>
        <p:spPr>
          <a:xfrm>
            <a:off x="5303838" y="6723066"/>
            <a:ext cx="4057649" cy="352425"/>
          </a:xfrm>
          <a:prstGeom prst="rect">
            <a:avLst/>
          </a:prstGeom>
        </p:spPr>
        <p:txBody>
          <a:bodyPr vert="horz" wrap="square" lIns="93935" tIns="46968" rIns="93935" bIns="4696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E45D38AD-2ED2-4142-AC11-9105A748B305}" type="slidenum">
              <a:rPr lang="en-US" altLang="en-US"/>
              <a:pPr>
                <a:defRPr/>
              </a:pPr>
              <a:t>‹#›</a:t>
            </a:fld>
            <a:endParaRPr lang="en-US" altLang="en-US"/>
          </a:p>
        </p:txBody>
      </p:sp>
    </p:spTree>
    <p:extLst>
      <p:ext uri="{BB962C8B-B14F-4D97-AF65-F5344CB8AC3E}">
        <p14:creationId xmlns:p14="http://schemas.microsoft.com/office/powerpoint/2010/main" val="2318087049"/>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iploproductions.com/stories/onc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ea typeface="ＭＳ Ｐゴシック" panose="020B0600070205080204" pitchFamily="34" charset="-128"/>
              </a:rPr>
              <a:t>2018 CA MAP Tour </a:t>
            </a:r>
          </a:p>
        </p:txBody>
      </p:sp>
      <p:sp>
        <p:nvSpPr>
          <p:cNvPr id="1229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ea typeface="ＭＳ Ｐゴシック" panose="020B0600070205080204" pitchFamily="34" charset="-128"/>
              </a:rPr>
              <a:t>Winter 2018</a:t>
            </a:r>
            <a:endParaRPr lang="en-US" altLang="en-US" dirty="0">
              <a:ea typeface="ＭＳ Ｐゴシック" panose="020B0600070205080204" pitchFamily="34" charset="-128"/>
            </a:endParaRPr>
          </a:p>
        </p:txBody>
      </p:sp>
      <p:sp>
        <p:nvSpPr>
          <p:cNvPr id="1229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ea typeface="ＭＳ Ｐゴシック" panose="020B0600070205080204" pitchFamily="34" charset="-128"/>
              </a:rPr>
              <a:t>California MAP to Inclusion and Belonging | www.CAinclusion.org </a:t>
            </a:r>
          </a:p>
        </p:txBody>
      </p:sp>
      <p:sp>
        <p:nvSpPr>
          <p:cNvPr id="122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485613-3EFE-45D4-947E-2D15CCF3073B}"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122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dirty="0">
                <a:latin typeface="Arial" panose="020B0604020202020204" pitchFamily="34" charset="0"/>
                <a:ea typeface="ＭＳ Ｐゴシック" panose="020B0600070205080204" pitchFamily="34" charset="-128"/>
              </a:rPr>
              <a:t>Introduce yourselves and your role related to MAP.</a:t>
            </a:r>
          </a:p>
        </p:txBody>
      </p:sp>
    </p:spTree>
    <p:extLst>
      <p:ext uri="{BB962C8B-B14F-4D97-AF65-F5344CB8AC3E}">
        <p14:creationId xmlns:p14="http://schemas.microsoft.com/office/powerpoint/2010/main" val="420564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939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939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337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472925-52E4-416C-AF17-9973A56E7F1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
        <p:nvSpPr>
          <p:cNvPr id="337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How many of you are already familiar with CA CSEFEL? Raise your hand.</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The California Collaborative for the Social and Emotional Foundations for Early Learning (CA CSEFEL)  is the California Department of Education’s vision for promoting and  supporting healthy social and emotional development for all children in California. The MAP Project and the California Department of Education co- lead the CA CSEFEL Leadership Team. CA CSEFEL partnered with the National Center for two years and is moving ahead with adaptations for California in line with California’s early learning foundations and curriculum frameworks.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For more about the CA CSEFEL see the Project Information Sheets and the Overview PP under “About CA CSEFEL”</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A Sample of California Adapted Materials includes: Moving From Praise to Acknowledgement and Tell Me What to Do Instead. They are helpful tip sheets that provide guidance for using these effective strategies for supporting positive behavior.</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More California Adaptations are explained and available in the Teaching Pyramid website.</a:t>
            </a:r>
          </a:p>
        </p:txBody>
      </p:sp>
    </p:spTree>
    <p:extLst>
      <p:ext uri="{BB962C8B-B14F-4D97-AF65-F5344CB8AC3E}">
        <p14:creationId xmlns:p14="http://schemas.microsoft.com/office/powerpoint/2010/main" val="829736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The Teaching Pyramid website provides information on professional development authorized by the California Department of Education for program-wide implementation of the Teaching Pyramid approach. To find out about the Teaching Pyramid Professional development, look at the Teaching Pyramid components. </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Under “materials” you’ll find downloadable resources for your classroom and for families that have been translated into Spanish and Chinese.</a:t>
            </a:r>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2018 CA MAP Tour </a:t>
            </a:r>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Winter 2018</a:t>
            </a:r>
            <a:endParaRPr lang="en-US" dirty="0"/>
          </a:p>
        </p:txBody>
      </p:sp>
      <p:sp>
        <p:nvSpPr>
          <p:cNvPr id="604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California MAP to Inclusion and Belonging | www.CAinclusion.org </a:t>
            </a:r>
          </a:p>
        </p:txBody>
      </p:sp>
      <p:sp>
        <p:nvSpPr>
          <p:cNvPr id="35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9179FA-2C01-4AC0-B9FC-4C6B8CEBB256}"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14216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2017 CA MAP Tour </a:t>
            </a:r>
          </a:p>
        </p:txBody>
      </p:sp>
      <p:sp>
        <p:nvSpPr>
          <p:cNvPr id="6144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p>
        </p:txBody>
      </p:sp>
      <p:sp>
        <p:nvSpPr>
          <p:cNvPr id="6144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378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FA373C-30E4-45CE-BE0D-DAAB8F973853}"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
        <p:nvSpPr>
          <p:cNvPr id="378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area of the website is one of the most popular.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Many state agencies refer  to this area of the MAP website when they are looking for county-by-county contact information for organizations supporting children with disabilities.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Let’s take a look at the information available for one of the counties. How about Alameda?</a:t>
            </a:r>
          </a:p>
          <a:p>
            <a:pPr eaLnBrk="1" hangingPunct="1">
              <a:spcBef>
                <a:spcPct val="0"/>
              </a:spcBef>
            </a:pPr>
            <a:r>
              <a:rPr lang="en-US" altLang="en-US">
                <a:latin typeface="Arial" panose="020B0604020202020204" pitchFamily="34" charset="0"/>
                <a:ea typeface="ＭＳ Ｐゴシック" panose="020B0600070205080204" pitchFamily="34" charset="-128"/>
              </a:rPr>
              <a:t>Participants, is there a county that you want me to show?</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Now let’s go back to the PowerPoint…..to keep me on track.</a:t>
            </a:r>
          </a:p>
        </p:txBody>
      </p:sp>
    </p:spTree>
    <p:extLst>
      <p:ext uri="{BB962C8B-B14F-4D97-AF65-F5344CB8AC3E}">
        <p14:creationId xmlns:p14="http://schemas.microsoft.com/office/powerpoint/2010/main" val="421104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6451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6451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399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DA8981-1E75-4DA2-B0F2-AE5A1FE58A65}"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399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en-US" altLang="en-US" sz="1700" dirty="0"/>
              <a:t>Hot Topics are new areas of the website developed in response to requests from the field and to address important issues. Research, tools, frameworks and tips are gathered to create a new topic area in MAP. They are usually introduced in in MAP Newsletters related to the theme of the newsletter. The most recent additions are  sections in the fall newsletter about support for immigrants and homeless families. We also have a new category of resources related to </a:t>
            </a:r>
            <a:r>
              <a:rPr lang="en-US" altLang="en-US" sz="1700" b="1" dirty="0"/>
              <a:t>Dual Language Learners </a:t>
            </a:r>
            <a:r>
              <a:rPr lang="en-US" altLang="en-US" sz="1700" dirty="0"/>
              <a:t>within Cultural Competency and Resources in Multiple Languages, a new section within Reports and Useful Documents that contains all of the </a:t>
            </a:r>
            <a:r>
              <a:rPr lang="en-US" altLang="en-US" sz="1700" b="1" dirty="0"/>
              <a:t>Federal Policy Statements and Guidance </a:t>
            </a:r>
            <a:r>
              <a:rPr lang="en-US" altLang="en-US" sz="1700" dirty="0"/>
              <a:t>that have been released over the past few years and </a:t>
            </a:r>
            <a:r>
              <a:rPr lang="en-US" altLang="en-US" sz="1700" b="1" dirty="0"/>
              <a:t>Building a Culture of Inclusion: 10 Guiding Questions</a:t>
            </a:r>
            <a:r>
              <a:rPr lang="en-US" altLang="en-US" sz="1700" dirty="0"/>
              <a:t> also found within Reports and Useful Documents. The others are found in Resources and Links. We will take a closer look at these later.</a:t>
            </a:r>
            <a:endParaRPr lang="en-US" altLang="en-US" sz="17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011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6553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6554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419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FB8F95-AE24-4B70-8671-6783586D13F1}"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419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latin typeface="Arial" panose="020B0604020202020204" pitchFamily="34" charset="0"/>
                <a:ea typeface="ＭＳ Ｐゴシック" panose="020B0600070205080204" pitchFamily="34" charset="-128"/>
              </a:rPr>
              <a:t>Inclusion Works!  </a:t>
            </a:r>
            <a:r>
              <a:rPr lang="en-US" altLang="en-US" dirty="0">
                <a:latin typeface="Arial" panose="020B0604020202020204" pitchFamily="34" charset="0"/>
                <a:ea typeface="ＭＳ Ｐゴシック" panose="020B0600070205080204" pitchFamily="34" charset="-128"/>
              </a:rPr>
              <a:t>is a book written by our project director, Linda Brault. It provides a primer on the meaning and implementation of inclusive practice in a variety of different settings. It explains the importance of collaboration, identifies the people who need to be engaged and provides strategies for working effectively as a team with the child.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The book is geared toward use in child care settings, preschool, and afterschool settings for children birth to age 12 years. The concepts presented are applicable to any age and any setting.</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i="1" dirty="0">
                <a:latin typeface="Arial" panose="020B0604020202020204" pitchFamily="34" charset="0"/>
                <a:ea typeface="ＭＳ Ｐゴシック" panose="020B0600070205080204" pitchFamily="34" charset="-128"/>
              </a:rPr>
              <a:t>The last half of the book describes 8 Inclusion Strategies that are real life stories of inclusion that all highlight different ages, abilities and needs and ways these particular children were supported for inclusion.</a:t>
            </a:r>
          </a:p>
          <a:p>
            <a:pPr eaLnBrk="1" hangingPunct="1">
              <a:spcBef>
                <a:spcPct val="0"/>
              </a:spcBef>
            </a:pPr>
            <a:endParaRPr lang="en-US" altLang="en-US" i="1" dirty="0">
              <a:latin typeface="Arial" panose="020B0604020202020204" pitchFamily="34" charset="0"/>
              <a:ea typeface="ＭＳ Ｐゴシック" panose="020B0600070205080204" pitchFamily="34" charset="-128"/>
            </a:endParaRPr>
          </a:p>
          <a:p>
            <a:pPr eaLnBrk="1" hangingPunct="1">
              <a:spcBef>
                <a:spcPct val="0"/>
              </a:spcBef>
            </a:pPr>
            <a:r>
              <a:rPr lang="en-US" altLang="en-US" i="1" dirty="0">
                <a:latin typeface="Arial" panose="020B0604020202020204" pitchFamily="34" charset="0"/>
                <a:ea typeface="ＭＳ Ｐゴシック" panose="020B0600070205080204" pitchFamily="34" charset="-128"/>
              </a:rPr>
              <a:t>The Book and a Training PowerPoint are available for download.</a:t>
            </a:r>
          </a:p>
          <a:p>
            <a:pPr eaLnBrk="1" hangingPunct="1">
              <a:spcBef>
                <a:spcPct val="0"/>
              </a:spcBef>
            </a:pPr>
            <a:r>
              <a:rPr lang="en-US" altLang="en-US" i="1" dirty="0">
                <a:latin typeface="Arial" panose="020B0604020202020204" pitchFamily="34" charset="0"/>
                <a:ea typeface="ＭＳ Ｐゴシック" panose="020B0600070205080204" pitchFamily="34" charset="-128"/>
              </a:rPr>
              <a:t>CDE is in the process of updating the book with new resources and developing video examples of all of the strategies of support!</a:t>
            </a:r>
          </a:p>
          <a:p>
            <a:pPr eaLnBrk="1" hangingPunct="1">
              <a:spcBef>
                <a:spcPct val="0"/>
              </a:spcBef>
            </a:pPr>
            <a:endParaRPr lang="en-US" altLang="en-US" i="1" dirty="0">
              <a:latin typeface="Arial" panose="020B0604020202020204" pitchFamily="34" charset="0"/>
              <a:ea typeface="ＭＳ Ｐゴシック" panose="020B0600070205080204" pitchFamily="34" charset="-128"/>
            </a:endParaRPr>
          </a:p>
          <a:p>
            <a:pPr eaLnBrk="1" hangingPunct="1">
              <a:spcBef>
                <a:spcPct val="0"/>
              </a:spcBef>
            </a:pPr>
            <a:r>
              <a:rPr lang="en-US" altLang="en-US" i="1"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152931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6758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6758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440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AEEFED-7D73-4839-AE2E-CE6258AC6C0C}"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
        <p:nvSpPr>
          <p:cNvPr id="440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Child care providers are often the first to notice when a child may be showing signs of a developmental delay, learning, communication, or behavior issue. “Talking to Parents When You Have Concerns about a Child in Your Care” takes you through step-by-step what to do before you have the conversation, how to have the conversation, and what you might expect after the conversation.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“Overview of California Early Start” is an introduction to early intervention services in California and has been updated to include changes in laws as of 2009, 2011 and 2015.</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The </a:t>
            </a:r>
            <a:r>
              <a:rPr lang="en-US" altLang="en-US" i="1" dirty="0">
                <a:latin typeface="Arial" panose="020B0604020202020204" pitchFamily="34" charset="0"/>
                <a:ea typeface="ＭＳ Ｐゴシック" panose="020B0600070205080204" pitchFamily="34" charset="-128"/>
              </a:rPr>
              <a:t>Inclusion Works! </a:t>
            </a:r>
            <a:r>
              <a:rPr lang="en-US" altLang="en-US" dirty="0">
                <a:latin typeface="Arial" panose="020B0604020202020204" pitchFamily="34" charset="0"/>
                <a:ea typeface="ＭＳ Ｐゴシック" panose="020B0600070205080204" pitchFamily="34" charset="-128"/>
              </a:rPr>
              <a:t>PowerPoint is to be used along with the </a:t>
            </a:r>
            <a:r>
              <a:rPr lang="en-US" altLang="en-US" i="1" dirty="0">
                <a:latin typeface="Arial" panose="020B0604020202020204" pitchFamily="34" charset="0"/>
                <a:ea typeface="ＭＳ Ｐゴシック" panose="020B0600070205080204" pitchFamily="34" charset="-128"/>
              </a:rPr>
              <a:t>Inclusion Works! </a:t>
            </a:r>
            <a:r>
              <a:rPr lang="en-US" altLang="en-US" dirty="0">
                <a:latin typeface="Arial" panose="020B0604020202020204" pitchFamily="34" charset="0"/>
                <a:ea typeface="ＭＳ Ｐゴシック" panose="020B0600070205080204" pitchFamily="34" charset="-128"/>
              </a:rPr>
              <a:t>book.</a:t>
            </a:r>
          </a:p>
        </p:txBody>
      </p:sp>
    </p:spTree>
    <p:extLst>
      <p:ext uri="{BB962C8B-B14F-4D97-AF65-F5344CB8AC3E}">
        <p14:creationId xmlns:p14="http://schemas.microsoft.com/office/powerpoint/2010/main" val="206373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MAP Newsletters are a great source  for the latest tools, publications, videos and new websites.</a:t>
            </a:r>
          </a:p>
          <a:p>
            <a:endParaRPr lang="en-US" altLang="en-US"/>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460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97DD92-CF43-45B2-9683-19130EDA1772}"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00671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6861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6861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481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A4DDB8-2356-4E06-A2DB-EDB1FA5D14A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481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latin typeface="Arial" panose="020B0604020202020204" pitchFamily="34" charset="0"/>
                <a:ea typeface="ＭＳ Ｐゴシック" panose="020B0600070205080204" pitchFamily="34" charset="-128"/>
              </a:rPr>
              <a:t>Reports and Useful Documents </a:t>
            </a:r>
            <a:r>
              <a:rPr lang="en-US" altLang="en-US">
                <a:latin typeface="Arial" panose="020B0604020202020204" pitchFamily="34" charset="0"/>
                <a:ea typeface="ＭＳ Ｐゴシック" panose="020B0600070205080204" pitchFamily="34" charset="-128"/>
              </a:rPr>
              <a:t>is the area of the website that houses important documents and publications that we want you to be sure to notice and have easy access to.</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All early childhood California Department of Education Publications related to early childhood are available in this area. I have the most recent listed on the PowerPoint</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All Federal Policy Statements and Guidance are posted in one place on this page.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Other useful documents are listed on the PowerPoint and essential to inclusion!</a:t>
            </a:r>
          </a:p>
        </p:txBody>
      </p:sp>
    </p:spTree>
    <p:extLst>
      <p:ext uri="{BB962C8B-B14F-4D97-AF65-F5344CB8AC3E}">
        <p14:creationId xmlns:p14="http://schemas.microsoft.com/office/powerpoint/2010/main" val="184998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501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19A0D3-7B4B-410E-93CF-79E80457EE38}"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1821216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dirty="0">
                <a:ea typeface="ＭＳ Ｐゴシック" panose="020B0600070205080204" pitchFamily="34" charset="-128"/>
              </a:rPr>
              <a:t>2018 CA MAP Tour </a:t>
            </a:r>
          </a:p>
        </p:txBody>
      </p:sp>
      <p:sp>
        <p:nvSpPr>
          <p:cNvPr id="5427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ea typeface="ＭＳ Ｐゴシック" panose="020B0600070205080204" pitchFamily="34" charset="-128"/>
              </a:rPr>
              <a:t>Winter 2018</a:t>
            </a:r>
            <a:endParaRPr lang="en-US" altLang="en-US" dirty="0">
              <a:ea typeface="ＭＳ Ｐゴシック" panose="020B0600070205080204" pitchFamily="34" charset="-128"/>
            </a:endParaRPr>
          </a:p>
        </p:txBody>
      </p:sp>
      <p:sp>
        <p:nvSpPr>
          <p:cNvPr id="5427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ea typeface="ＭＳ Ｐゴシック" panose="020B0600070205080204" pitchFamily="34" charset="-128"/>
              </a:rPr>
              <a:t>California MAP to Inclusion and Belonging | www.CAinclusion.org </a:t>
            </a:r>
          </a:p>
        </p:txBody>
      </p:sp>
      <p:sp>
        <p:nvSpPr>
          <p:cNvPr id="542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96854-3D0C-4992-AE8D-7954053EE13D}"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542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9" name="Rectangle 3"/>
          <p:cNvSpPr>
            <a:spLocks noGrp="1" noChangeArrowheads="1"/>
          </p:cNvSpPr>
          <p:nvPr>
            <p:ph type="body" idx="1"/>
          </p:nvPr>
        </p:nvSpPr>
        <p:spPr bwMode="auto">
          <a:xfrm>
            <a:off x="936627" y="3362328"/>
            <a:ext cx="7489825" cy="3400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ea typeface="ＭＳ Ｐゴシック" panose="020B0600070205080204" pitchFamily="34" charset="-128"/>
              </a:rPr>
              <a:t>Now we are taking time for a brain break! Take a minute to think about what resources stood out for you and how you might use those resources.</a:t>
            </a:r>
          </a:p>
          <a:p>
            <a:pPr eaLnBrk="1" hangingPunct="1"/>
            <a:r>
              <a:rPr lang="en-US" altLang="en-US" dirty="0">
                <a:latin typeface="Arial" panose="020B0604020202020204" pitchFamily="34" charset="0"/>
                <a:ea typeface="ＭＳ Ｐゴシック" panose="020B0600070205080204" pitchFamily="34" charset="-128"/>
              </a:rPr>
              <a:t>Also now is the time for you to think about questions or comments that you might have. Do you have specific needs or challenges that you would like to see addressed? Hopefully I’ll be able to address them as I go through the topic related resources and links.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We’ll go back to the Resources and Links page so that you can see all of the topic areas again.</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i="1" dirty="0">
                <a:latin typeface="Arial" panose="020B0604020202020204" pitchFamily="34" charset="0"/>
                <a:ea typeface="ＭＳ Ｐゴシック" panose="020B0600070205080204" pitchFamily="34" charset="-128"/>
              </a:rPr>
              <a:t>Go back to Slide #9 to show the Resources and Links. </a:t>
            </a:r>
          </a:p>
          <a:p>
            <a:pPr eaLnBrk="1" hangingPunct="1"/>
            <a:endParaRPr lang="en-US" altLang="en-US" i="1" dirty="0">
              <a:latin typeface="Arial" panose="020B0604020202020204" pitchFamily="34" charset="0"/>
              <a:ea typeface="ＭＳ Ｐゴシック" panose="020B0600070205080204" pitchFamily="34" charset="-128"/>
            </a:endParaRPr>
          </a:p>
          <a:p>
            <a:pPr eaLnBrk="1" hangingPunct="1"/>
            <a:r>
              <a:rPr lang="en-US" altLang="en-US" i="1" dirty="0">
                <a:latin typeface="Arial" panose="020B0604020202020204" pitchFamily="34" charset="0"/>
                <a:ea typeface="ＭＳ Ｐゴシック" panose="020B0600070205080204" pitchFamily="34" charset="-128"/>
              </a:rPr>
              <a:t>Take 3 minutes to talk to the person next to you about the resource that you will follow-up on and the area of Resources and Links that you’d like to explore further.</a:t>
            </a:r>
          </a:p>
        </p:txBody>
      </p:sp>
    </p:spTree>
    <p:extLst>
      <p:ext uri="{BB962C8B-B14F-4D97-AF65-F5344CB8AC3E}">
        <p14:creationId xmlns:p14="http://schemas.microsoft.com/office/powerpoint/2010/main" val="38878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222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r>
              <a:rPr lang="en-US"/>
              <a:t>Winter 2018</a:t>
            </a:r>
            <a:endParaRPr lang="en-US" dirty="0"/>
          </a:p>
        </p:txBody>
      </p:sp>
      <p:sp>
        <p:nvSpPr>
          <p:cNvPr id="5222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184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D1116B-FC62-499B-90CE-E7584752E4E0}"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
        <p:nvSpPr>
          <p:cNvPr id="184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Here’s what will be included in the Tour using this PowerPoint.</a:t>
            </a:r>
          </a:p>
        </p:txBody>
      </p:sp>
    </p:spTree>
    <p:extLst>
      <p:ext uri="{BB962C8B-B14F-4D97-AF65-F5344CB8AC3E}">
        <p14:creationId xmlns:p14="http://schemas.microsoft.com/office/powerpoint/2010/main" val="405964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7065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7066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563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41702E-8670-4B8D-AE95-684B08DB5628}"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563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Websites that are chosen to be on the MAP website are evaluated by MAP project staff and reviewed by the California Department of Education. Generally, commercial sites are included only if they have resources not available anywhere else and have been recommended by respected experts or state or national government projects. Our goal is provide useful information that is readily available.</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solidFill>
                  <a:srgbClr val="FF0000"/>
                </a:solidFill>
                <a:latin typeface="Arial" panose="020B0604020202020204" pitchFamily="34" charset="0"/>
                <a:ea typeface="ＭＳ Ｐゴシック" panose="020B0600070205080204" pitchFamily="34" charset="-128"/>
              </a:rPr>
              <a:t>We might not be able to get through all of the slides representing all of the various categories of information, but I’ve provided enough information that you can get to the site itself or find it on the MAP website. Everything listed is highly recommended.</a:t>
            </a:r>
          </a:p>
        </p:txBody>
      </p:sp>
    </p:spTree>
    <p:extLst>
      <p:ext uri="{BB962C8B-B14F-4D97-AF65-F5344CB8AC3E}">
        <p14:creationId xmlns:p14="http://schemas.microsoft.com/office/powerpoint/2010/main" val="75459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MAP’s Video Collection has become really popular. Newly added videos that are very well produced are brought forward here.</a:t>
            </a:r>
          </a:p>
          <a:p>
            <a:r>
              <a:rPr lang="en-US" altLang="en-US"/>
              <a:t>The video you saw earlier of Sophia is the first one under inspiration….7 year old girl’s message. Grant has a great message too….one of my favorites!</a:t>
            </a:r>
          </a:p>
          <a:p>
            <a:r>
              <a:rPr lang="en-US" altLang="en-US"/>
              <a:t>Aces Too High is a great introduction to Adverse Childhood Experiences…</a:t>
            </a:r>
          </a:p>
          <a:p>
            <a:r>
              <a:rPr lang="en-US" altLang="en-US"/>
              <a:t>Georgia Education Leaders have produced 5 videos that show what school-wide implementation of the positive behavioral support looks like.</a:t>
            </a:r>
          </a:p>
          <a:p>
            <a:r>
              <a:rPr lang="en-US" altLang="en-US"/>
              <a:t> </a:t>
            </a:r>
          </a:p>
          <a:p>
            <a:r>
              <a:rPr lang="en-US" altLang="en-US"/>
              <a:t>The Draccess Video Library has several very well produced videos that demonstrate inclusion for both birth to three and preschool. </a:t>
            </a:r>
          </a:p>
          <a:p>
            <a:r>
              <a:rPr lang="en-US" altLang="en-US"/>
              <a:t>We are going to give you just a glimpse of one of the videos from Draccess produced by  Larry Edleman. A Mother’s Voice Technology and Inclusion is actually the third video in a series that describes the experience of inclusion for Getty, who uses technology to participate in preschool (the first video)and then kindergarten (the second video). </a:t>
            </a:r>
          </a:p>
          <a:p>
            <a:endParaRPr lang="en-US" altLang="en-US"/>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583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33693B-1AF8-4F37-804D-FAD39F14FE12}"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34085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federal government just released the Resource Guide to Trauma Informed Human Services. It has a wonderful introduction to Early Childhood mental health, complete with videos and lots of resources.</a:t>
            </a:r>
          </a:p>
          <a:p>
            <a:endParaRPr lang="en-US" altLang="en-US" dirty="0"/>
          </a:p>
          <a:p>
            <a:r>
              <a:rPr lang="en-US" altLang="en-US" dirty="0"/>
              <a:t>The Webinar Helping Children Rebound is really worth your time because it is completely geared toward what child care providers need to know about trauma.</a:t>
            </a:r>
          </a:p>
          <a:p>
            <a:endParaRPr lang="en-US" altLang="en-US" dirty="0"/>
          </a:p>
          <a:p>
            <a:pPr>
              <a:defRPr/>
            </a:pPr>
            <a:r>
              <a:rPr lang="en-US" dirty="0"/>
              <a:t>Become trauma-informed!</a:t>
            </a:r>
          </a:p>
          <a:p>
            <a:pPr>
              <a:defRPr/>
            </a:pPr>
            <a:r>
              <a:rPr lang="en-US" dirty="0"/>
              <a:t>Equip yourself with resources for yourself, co-workers and the children and families you work with</a:t>
            </a:r>
          </a:p>
          <a:p>
            <a:pPr>
              <a:defRPr/>
            </a:pPr>
            <a:r>
              <a:rPr lang="en-US" dirty="0"/>
              <a:t>Learn how to use resources and activities</a:t>
            </a:r>
          </a:p>
          <a:p>
            <a:pPr>
              <a:defRPr/>
            </a:pPr>
            <a:r>
              <a:rPr lang="en-US" sz="900" u="sng" dirty="0">
                <a:hlinkClick r:id="rId3"/>
              </a:rPr>
              <a:t>http://piploproductions.com/stories/once/</a:t>
            </a:r>
            <a:r>
              <a:rPr lang="en-US" sz="900" dirty="0"/>
              <a:t>  by Chandra Ghosh </a:t>
            </a:r>
            <a:r>
              <a:rPr lang="en-US" sz="900" dirty="0" err="1"/>
              <a:t>Ippen</a:t>
            </a:r>
            <a:r>
              <a:rPr lang="en-US" sz="900" dirty="0"/>
              <a:t>, Ph.D.</a:t>
            </a:r>
          </a:p>
          <a:p>
            <a:pPr>
              <a:defRPr/>
            </a:pPr>
            <a:r>
              <a:rPr lang="en-US" dirty="0"/>
              <a:t>Take care of yourself</a:t>
            </a:r>
          </a:p>
          <a:p>
            <a:endParaRPr lang="en-US" altLang="en-US" dirty="0"/>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614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2472B3-E03B-4B50-993F-3C42AB22DE3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78637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25</a:t>
            </a:fld>
            <a:endParaRPr lang="en-US" altLang="en-US"/>
          </a:p>
        </p:txBody>
      </p:sp>
    </p:spTree>
    <p:extLst>
      <p:ext uri="{BB962C8B-B14F-4D97-AF65-F5344CB8AC3E}">
        <p14:creationId xmlns:p14="http://schemas.microsoft.com/office/powerpoint/2010/main" val="4024980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recently divided Cultural Competency and Resources in Multiple Languages into three categories</a:t>
            </a:r>
          </a:p>
          <a:p>
            <a:r>
              <a:rPr lang="en-US" altLang="en-US"/>
              <a:t>Cultural Competency-resources that promote diversity and resources to support refuges and immigrants.</a:t>
            </a:r>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645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B3CA7-16AB-4960-B911-A8D7576529DF}"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502377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Dual Language Learners resources are posted in this area.</a:t>
            </a:r>
          </a:p>
          <a:p>
            <a:r>
              <a:rPr lang="en-US" altLang="en-US"/>
              <a:t>I’ve pulled out a website that has an Inventory for self assessment of programs addressing both linguistic ability and ability diversity</a:t>
            </a:r>
          </a:p>
          <a:p>
            <a:r>
              <a:rPr lang="en-US" altLang="en-US"/>
              <a:t>There’s a DLL Training Module and </a:t>
            </a:r>
          </a:p>
          <a:p>
            <a:r>
              <a:rPr lang="en-US" altLang="en-US"/>
              <a:t>the Federal Dual Language Learners Policy Statement and Tool kit </a:t>
            </a:r>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665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8B8AAD-4B95-4DF8-BF51-BB90895C28BC}"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950396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this area of the website we try to post any of the websites or resources that are available in multiple languages. Three examples are listed.</a:t>
            </a:r>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686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A13FD5-6E9E-4B4F-933B-A9302E9E3F0E}"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2052425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700"/>
              <a:t>The Early Identification page was developed in collaboration with the California Learn the Signs Act Early Grant partners that specifically wanted to promote the free developmental tools and materials on available from the Center for Disease Control.  </a:t>
            </a:r>
          </a:p>
          <a:p>
            <a:r>
              <a:rPr lang="en-US" altLang="en-US" sz="1700"/>
              <a:t>An Early Identification Guide is available that describes the key elements of developmental screening.</a:t>
            </a:r>
          </a:p>
          <a:p>
            <a:endParaRPr lang="en-US" altLang="en-US" sz="1700"/>
          </a:p>
          <a:p>
            <a:r>
              <a:rPr lang="en-US" altLang="en-US" sz="1700"/>
              <a:t>The  resources are presented by topic area. The resources highlighted in purple are must have resources for child care providers.</a:t>
            </a:r>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7066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2F0B7C-AECE-4950-ACF9-8D0B3A384934}"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328753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Brooks Publishing provides access to all kinds of free inclusion materials, posters and calendars. The Growing Strong 2017 Calendar provides tips for supporting social and emotional development.</a:t>
            </a:r>
          </a:p>
        </p:txBody>
      </p:sp>
      <p:sp>
        <p:nvSpPr>
          <p:cNvPr id="4" name="Header Placeholder 3"/>
          <p:cNvSpPr>
            <a:spLocks noGrp="1"/>
          </p:cNvSpPr>
          <p:nvPr>
            <p:ph type="hdr" sz="quarter"/>
          </p:nvPr>
        </p:nvSpPr>
        <p:spPr/>
        <p:txBody>
          <a:bodyPr/>
          <a:lstStyle/>
          <a:p>
            <a:pPr>
              <a:defRPr/>
            </a:pPr>
            <a:r>
              <a:rPr lang="en-US" dirty="0"/>
              <a:t>2018 CA MAP Tour </a:t>
            </a:r>
          </a:p>
        </p:txBody>
      </p:sp>
      <p:sp>
        <p:nvSpPr>
          <p:cNvPr id="5" name="Date Placeholder 4"/>
          <p:cNvSpPr>
            <a:spLocks noGrp="1"/>
          </p:cNvSpPr>
          <p:nvPr>
            <p:ph type="dt" sz="quarter" idx="1"/>
          </p:nvPr>
        </p:nvSpPr>
        <p:spPr/>
        <p:txBody>
          <a:bodyPr/>
          <a:lstStyle/>
          <a:p>
            <a:pPr>
              <a:defRPr/>
            </a:pPr>
            <a:r>
              <a:rPr lang="en-US"/>
              <a:t>Winter 2018</a:t>
            </a:r>
            <a:endParaRPr lang="en-US" dirty="0"/>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747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22C58D-D864-43AB-93F2-F46542A315CF}"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3965813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32</a:t>
            </a:fld>
            <a:endParaRPr lang="en-US" altLang="en-US"/>
          </a:p>
        </p:txBody>
      </p:sp>
    </p:spTree>
    <p:extLst>
      <p:ext uri="{BB962C8B-B14F-4D97-AF65-F5344CB8AC3E}">
        <p14:creationId xmlns:p14="http://schemas.microsoft.com/office/powerpoint/2010/main" val="245936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325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325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204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CFDEA5-5216-4FBC-90DD-85B44848EB0D}"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204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  Early Learning and Care Division of the California Department of Education has been fully supportive of  inclusion of children with disabilities and other special needs as demonstrated by the funding of the MAP Project since 1998.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24507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33</a:t>
            </a:fld>
            <a:endParaRPr lang="en-US" altLang="en-US"/>
          </a:p>
        </p:txBody>
      </p:sp>
    </p:spTree>
    <p:extLst>
      <p:ext uri="{BB962C8B-B14F-4D97-AF65-F5344CB8AC3E}">
        <p14:creationId xmlns:p14="http://schemas.microsoft.com/office/powerpoint/2010/main" val="2877454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896938" y="3384550"/>
            <a:ext cx="7489825" cy="318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This area of the site identifies key organizations and resources that support specific disabilities.</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For rare diseases look under General Disabilities: NORD National Organization for Rare Diseases.</a:t>
            </a:r>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2017 CA MAP Tour </a:t>
            </a:r>
          </a:p>
        </p:txBody>
      </p:sp>
      <p:sp>
        <p:nvSpPr>
          <p:cNvPr id="778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Winter 2018</a:t>
            </a:r>
          </a:p>
        </p:txBody>
      </p:sp>
      <p:sp>
        <p:nvSpPr>
          <p:cNvPr id="778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California MAP to Inclusion and Belonging | www.CAinclusion.org </a:t>
            </a:r>
          </a:p>
        </p:txBody>
      </p:sp>
      <p:sp>
        <p:nvSpPr>
          <p:cNvPr id="921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024D2-15FC-4CDF-820E-93018CDADEBE}"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644537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Here’s where you’ll find the websites of the  Federal and State Agencies and disability rights organizations that may have information, services, supports, or resources helpful to families of children with disabilities and other special needs.</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On the MAP website page direct links to key resources are listed in bulleted entries below the description of the site.</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2018 CA MAP Tour </a:t>
            </a:r>
          </a:p>
        </p:txBody>
      </p:sp>
      <p:sp>
        <p:nvSpPr>
          <p:cNvPr id="819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Winter 2018</a:t>
            </a:r>
            <a:endParaRPr lang="en-US" dirty="0"/>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California MAP to Inclusion and Belonging | www.CAinclusion.org </a:t>
            </a:r>
          </a:p>
        </p:txBody>
      </p:sp>
      <p:sp>
        <p:nvSpPr>
          <p:cNvPr id="972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BC6F0B-4755-477A-A1A6-9E607BBE338D}"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420445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39</a:t>
            </a:fld>
            <a:endParaRPr lang="en-US" altLang="en-US"/>
          </a:p>
        </p:txBody>
      </p:sp>
    </p:spTree>
    <p:extLst>
      <p:ext uri="{BB962C8B-B14F-4D97-AF65-F5344CB8AC3E}">
        <p14:creationId xmlns:p14="http://schemas.microsoft.com/office/powerpoint/2010/main" val="2240300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40</a:t>
            </a:fld>
            <a:endParaRPr lang="en-US" altLang="en-US"/>
          </a:p>
        </p:txBody>
      </p:sp>
    </p:spTree>
    <p:extLst>
      <p:ext uri="{BB962C8B-B14F-4D97-AF65-F5344CB8AC3E}">
        <p14:creationId xmlns:p14="http://schemas.microsoft.com/office/powerpoint/2010/main" val="4098499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This area of the site provides links to state and national training and technical assistance projects or organization.</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Desired Results Access has a video library with wonderful examples of the elements of inclusion at work in California schools produced with the help of Larry Edelman. Excellent inclusion videos are available from this site.</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ECTA Center has webinars and the latest  resources on least restrictive environments (inclusion in preschool).</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Save the date for the annual California Inclusion Conference October 26</a:t>
            </a:r>
            <a:r>
              <a:rPr lang="en-US" altLang="en-US" baseline="30000">
                <a:latin typeface="Arial" panose="020B0604020202020204" pitchFamily="34" charset="0"/>
                <a:cs typeface="Arial" panose="020B0604020202020204" pitchFamily="34" charset="0"/>
              </a:rPr>
              <a:t>th</a:t>
            </a:r>
            <a:r>
              <a:rPr lang="en-US" altLang="en-US">
                <a:latin typeface="Arial" panose="020B0604020202020204" pitchFamily="34" charset="0"/>
                <a:cs typeface="Arial" panose="020B0604020202020204" pitchFamily="34" charset="0"/>
              </a:rPr>
              <a:t> and 27</a:t>
            </a:r>
            <a:r>
              <a:rPr lang="en-US" altLang="en-US" baseline="30000">
                <a:latin typeface="Arial" panose="020B0604020202020204" pitchFamily="34" charset="0"/>
                <a:cs typeface="Arial" panose="020B0604020202020204" pitchFamily="34" charset="0"/>
              </a:rPr>
              <a:t>th</a:t>
            </a:r>
            <a:r>
              <a:rPr lang="en-US" altLang="en-US">
                <a:latin typeface="Arial" panose="020B0604020202020204" pitchFamily="34" charset="0"/>
                <a:cs typeface="Arial" panose="020B0604020202020204" pitchFamily="34" charset="0"/>
              </a:rPr>
              <a:t> . Attendance is in person or virtually! Recorded sessions from the 2016 conference are now available! </a:t>
            </a:r>
          </a:p>
          <a:p>
            <a:pPr eaLnBrk="1" hangingPunct="1">
              <a:spcBef>
                <a:spcPct val="0"/>
              </a:spcBef>
            </a:pPr>
            <a:r>
              <a:rPr lang="en-US" altLang="en-US">
                <a:latin typeface="Arial" panose="020B0604020202020204" pitchFamily="34" charset="0"/>
                <a:cs typeface="Arial" panose="020B0604020202020204" pitchFamily="34" charset="0"/>
              </a:rPr>
              <a:t> </a:t>
            </a:r>
          </a:p>
          <a:p>
            <a:pPr eaLnBrk="1" hangingPunct="1">
              <a:spcBef>
                <a:spcPct val="0"/>
              </a:spcBef>
            </a:pPr>
            <a:r>
              <a:rPr lang="en-US" altLang="en-US">
                <a:latin typeface="Arial" panose="020B0604020202020204" pitchFamily="34" charset="0"/>
                <a:cs typeface="Arial" panose="020B0604020202020204" pitchFamily="34" charset="0"/>
              </a:rPr>
              <a:t>The Early Start Neighborhood has just posted Guidelines for Evidence-Based Infant Toddler Social and Emotional Assessment and Screening</a:t>
            </a:r>
          </a:p>
        </p:txBody>
      </p:sp>
      <p:sp>
        <p:nvSpPr>
          <p:cNvPr id="890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2017 CA MAP Tour </a:t>
            </a:r>
          </a:p>
        </p:txBody>
      </p:sp>
      <p:sp>
        <p:nvSpPr>
          <p:cNvPr id="890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Winter 2018</a:t>
            </a:r>
          </a:p>
        </p:txBody>
      </p:sp>
      <p:sp>
        <p:nvSpPr>
          <p:cNvPr id="890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California MAP to Inclusion and Belonging | www.CAinclusion.org </a:t>
            </a:r>
          </a:p>
        </p:txBody>
      </p:sp>
      <p:sp>
        <p:nvSpPr>
          <p:cNvPr id="1075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1EBBD1-87E0-4CAA-9146-9884E0D06F31}"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263771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we close the webinar you might want to create an action plan to use for the  resources that you might use. This is to help you reflect.</a:t>
            </a:r>
          </a:p>
          <a:p>
            <a:endParaRPr lang="en-US" altLang="en-US"/>
          </a:p>
          <a:p>
            <a:r>
              <a:rPr lang="en-US" altLang="en-US"/>
              <a:t>Also Alex will post a very short poll to help us learn more about you and your needs and improve the MAP Tour. Please take a couple of minutes to do the poll.</a:t>
            </a:r>
          </a:p>
          <a:p>
            <a:endParaRPr lang="en-US" altLang="en-US"/>
          </a:p>
        </p:txBody>
      </p:sp>
      <p:sp>
        <p:nvSpPr>
          <p:cNvPr id="4" name="Header Placeholder 3"/>
          <p:cNvSpPr>
            <a:spLocks noGrp="1"/>
          </p:cNvSpPr>
          <p:nvPr>
            <p:ph type="hdr" sz="quarter"/>
          </p:nvPr>
        </p:nvSpPr>
        <p:spPr/>
        <p:txBody>
          <a:bodyPr/>
          <a:lstStyle/>
          <a:p>
            <a:pPr>
              <a:defRPr/>
            </a:pPr>
            <a:r>
              <a:rPr lang="en-US"/>
              <a:t>2017 CA MAP Tour </a:t>
            </a:r>
          </a:p>
        </p:txBody>
      </p:sp>
      <p:sp>
        <p:nvSpPr>
          <p:cNvPr id="5" name="Date Placeholder 4"/>
          <p:cNvSpPr>
            <a:spLocks noGrp="1"/>
          </p:cNvSpPr>
          <p:nvPr>
            <p:ph type="dt" sz="quarter" idx="1"/>
          </p:nvPr>
        </p:nvSpPr>
        <p:spPr/>
        <p:txBody>
          <a:bodyPr/>
          <a:lstStyle/>
          <a:p>
            <a:pPr>
              <a:defRPr/>
            </a:pPr>
            <a:r>
              <a:rPr lang="en-US"/>
              <a:t>Winter 2018</a:t>
            </a:r>
          </a:p>
        </p:txBody>
      </p:sp>
      <p:sp>
        <p:nvSpPr>
          <p:cNvPr id="6" name="Footer Placeholder 5"/>
          <p:cNvSpPr>
            <a:spLocks noGrp="1"/>
          </p:cNvSpPr>
          <p:nvPr>
            <p:ph type="ftr" sz="quarter" idx="4"/>
          </p:nvPr>
        </p:nvSpPr>
        <p:spPr/>
        <p:txBody>
          <a:bodyPr/>
          <a:lstStyle/>
          <a:p>
            <a:pPr>
              <a:defRPr/>
            </a:pPr>
            <a:r>
              <a:rPr lang="en-US"/>
              <a:t>California MAP to Inclusion and Belonging | www.CAinclusion.org </a:t>
            </a:r>
            <a:endParaRPr lang="en-US" dirty="0"/>
          </a:p>
        </p:txBody>
      </p:sp>
      <p:sp>
        <p:nvSpPr>
          <p:cNvPr id="1095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5CDF31-61F8-43DE-884C-1D97F1D3DDAA}"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2595246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5303838" y="6723066"/>
            <a:ext cx="4057649"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nchor="b"/>
          <a:lstStyle>
            <a:lvl1pPr defTabSz="939800">
              <a:defRPr>
                <a:solidFill>
                  <a:schemeClr val="tx1"/>
                </a:solidFill>
                <a:latin typeface="Arial" panose="020B0604020202020204" pitchFamily="34" charset="0"/>
                <a:cs typeface="Arial" panose="020B0604020202020204" pitchFamily="34" charset="0"/>
              </a:defRPr>
            </a:lvl1pPr>
            <a:lvl2pPr marL="742950" indent="-285750" defTabSz="939800">
              <a:defRPr>
                <a:solidFill>
                  <a:schemeClr val="tx1"/>
                </a:solidFill>
                <a:latin typeface="Arial" panose="020B0604020202020204" pitchFamily="34" charset="0"/>
                <a:cs typeface="Arial" panose="020B0604020202020204" pitchFamily="34" charset="0"/>
              </a:defRPr>
            </a:lvl2pPr>
            <a:lvl3pPr marL="1143000" indent="-228600" defTabSz="939800">
              <a:defRPr>
                <a:solidFill>
                  <a:schemeClr val="tx1"/>
                </a:solidFill>
                <a:latin typeface="Arial" panose="020B0604020202020204" pitchFamily="34" charset="0"/>
                <a:cs typeface="Arial" panose="020B0604020202020204" pitchFamily="34" charset="0"/>
              </a:defRPr>
            </a:lvl3pPr>
            <a:lvl4pPr marL="1600200" indent="-228600" defTabSz="939800">
              <a:defRPr>
                <a:solidFill>
                  <a:schemeClr val="tx1"/>
                </a:solidFill>
                <a:latin typeface="Arial" panose="020B0604020202020204" pitchFamily="34" charset="0"/>
                <a:cs typeface="Arial" panose="020B0604020202020204" pitchFamily="34" charset="0"/>
              </a:defRPr>
            </a:lvl4pPr>
            <a:lvl5pPr marL="2057400" indent="-228600" defTabSz="93980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BD29006-7796-458A-841B-4A535A671E85}" type="slidenum">
              <a:rPr lang="en-US" altLang="en-US" sz="1300">
                <a:latin typeface="Calibri" panose="020F0502020204030204" pitchFamily="34" charset="0"/>
              </a:rPr>
              <a:pPr algn="r" eaLnBrk="1" hangingPunct="1"/>
              <a:t>44</a:t>
            </a:fld>
            <a:endParaRPr lang="en-US" altLang="en-US" sz="1300">
              <a:latin typeface="Calibri" panose="020F0502020204030204" pitchFamily="34"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 would love to hear from you. Tell us about projects that you are involved with and the questions that you have related to inclusion. If you have suggestions for Hot Topics, let us know.</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Join the mailing list on the MAP website to get updates on inclusion and belonging resources through the MAP Newsletter. Check out other resources under Inclusive Practice. For questions, email map@wested.org.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90117"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2017 CA MAP Tour </a:t>
            </a:r>
          </a:p>
        </p:txBody>
      </p:sp>
    </p:spTree>
    <p:extLst>
      <p:ext uri="{BB962C8B-B14F-4D97-AF65-F5344CB8AC3E}">
        <p14:creationId xmlns:p14="http://schemas.microsoft.com/office/powerpoint/2010/main" val="294577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4275"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427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225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8927E8-455A-4ED2-9F72-C0E3EE4F9726}"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
        <p:nvSpPr>
          <p:cNvPr id="225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The name of the MAP Project was recently changed from “Map to Inclusive Child Care” to “MAP to Inclusion and Belonging….Making Access Possible” to better reflect the applicability of the resources beyond the child care community. MAP resources support inclusion of children, youth, and young adults in child care, preschool, after school, and community settings. Anyone who lives with or works with children with disabilities or other special needs will find useful information on the MAP website.</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The MAP website changes in response to the needs and suggestions of the people who use it. For example, all of the “Hot Topic” areas were developed based on suggestions from the field. The MAP Team welcomes feedback!</a:t>
            </a:r>
          </a:p>
        </p:txBody>
      </p:sp>
    </p:spTree>
    <p:extLst>
      <p:ext uri="{BB962C8B-B14F-4D97-AF65-F5344CB8AC3E}">
        <p14:creationId xmlns:p14="http://schemas.microsoft.com/office/powerpoint/2010/main" val="423619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734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734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245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3F2295-D8EC-469C-9F02-B6D479BCDCC3}"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245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quote by Norman Kunc is on the Home page of the website. I like to read it to help us focus on why we are here.</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 Inclusion is more than just being there, it’s about belonging.</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All kids need to feel like they belong in their community. Child care is their neighborhood, their community.</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We are going to show a short video that has gone viral on the web. You may have seen it on the news or on facebook. Here is Sophia!</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Please tell me what you just saw….what do you think of Sophia?</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For me Sophia demonstrates what the feeling of belonging and inclusion looks like. She’s a happy kid, full of confidence and ready to take on the world. That’s what we want for all kids!</a:t>
            </a:r>
          </a:p>
        </p:txBody>
      </p:sp>
    </p:spTree>
    <p:extLst>
      <p:ext uri="{BB962C8B-B14F-4D97-AF65-F5344CB8AC3E}">
        <p14:creationId xmlns:p14="http://schemas.microsoft.com/office/powerpoint/2010/main" val="6018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529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530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266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BB4715-07D8-4B29-AE33-6BBCFF584D25}"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
        <p:nvSpPr>
          <p:cNvPr id="266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Now we will get right to the MAP website!</a:t>
            </a:r>
          </a:p>
        </p:txBody>
      </p:sp>
    </p:spTree>
    <p:extLst>
      <p:ext uri="{BB962C8B-B14F-4D97-AF65-F5344CB8AC3E}">
        <p14:creationId xmlns:p14="http://schemas.microsoft.com/office/powerpoint/2010/main" val="401287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altLang="en-US" dirty="0">
                <a:latin typeface="Arial" panose="020B0604020202020204" pitchFamily="34" charset="0"/>
                <a:ea typeface="ＭＳ Ｐゴシック" panose="020B0600070205080204" pitchFamily="34" charset="-128"/>
              </a:rPr>
              <a:t>This is a snapshot of the “Home” page. I’ll have Alex take us to the live website now as provide an orientation to where things are on this new site.</a:t>
            </a:r>
          </a:p>
          <a:p>
            <a:pPr eaLnBrk="1" hangingPunct="1">
              <a:spcBef>
                <a:spcPct val="0"/>
              </a:spcBef>
              <a:defRPr/>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defRPr/>
            </a:pPr>
            <a:r>
              <a:rPr lang="en-US" altLang="en-US" dirty="0">
                <a:latin typeface="Arial" panose="020B0604020202020204" pitchFamily="34" charset="0"/>
                <a:ea typeface="ＭＳ Ｐゴシック" panose="020B0600070205080204" pitchFamily="34" charset="-128"/>
              </a:rPr>
              <a:t>The top black bar has links to all of the sister sites of the Working Together Team including Beginning Together that provides professional development for inclusion for birth to three (module 5 of PITC), MAP, and the Teaching Pyramid, that provides professional development for the California CSEFEL Collaborative on the Social Emotional Foundations of Early Learning.</a:t>
            </a:r>
          </a:p>
          <a:p>
            <a:pPr eaLnBrk="1" hangingPunct="1">
              <a:spcBef>
                <a:spcPct val="0"/>
              </a:spcBef>
              <a:defRPr/>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defRPr/>
            </a:pPr>
            <a:r>
              <a:rPr lang="en-US" altLang="en-US" dirty="0">
                <a:latin typeface="Arial" panose="020B0604020202020204" pitchFamily="34" charset="0"/>
                <a:ea typeface="ＭＳ Ｐゴシック" panose="020B0600070205080204" pitchFamily="34" charset="-128"/>
              </a:rPr>
              <a:t>The gray bar in the middle provides links to all areas of the website and remains visible all of the time. We have handy links to the CA CSEFEL, which I’ll expand on a bit later, County Specific Resources, MAP Project Resources and Resources and Links. In orange down in the bottom right hand corner, you see instructions on how to join the MAP mailing list.  </a:t>
            </a:r>
          </a:p>
          <a:p>
            <a:pPr eaLnBrk="1" hangingPunct="1">
              <a:spcBef>
                <a:spcPct val="0"/>
              </a:spcBef>
              <a:defRPr/>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defRPr/>
            </a:pPr>
            <a:r>
              <a:rPr lang="en-US" altLang="en-US" dirty="0">
                <a:latin typeface="Arial" panose="020B0604020202020204" pitchFamily="34" charset="0"/>
                <a:ea typeface="ＭＳ Ｐゴシック" panose="020B0600070205080204" pitchFamily="34" charset="-128"/>
              </a:rPr>
              <a:t>MAP Project Resources and Resources and Links have drop down boxes that contain all categories of resources. MAP Project Resources include projects and resources created by the MAP Team. Resources and Links </a:t>
            </a:r>
            <a:r>
              <a:rPr lang="en-US" dirty="0">
                <a:latin typeface="Arial" panose="020B0604020202020204" pitchFamily="34" charset="0"/>
                <a:ea typeface="ＭＳ Ｐゴシック" panose="020B0600070205080204" pitchFamily="34" charset="-128"/>
              </a:rPr>
              <a:t>houses the collections of resources and web site links that have been gathered by the topic area. </a:t>
            </a:r>
          </a:p>
          <a:p>
            <a:pPr eaLnBrk="1" hangingPunct="1">
              <a:spcBef>
                <a:spcPct val="0"/>
              </a:spcBef>
              <a:defRPr/>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defRPr/>
            </a:pPr>
            <a:r>
              <a:rPr lang="en-US" altLang="en-US" dirty="0">
                <a:latin typeface="Arial" panose="020B0604020202020204" pitchFamily="34" charset="0"/>
                <a:ea typeface="ＭＳ Ｐゴシック" panose="020B0600070205080204" pitchFamily="34" charset="-128"/>
              </a:rPr>
              <a:t>In the middle of the page are the revolving announcements and links to timely resources.</a:t>
            </a:r>
          </a:p>
          <a:p>
            <a:pPr eaLnBrk="1" hangingPunct="1">
              <a:spcBef>
                <a:spcPct val="0"/>
              </a:spcBef>
              <a:defRPr/>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defRPr/>
            </a:pPr>
            <a:r>
              <a:rPr lang="en-US" altLang="en-US" dirty="0">
                <a:latin typeface="Arial" panose="020B0604020202020204" pitchFamily="34" charset="0"/>
                <a:ea typeface="ＭＳ Ｐゴシック" panose="020B0600070205080204" pitchFamily="34" charset="-128"/>
              </a:rPr>
              <a:t>Above the announcements under “it’s all about belonging” is a quote by Norman </a:t>
            </a:r>
            <a:r>
              <a:rPr lang="en-US" altLang="en-US" dirty="0" err="1">
                <a:latin typeface="Arial" panose="020B0604020202020204" pitchFamily="34" charset="0"/>
                <a:ea typeface="ＭＳ Ｐゴシック" panose="020B0600070205080204" pitchFamily="34" charset="-128"/>
              </a:rPr>
              <a:t>Kunc</a:t>
            </a:r>
            <a:r>
              <a:rPr lang="en-US" altLang="en-US" dirty="0">
                <a:latin typeface="Arial" panose="020B0604020202020204" pitchFamily="34" charset="0"/>
                <a:ea typeface="ＭＳ Ｐゴシック" panose="020B0600070205080204" pitchFamily="34" charset="-128"/>
              </a:rPr>
              <a:t> that describes the heart of the </a:t>
            </a:r>
            <a:r>
              <a:rPr lang="en-US" altLang="en-US" dirty="0" err="1">
                <a:latin typeface="Arial" panose="020B0604020202020204" pitchFamily="34" charset="0"/>
                <a:ea typeface="ＭＳ Ｐゴシック" panose="020B0600070205080204" pitchFamily="34" charset="-128"/>
              </a:rPr>
              <a:t>the</a:t>
            </a:r>
            <a:r>
              <a:rPr lang="en-US" altLang="en-US" dirty="0">
                <a:latin typeface="Arial" panose="020B0604020202020204" pitchFamily="34" charset="0"/>
                <a:ea typeface="ＭＳ Ｐゴシック" panose="020B0600070205080204" pitchFamily="34" charset="-128"/>
              </a:rPr>
              <a:t> MAP project.</a:t>
            </a:r>
          </a:p>
        </p:txBody>
      </p:sp>
      <p:sp>
        <p:nvSpPr>
          <p:cNvPr id="563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63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63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286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AD511C-2ECD-4536-8275-F6106F3316AB}"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56072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latin typeface="Arial" charset="0"/>
                <a:ea typeface="ＭＳ Ｐゴシック" pitchFamily="34" charset="-128"/>
              </a:rPr>
              <a:t>2018 CA MAP Tour </a:t>
            </a:r>
          </a:p>
        </p:txBody>
      </p:sp>
      <p:sp>
        <p:nvSpPr>
          <p:cNvPr id="58371"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Winter 2018</a:t>
            </a:r>
            <a:endParaRPr lang="en-US" dirty="0">
              <a:latin typeface="Arial" charset="0"/>
              <a:ea typeface="ＭＳ Ｐゴシック" pitchFamily="34" charset="-128"/>
            </a:endParaRPr>
          </a:p>
        </p:txBody>
      </p:sp>
      <p:sp>
        <p:nvSpPr>
          <p:cNvPr id="5837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charset="0"/>
                <a:ea typeface="ＭＳ Ｐゴシック" pitchFamily="34" charset="-128"/>
              </a:rPr>
              <a:t>California MAP to Inclusion and Belonging | www.CAinclusion.org </a:t>
            </a:r>
          </a:p>
        </p:txBody>
      </p:sp>
      <p:sp>
        <p:nvSpPr>
          <p:cNvPr id="307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0725" indent="-276225">
              <a:defRPr>
                <a:solidFill>
                  <a:schemeClr val="tx1"/>
                </a:solidFill>
                <a:latin typeface="Arial" panose="020B0604020202020204" pitchFamily="34" charset="0"/>
                <a:cs typeface="Arial" panose="020B0604020202020204" pitchFamily="34" charset="0"/>
              </a:defRPr>
            </a:lvl2pPr>
            <a:lvl3pPr marL="1109663" indent="-220663">
              <a:defRPr>
                <a:solidFill>
                  <a:schemeClr val="tx1"/>
                </a:solidFill>
                <a:latin typeface="Arial" panose="020B0604020202020204" pitchFamily="34" charset="0"/>
                <a:cs typeface="Arial" panose="020B0604020202020204" pitchFamily="34" charset="0"/>
              </a:defRPr>
            </a:lvl3pPr>
            <a:lvl4pPr marL="1554163" indent="-220663">
              <a:defRPr>
                <a:solidFill>
                  <a:schemeClr val="tx1"/>
                </a:solidFill>
                <a:latin typeface="Arial" panose="020B0604020202020204" pitchFamily="34" charset="0"/>
                <a:cs typeface="Arial" panose="020B0604020202020204" pitchFamily="34" charset="0"/>
              </a:defRPr>
            </a:lvl4pPr>
            <a:lvl5pPr marL="1998663" indent="-220663">
              <a:defRPr>
                <a:solidFill>
                  <a:schemeClr val="tx1"/>
                </a:solidFill>
                <a:latin typeface="Arial" panose="020B0604020202020204" pitchFamily="34" charset="0"/>
                <a:cs typeface="Arial" panose="020B0604020202020204" pitchFamily="34" charset="0"/>
              </a:defRPr>
            </a:lvl5pPr>
            <a:lvl6pPr marL="24558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30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702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27463" indent="-220663"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C73CAE-27D0-4ECE-9197-F00E89CD61AA}"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
        <p:nvSpPr>
          <p:cNvPr id="307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MAP Project Resources are the resources developed and authored by the MAP project.</a:t>
            </a:r>
          </a:p>
          <a:p>
            <a:pPr eaLnBrk="1" hangingPunct="1">
              <a:spcBef>
                <a:spcPct val="0"/>
              </a:spcBef>
            </a:pPr>
            <a:r>
              <a:rPr lang="en-US" altLang="en-US" dirty="0">
                <a:latin typeface="Arial" panose="020B0604020202020204" pitchFamily="34" charset="0"/>
                <a:ea typeface="ＭＳ Ｐゴシック" panose="020B0600070205080204" pitchFamily="34" charset="-128"/>
              </a:rPr>
              <a:t>We will take a close look at each of these.</a:t>
            </a:r>
          </a:p>
        </p:txBody>
      </p:sp>
    </p:spTree>
    <p:extLst>
      <p:ext uri="{BB962C8B-B14F-4D97-AF65-F5344CB8AC3E}">
        <p14:creationId xmlns:p14="http://schemas.microsoft.com/office/powerpoint/2010/main" val="334652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ＭＳ Ｐゴシック" panose="020B0600070205080204" pitchFamily="34" charset="-128"/>
              </a:rPr>
              <a:t>Resources and Links </a:t>
            </a:r>
            <a:r>
              <a:rPr lang="en-US" dirty="0">
                <a:latin typeface="Arial" panose="020B0604020202020204" pitchFamily="34" charset="0"/>
                <a:ea typeface="ＭＳ Ｐゴシック" panose="020B0600070205080204" pitchFamily="34" charset="-128"/>
              </a:rPr>
              <a:t>houses the collections of resources and web site links that have been gathered by the MAP Team by topic area to provide comprehensive, reliable information and resources to support the diverse needs of children with disabilities and their families.</a:t>
            </a:r>
          </a:p>
          <a:p>
            <a:r>
              <a:rPr lang="en-US" altLang="en-US" dirty="0">
                <a:latin typeface="Arial" panose="020B0604020202020204" pitchFamily="34" charset="0"/>
                <a:ea typeface="ＭＳ Ｐゴシック" panose="020B0600070205080204" pitchFamily="34" charset="-128"/>
              </a:rPr>
              <a:t>Take a look at these categories and think about which ones you have a particular interest. I’ll make sure we get to the resources that would be most helpful to you. </a:t>
            </a:r>
          </a:p>
          <a:p>
            <a:endParaRPr lang="en-US" dirty="0"/>
          </a:p>
        </p:txBody>
      </p:sp>
      <p:sp>
        <p:nvSpPr>
          <p:cNvPr id="4" name="Header Placeholder 3"/>
          <p:cNvSpPr>
            <a:spLocks noGrp="1"/>
          </p:cNvSpPr>
          <p:nvPr>
            <p:ph type="hdr" sz="quarter" idx="10"/>
          </p:nvPr>
        </p:nvSpPr>
        <p:spPr/>
        <p:txBody>
          <a:bodyPr/>
          <a:lstStyle/>
          <a:p>
            <a:pPr>
              <a:defRPr/>
            </a:pPr>
            <a:r>
              <a:rPr lang="en-US"/>
              <a:t>2018 CA MAP Tour </a:t>
            </a:r>
            <a:endParaRPr lang="en-US" dirty="0"/>
          </a:p>
        </p:txBody>
      </p:sp>
      <p:sp>
        <p:nvSpPr>
          <p:cNvPr id="5" name="Date Placeholder 4"/>
          <p:cNvSpPr>
            <a:spLocks noGrp="1"/>
          </p:cNvSpPr>
          <p:nvPr>
            <p:ph type="dt" idx="11"/>
          </p:nvPr>
        </p:nvSpPr>
        <p:spPr/>
        <p:txBody>
          <a:bodyPr/>
          <a:lstStyle/>
          <a:p>
            <a:pPr>
              <a:defRPr/>
            </a:pPr>
            <a:r>
              <a:rPr lang="en-US"/>
              <a:t>Winter 2018</a:t>
            </a:r>
            <a:endParaRPr lang="en-US" dirty="0"/>
          </a:p>
        </p:txBody>
      </p:sp>
      <p:sp>
        <p:nvSpPr>
          <p:cNvPr id="6" name="Footer Placeholder 5"/>
          <p:cNvSpPr>
            <a:spLocks noGrp="1"/>
          </p:cNvSpPr>
          <p:nvPr>
            <p:ph type="ftr" sz="quarter" idx="12"/>
          </p:nvPr>
        </p:nvSpPr>
        <p:spPr/>
        <p:txBody>
          <a:bodyPr/>
          <a:lstStyle/>
          <a:p>
            <a:pPr>
              <a:defRPr/>
            </a:pPr>
            <a:r>
              <a:rPr lang="en-US"/>
              <a:t>California MAP to Inclusion and Belonging | www.CAinclusion.org </a:t>
            </a:r>
            <a:endParaRPr lang="en-US" dirty="0"/>
          </a:p>
        </p:txBody>
      </p:sp>
      <p:sp>
        <p:nvSpPr>
          <p:cNvPr id="7" name="Slide Number Placeholder 6"/>
          <p:cNvSpPr>
            <a:spLocks noGrp="1"/>
          </p:cNvSpPr>
          <p:nvPr>
            <p:ph type="sldNum" sz="quarter" idx="13"/>
          </p:nvPr>
        </p:nvSpPr>
        <p:spPr/>
        <p:txBody>
          <a:bodyPr/>
          <a:lstStyle/>
          <a:p>
            <a:pPr>
              <a:defRPr/>
            </a:pPr>
            <a:fld id="{E45D38AD-2ED2-4142-AC11-9105A748B305}" type="slidenum">
              <a:rPr lang="en-US" altLang="en-US" smtClean="0"/>
              <a:pPr>
                <a:defRPr/>
              </a:pPr>
              <a:t>9</a:t>
            </a:fld>
            <a:endParaRPr lang="en-US" altLang="en-US"/>
          </a:p>
        </p:txBody>
      </p:sp>
    </p:spTree>
    <p:extLst>
      <p:ext uri="{BB962C8B-B14F-4D97-AF65-F5344CB8AC3E}">
        <p14:creationId xmlns:p14="http://schemas.microsoft.com/office/powerpoint/2010/main" val="1122271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3" descr="CAMap_pptLogo.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28600" y="5251450"/>
            <a:ext cx="18065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2035175" y="6110288"/>
            <a:ext cx="6651625" cy="1587"/>
          </a:xfrm>
          <a:prstGeom prst="line">
            <a:avLst/>
          </a:prstGeom>
          <a:ln w="38100">
            <a:solidFill>
              <a:srgbClr val="668EDF"/>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p:nvPr>
        </p:nvSpPr>
        <p:spPr>
          <a:xfrm>
            <a:off x="685800" y="506595"/>
            <a:ext cx="7772400" cy="1470025"/>
          </a:xfrm>
          <a:prstGeom prst="rect">
            <a:avLst/>
          </a:prstGeom>
        </p:spPr>
        <p:txBody>
          <a:bodyPr/>
          <a:lstStyle>
            <a:lvl1pPr>
              <a:defRPr b="1" i="0" baseline="0">
                <a:solidFill>
                  <a:srgbClr val="1F497D"/>
                </a:solidFill>
                <a:effectLst>
                  <a:outerShdw blurRad="50800" dist="38100" dir="2700000" algn="tl" rotWithShape="0">
                    <a:srgbClr val="000000">
                      <a:alpha val="43000"/>
                    </a:srgbClr>
                  </a:outerShdw>
                </a:effectLst>
                <a:latin typeface="Century Gothic"/>
              </a:defRPr>
            </a:lvl1pPr>
          </a:lstStyle>
          <a:p>
            <a:r>
              <a:rPr lang="en-US" dirty="0"/>
              <a:t>Click to edit Master title style</a:t>
            </a:r>
          </a:p>
        </p:txBody>
      </p:sp>
      <p:sp>
        <p:nvSpPr>
          <p:cNvPr id="8" name="Subtitle 2"/>
          <p:cNvSpPr>
            <a:spLocks noGrp="1"/>
          </p:cNvSpPr>
          <p:nvPr>
            <p:ph type="subTitle" idx="1"/>
          </p:nvPr>
        </p:nvSpPr>
        <p:spPr>
          <a:xfrm>
            <a:off x="685800" y="2119506"/>
            <a:ext cx="7772400" cy="1752600"/>
          </a:xfrm>
          <a:prstGeom prst="rect">
            <a:avLst/>
          </a:prstGeom>
        </p:spPr>
        <p:txBody>
          <a:bodyPr anchor="t">
            <a:normAutofit/>
          </a:bodyPr>
          <a:lstStyle>
            <a:lvl1pPr marL="0" indent="0" algn="ctr">
              <a:buNone/>
              <a:defRPr sz="3600" b="1" i="0">
                <a:solidFill>
                  <a:schemeClr val="tx1"/>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Content Placeholder 12"/>
          <p:cNvSpPr>
            <a:spLocks noGrp="1"/>
          </p:cNvSpPr>
          <p:nvPr>
            <p:ph sz="quarter" idx="13"/>
          </p:nvPr>
        </p:nvSpPr>
        <p:spPr>
          <a:xfrm>
            <a:off x="685800" y="4014992"/>
            <a:ext cx="7772400" cy="2058243"/>
          </a:xfrm>
          <a:prstGeom prst="rect">
            <a:avLst/>
          </a:prstGeom>
        </p:spPr>
        <p:txBody>
          <a:bodyPr anchor="t">
            <a:normAutofit/>
          </a:bodyPr>
          <a:lstStyle>
            <a:lvl1pPr algn="ctr">
              <a:buFontTx/>
              <a:buNone/>
              <a:defRPr sz="2400" b="1" i="0" baseline="0">
                <a:latin typeface="Footlight MT Light"/>
                <a:cs typeface="Footlight MT Light"/>
              </a:defRPr>
            </a:lvl1pPr>
            <a:lvl2pPr algn="ctr">
              <a:defRPr b="1" i="0" baseline="0">
                <a:latin typeface="Century Gothic"/>
              </a:defRPr>
            </a:lvl2pPr>
            <a:lvl3pPr algn="ctr">
              <a:defRPr b="1" i="0" baseline="0">
                <a:latin typeface="Century Gothic"/>
              </a:defRPr>
            </a:lvl3pPr>
            <a:lvl4pPr algn="ctr">
              <a:defRPr b="1" i="0" baseline="0">
                <a:latin typeface="Century Gothic"/>
              </a:defRPr>
            </a:lvl4pPr>
            <a:lvl5pPr algn="ctr">
              <a:defRPr b="1" i="0" baseline="0">
                <a:latin typeface="Century Gothic"/>
              </a:defRPr>
            </a:lvl5pPr>
          </a:lstStyle>
          <a:p>
            <a:pPr lvl="0"/>
            <a:r>
              <a:rPr lang="en-US" dirty="0"/>
              <a:t>Click to edit Master text styles</a:t>
            </a:r>
          </a:p>
        </p:txBody>
      </p:sp>
      <p:sp>
        <p:nvSpPr>
          <p:cNvPr id="10" name="Content Placeholder 14"/>
          <p:cNvSpPr>
            <a:spLocks noGrp="1"/>
          </p:cNvSpPr>
          <p:nvPr>
            <p:ph sz="quarter" idx="14"/>
          </p:nvPr>
        </p:nvSpPr>
        <p:spPr>
          <a:xfrm>
            <a:off x="685800" y="6145673"/>
            <a:ext cx="7772400" cy="650875"/>
          </a:xfrm>
          <a:prstGeom prst="rect">
            <a:avLst/>
          </a:prstGeom>
        </p:spPr>
        <p:txBody>
          <a:bodyPr anchor="t">
            <a:normAutofit/>
          </a:bodyPr>
          <a:lstStyle>
            <a:lvl1pPr algn="ctr">
              <a:buFontTx/>
              <a:buNone/>
              <a:defRPr sz="1200" b="1" i="0">
                <a:latin typeface="Arial"/>
              </a:defRPr>
            </a:lvl1pPr>
          </a:lstStyle>
          <a:p>
            <a:pPr lvl="0"/>
            <a:r>
              <a:rPr lang="en-US" dirty="0"/>
              <a:t>Click to edit Master text styles</a:t>
            </a:r>
          </a:p>
        </p:txBody>
      </p:sp>
    </p:spTree>
    <p:extLst>
      <p:ext uri="{BB962C8B-B14F-4D97-AF65-F5344CB8AC3E}">
        <p14:creationId xmlns:p14="http://schemas.microsoft.com/office/powerpoint/2010/main" val="40974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ln w="19050" cap="flat" cmpd="sng" algn="ctr">
            <a:solidFill>
              <a:srgbClr val="7CA1E2"/>
            </a:solidFill>
            <a:prstDash val="solid"/>
            <a:round/>
            <a:headEnd type="none" w="med" len="med"/>
            <a:tailEnd type="none" w="med" len="med"/>
          </a:ln>
        </p:spPr>
        <p:txBody>
          <a:bodyPr/>
          <a:lstStyle>
            <a:lvl1pPr>
              <a:defRPr b="1">
                <a:solidFill>
                  <a:srgbClr val="1F497D"/>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Footlight MT Light"/>
                <a:cs typeface="Footlight MT Ligh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Rectangle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2073EAE-6B72-422E-BAAB-CE86329ACC10}" type="slidenum">
              <a:rPr lang="en-US" altLang="en-US"/>
              <a:pPr>
                <a:defRPr/>
              </a:pPr>
              <a:t>‹#›</a:t>
            </a:fld>
            <a:endParaRPr lang="en-US" altLang="en-US"/>
          </a:p>
        </p:txBody>
      </p:sp>
    </p:spTree>
    <p:extLst>
      <p:ext uri="{BB962C8B-B14F-4D97-AF65-F5344CB8AC3E}">
        <p14:creationId xmlns:p14="http://schemas.microsoft.com/office/powerpoint/2010/main" val="118602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023"/>
          </a:xfrm>
          <a:prstGeom prst="rect">
            <a:avLst/>
          </a:prstGeom>
          <a:ln w="28575" cap="flat" cmpd="sng" algn="ctr">
            <a:solidFill>
              <a:srgbClr val="7CA1E2"/>
            </a:solidFill>
            <a:prstDash val="solid"/>
            <a:round/>
            <a:headEnd type="none" w="med" len="med"/>
            <a:tailEnd type="none" w="med" len="med"/>
          </a:ln>
        </p:spPr>
        <p:txBody>
          <a:bodyPr anchor="t"/>
          <a:lstStyle>
            <a:lvl1pPr algn="ct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497489"/>
            <a:ext cx="8229600" cy="4492155"/>
          </a:xfrm>
          <a:prstGeom prst="rect">
            <a:avLst/>
          </a:prstGeom>
        </p:spPr>
        <p:txBody>
          <a:bodyPr/>
          <a:lstStyle>
            <a:lvl1pPr>
              <a:buClr>
                <a:schemeClr val="accent6">
                  <a:lumMod val="75000"/>
                </a:schemeClr>
              </a:buClr>
              <a:defRPr sz="2800">
                <a:latin typeface="Footlight MT Light"/>
                <a:cs typeface="Footlight MT Light"/>
              </a:defRPr>
            </a:lvl1pPr>
            <a:lvl2pPr>
              <a:buClr>
                <a:srgbClr val="FF6600"/>
              </a:buClr>
              <a:defRPr sz="2400">
                <a:latin typeface="Footlight MT Light"/>
                <a:cs typeface="Footlight MT Light"/>
              </a:defRPr>
            </a:lvl2pPr>
            <a:lvl3pPr>
              <a:defRPr sz="2000">
                <a:latin typeface="Footlight MT Light"/>
                <a:cs typeface="Footlight MT Light"/>
              </a:defRPr>
            </a:lvl3pPr>
            <a:lvl4pPr>
              <a:defRPr sz="1800">
                <a:latin typeface="Footlight MT Light"/>
                <a:cs typeface="Footlight MT Light"/>
              </a:defRPr>
            </a:lvl4pPr>
            <a:lvl5pPr>
              <a:defRPr sz="1800">
                <a:latin typeface="Footlight MT Light"/>
                <a:cs typeface="Footlight MT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Rectangle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90A0BC3-27D7-428B-A060-AA5158CDBB40}" type="slidenum">
              <a:rPr lang="en-US" altLang="en-US"/>
              <a:pPr>
                <a:defRPr/>
              </a:pPr>
              <a:t>‹#›</a:t>
            </a:fld>
            <a:endParaRPr lang="en-US" altLang="en-US"/>
          </a:p>
        </p:txBody>
      </p:sp>
    </p:spTree>
    <p:extLst>
      <p:ext uri="{BB962C8B-B14F-4D97-AF65-F5344CB8AC3E}">
        <p14:creationId xmlns:p14="http://schemas.microsoft.com/office/powerpoint/2010/main" val="173001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910023"/>
          </a:xfrm>
          <a:prstGeom prst="rect">
            <a:avLst/>
          </a:prstGeom>
          <a:ln w="28575" cap="flat" cmpd="sng" algn="ctr">
            <a:solidFill>
              <a:srgbClr val="7CA1E2"/>
            </a:solidFill>
            <a:prstDash val="solid"/>
            <a:round/>
            <a:headEnd type="none" w="med" len="med"/>
            <a:tailEnd type="none" w="med" len="med"/>
          </a:ln>
        </p:spPr>
        <p:txBody>
          <a:bodyPr anchor="t"/>
          <a:lstStyle>
            <a:lvl1pPr algn="ctr">
              <a:defRPr b="1">
                <a:solidFill>
                  <a:schemeClr val="tx2"/>
                </a:solidFill>
              </a:defRPr>
            </a:lvl1pP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Rectangle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Rectangle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0D8FF41-8B3D-4893-8684-A8136138F7D9}" type="slidenum">
              <a:rPr lang="en-US" altLang="en-US"/>
              <a:pPr>
                <a:defRPr/>
              </a:pPr>
              <a:t>‹#›</a:t>
            </a:fld>
            <a:endParaRPr lang="en-US" altLang="en-US"/>
          </a:p>
        </p:txBody>
      </p:sp>
    </p:spTree>
    <p:extLst>
      <p:ext uri="{BB962C8B-B14F-4D97-AF65-F5344CB8AC3E}">
        <p14:creationId xmlns:p14="http://schemas.microsoft.com/office/powerpoint/2010/main" val="14392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Rectangle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Rectangle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5AB93F4-DB01-48AC-BA33-D443DB513B06}" type="slidenum">
              <a:rPr lang="en-US" altLang="en-US"/>
              <a:pPr>
                <a:defRPr/>
              </a:pPr>
              <a:t>‹#›</a:t>
            </a:fld>
            <a:endParaRPr lang="en-US" altLang="en-US"/>
          </a:p>
        </p:txBody>
      </p:sp>
    </p:spTree>
    <p:extLst>
      <p:ext uri="{BB962C8B-B14F-4D97-AF65-F5344CB8AC3E}">
        <p14:creationId xmlns:p14="http://schemas.microsoft.com/office/powerpoint/2010/main" val="201167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2638"/>
            <a:ext cx="4038600" cy="4723525"/>
          </a:xfrm>
          <a:prstGeom prst="rect">
            <a:avLst/>
          </a:prstGeom>
        </p:spPr>
        <p:txBody>
          <a:bodyPr/>
          <a:lstStyle>
            <a:lvl1pPr>
              <a:buClr>
                <a:schemeClr val="accent6">
                  <a:lumMod val="75000"/>
                </a:schemeClr>
              </a:buClr>
              <a:defRPr sz="2800">
                <a:latin typeface="Footlight MT Light"/>
                <a:cs typeface="Footlight MT Light"/>
              </a:defRPr>
            </a:lvl1pPr>
            <a:lvl2pPr>
              <a:buClr>
                <a:srgbClr val="FF6600"/>
              </a:buClr>
              <a:defRPr sz="2400">
                <a:latin typeface="Footlight MT Light"/>
                <a:cs typeface="Footlight MT Light"/>
              </a:defRPr>
            </a:lvl2pPr>
            <a:lvl3pPr>
              <a:defRPr sz="2000">
                <a:latin typeface="Footlight MT Light"/>
                <a:cs typeface="Footlight MT Light"/>
              </a:defRPr>
            </a:lvl3pPr>
            <a:lvl4pPr>
              <a:defRPr sz="1800">
                <a:latin typeface="Footlight MT Light"/>
                <a:cs typeface="Footlight MT Light"/>
              </a:defRPr>
            </a:lvl4pPr>
            <a:lvl5pPr>
              <a:defRPr sz="1800">
                <a:latin typeface="Footlight MT Light"/>
                <a:cs typeface="Footlight MT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02638"/>
            <a:ext cx="4038600" cy="4723525"/>
          </a:xfrm>
          <a:prstGeom prst="rect">
            <a:avLst/>
          </a:prstGeom>
        </p:spPr>
        <p:txBody>
          <a:bodyPr/>
          <a:lstStyle>
            <a:lvl1pPr>
              <a:buClr>
                <a:schemeClr val="accent6">
                  <a:lumMod val="75000"/>
                </a:schemeClr>
              </a:buClr>
              <a:defRPr sz="2800"/>
            </a:lvl1pPr>
            <a:lvl2pPr>
              <a:buClr>
                <a:srgbClr val="FF6600"/>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74638"/>
            <a:ext cx="8229600" cy="910023"/>
          </a:xfrm>
          <a:prstGeom prst="rect">
            <a:avLst/>
          </a:prstGeom>
          <a:ln w="28575" cap="flat" cmpd="sng" algn="ctr">
            <a:solidFill>
              <a:srgbClr val="7CA1E2"/>
            </a:solidFill>
            <a:prstDash val="solid"/>
            <a:round/>
            <a:headEnd type="none" w="med" len="med"/>
            <a:tailEnd type="none" w="med" len="med"/>
          </a:ln>
        </p:spPr>
        <p:txBody>
          <a:bodyPr anchor="t"/>
          <a:lstStyle>
            <a:lvl1pPr algn="ctr">
              <a:defRPr b="1">
                <a:solidFill>
                  <a:schemeClr val="tx2"/>
                </a:solidFill>
              </a:defRPr>
            </a:lvl1pPr>
          </a:lstStyle>
          <a:p>
            <a:r>
              <a:rPr lang="en-US" dirty="0"/>
              <a:t>Click to edit Master title style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EC2F450-F034-48D4-A464-40FEF9890B00}" type="slidenum">
              <a:rPr lang="en-US" altLang="en-US"/>
              <a:pPr>
                <a:defRPr/>
              </a:pPr>
              <a:t>‹#›</a:t>
            </a:fld>
            <a:endParaRPr lang="en-US" altLang="en-US"/>
          </a:p>
        </p:txBody>
      </p:sp>
    </p:spTree>
    <p:extLst>
      <p:ext uri="{BB962C8B-B14F-4D97-AF65-F5344CB8AC3E}">
        <p14:creationId xmlns:p14="http://schemas.microsoft.com/office/powerpoint/2010/main" val="28732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457200" y="1298388"/>
            <a:ext cx="4038600" cy="4827775"/>
          </a:xfrm>
          <a:prstGeom prst="rect">
            <a:avLst/>
          </a:prstGeom>
        </p:spPr>
        <p:txBody>
          <a:bodyPr/>
          <a:lstStyle>
            <a:lvl1pPr>
              <a:defRPr>
                <a:latin typeface="Footlight MT Light"/>
                <a:cs typeface="Footlight MT Light"/>
              </a:defRPr>
            </a:lvl1pPr>
          </a:lstStyle>
          <a:p>
            <a:pPr lvl="0"/>
            <a:endParaRPr lang="en-US" noProof="0"/>
          </a:p>
        </p:txBody>
      </p:sp>
      <p:sp>
        <p:nvSpPr>
          <p:cNvPr id="4" name="Text Placeholder 3"/>
          <p:cNvSpPr>
            <a:spLocks noGrp="1"/>
          </p:cNvSpPr>
          <p:nvPr>
            <p:ph type="body" sz="half" idx="2"/>
          </p:nvPr>
        </p:nvSpPr>
        <p:spPr>
          <a:xfrm>
            <a:off x="4648200" y="1298388"/>
            <a:ext cx="4038600" cy="4827775"/>
          </a:xfrm>
          <a:prstGeom prst="rect">
            <a:avLst/>
          </a:prstGeom>
        </p:spPr>
        <p:txBody>
          <a:bodyPr/>
          <a:lstStyle>
            <a:lvl1pPr>
              <a:buClr>
                <a:schemeClr val="accent6">
                  <a:lumMod val="75000"/>
                </a:schemeClr>
              </a:buClr>
              <a:defRPr>
                <a:latin typeface="Footlight MT Light"/>
                <a:cs typeface="Footlight MT Light"/>
              </a:defRPr>
            </a:lvl1pPr>
            <a:lvl2pPr>
              <a:buClr>
                <a:srgbClr val="FF6600"/>
              </a:buClr>
              <a:defRPr>
                <a:latin typeface="Footlight MT Light"/>
                <a:cs typeface="Footlight MT Light"/>
              </a:defRPr>
            </a:lvl2pPr>
            <a:lvl3pPr>
              <a:defRPr>
                <a:latin typeface="Footlight MT Light"/>
                <a:cs typeface="Footlight MT Light"/>
              </a:defRPr>
            </a:lvl3pPr>
            <a:lvl4pPr>
              <a:defRPr>
                <a:latin typeface="Footlight MT Light"/>
                <a:cs typeface="Footlight MT Light"/>
              </a:defRPr>
            </a:lvl4pPr>
            <a:lvl5pPr>
              <a:defRPr>
                <a:latin typeface="Footlight MT Light"/>
                <a:cs typeface="Footlight MT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74638"/>
            <a:ext cx="8229600" cy="910023"/>
          </a:xfrm>
          <a:prstGeom prst="rect">
            <a:avLst/>
          </a:prstGeom>
          <a:ln w="28575" cap="flat" cmpd="sng" algn="ctr">
            <a:solidFill>
              <a:srgbClr val="7CA1E2"/>
            </a:solidFill>
            <a:prstDash val="solid"/>
            <a:round/>
            <a:headEnd type="none" w="med" len="med"/>
            <a:tailEnd type="none" w="med" len="med"/>
          </a:ln>
        </p:spPr>
        <p:txBody>
          <a:bodyPr anchor="t"/>
          <a:lstStyle>
            <a:lvl1pPr algn="ctr">
              <a:defRPr b="1">
                <a:solidFill>
                  <a:schemeClr val="tx2"/>
                </a:solidFill>
              </a:defRPr>
            </a:lvl1pPr>
          </a:lstStyle>
          <a:p>
            <a:r>
              <a:rPr lang="en-US" dirty="0"/>
              <a:t>Click to edit Master title style</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3125788"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705600" y="6400800"/>
            <a:ext cx="21336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7A080EE-8870-4DBB-8DE5-E25EDF8D1226}" type="slidenum">
              <a:rPr lang="en-US" altLang="en-US"/>
              <a:pPr>
                <a:defRPr/>
              </a:pPr>
              <a:t>‹#›</a:t>
            </a:fld>
            <a:endParaRPr lang="en-US" altLang="en-US"/>
          </a:p>
        </p:txBody>
      </p:sp>
    </p:spTree>
    <p:extLst>
      <p:ext uri="{BB962C8B-B14F-4D97-AF65-F5344CB8AC3E}">
        <p14:creationId xmlns:p14="http://schemas.microsoft.com/office/powerpoint/2010/main" val="417593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rgbClr val="C1DBF9"/>
            </a:gs>
          </a:gsLst>
          <a:lin ang="5400000"/>
        </a:gradFill>
        <a:effectLst/>
      </p:bgPr>
    </p:bg>
    <p:spTree>
      <p:nvGrpSpPr>
        <p:cNvPr id="1" name=""/>
        <p:cNvGrpSpPr/>
        <p:nvPr/>
      </p:nvGrpSpPr>
      <p:grpSpPr>
        <a:xfrm>
          <a:off x="0" y="0"/>
          <a:ext cx="0" cy="0"/>
          <a:chOff x="0" y="0"/>
          <a:chExt cx="0" cy="0"/>
        </a:xfrm>
      </p:grpSpPr>
      <p:pic>
        <p:nvPicPr>
          <p:cNvPr id="1026" name="Picture 1" descr="CAMap_pptLogo.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28600" y="5251450"/>
            <a:ext cx="18065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035175" y="6110288"/>
            <a:ext cx="6651625" cy="1587"/>
          </a:xfrm>
          <a:prstGeom prst="line">
            <a:avLst/>
          </a:prstGeom>
          <a:ln w="38100">
            <a:solidFill>
              <a:srgbClr val="668EDF"/>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ainclusion.org/teachingpyrami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preventingchildcareexpulsionca.org/" TargetMode="External"/><Relationship Id="rId2" Type="http://schemas.openxmlformats.org/officeDocument/2006/relationships/hyperlink" Target="https://cainclusion.org/resources/camap/newsletter-archive/201808-news-brief.html#nine-resources"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map@wested.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eEzJjLyAw74&amp;index=34&amp;list=PL4Ffky1G0tHInpltmYq5GfCowKm3H2Qjo&amp;t=0s" TargetMode="External"/><Relationship Id="rId3" Type="http://schemas.openxmlformats.org/officeDocument/2006/relationships/hyperlink" Target="https://youtu.be/6dLEO8mwYWQ" TargetMode="External"/><Relationship Id="rId7" Type="http://schemas.openxmlformats.org/officeDocument/2006/relationships/hyperlink" Target="https://www.youtube.com/watch?v=uydn_hr2Ook" TargetMode="External"/><Relationship Id="rId12"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kare11.com/article/news/local/land-of-10000-stories/2nd-grade-friendship-binds-hs-honor-student-teen-with-autism/89-609564285" TargetMode="External"/><Relationship Id="rId11" Type="http://schemas.openxmlformats.org/officeDocument/2006/relationships/image" Target="../media/image25.png"/><Relationship Id="rId5" Type="http://schemas.openxmlformats.org/officeDocument/2006/relationships/hyperlink" Target="https://www.autismawareness.com.au/news-events/events-campaigns/dad-a-film-about-autism-and-fatherhood-online-now/" TargetMode="External"/><Relationship Id="rId10" Type="http://schemas.openxmlformats.org/officeDocument/2006/relationships/image" Target="../media/image24.png"/><Relationship Id="rId4" Type="http://schemas.openxmlformats.org/officeDocument/2006/relationships/hyperlink" Target="https://www.youtube.com/watch?v=zTE4OHpC2EU" TargetMode="Externa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acf.hhs.gov/trauma-toolkit/early-childhood-programs" TargetMode="External"/><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DcAPbDpgoso&amp;feature=youtu.be" TargetMode="External"/><Relationship Id="rId5" Type="http://schemas.openxmlformats.org/officeDocument/2006/relationships/hyperlink" Target="http://piploproductions.com/stories/once/" TargetMode="External"/><Relationship Id="rId4" Type="http://schemas.openxmlformats.org/officeDocument/2006/relationships/hyperlink" Target="http://www.earlychildhoodwebinars.com/webinar-resourc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pg.unc.edu/resources/self-regulation-briefs" TargetMode="External"/><Relationship Id="rId2" Type="http://schemas.openxmlformats.org/officeDocument/2006/relationships/hyperlink" Target="https://fpg.unc.edu/resources/self-regulation-snap-shots" TargetMode="Externa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s://www.unc.edu/discover/well-said-teaching-self-regulation-classro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ecmhc.org/relaxation.html" TargetMode="External"/><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www.zerotothree.org/resources/series/mindfulness-in-early-childhood" TargetMode="External"/><Relationship Id="rId5" Type="http://schemas.openxmlformats.org/officeDocument/2006/relationships/hyperlink" Target="https://eclkc.ohs.acf.hhs.gov/professional-development/article/earlyedu-alliance" TargetMode="External"/><Relationship Id="rId4" Type="http://schemas.openxmlformats.org/officeDocument/2006/relationships/hyperlink" Target="https://blog.gonoodle.com/2018/07/stretch-breathe-5-ways-to-reinvigorate-stud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sp/cd/re/documents/familypartnerships.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gse.harvard.edu/news/uk/18/04/multilingual-preschoolers" TargetMode="External"/><Relationship Id="rId5" Type="http://schemas.openxmlformats.org/officeDocument/2006/relationships/hyperlink" Target="https://eclkc.ohs.acf.hhs.gov/culture-language/article/dual-language-learners-toolkit" TargetMode="External"/><Relationship Id="rId4" Type="http://schemas.openxmlformats.org/officeDocument/2006/relationships/hyperlink" Target="https://www.cde.ca.gov/sp/cd/re/documents/psenglearnersed2.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parentcenterhub.org/spanish-to-english/"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ainclusion.org/camap/resources-and-links/inclusive-practice/#inclusion-checklists-and-self-assessment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brookespublishing.com/campaigns/2019-reading-readiness-calendar/"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s://www.inclusionproject.org/friendshi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clkc.ohs.acf.hhs.gov/children-disabilities/article/resources-supporting-individualization"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https://eclkc.ohs.acf.hhs.gov/children-disabilities/article/highly-individualized-teaching-learning" TargetMode="External"/><Relationship Id="rId4" Type="http://schemas.openxmlformats.org/officeDocument/2006/relationships/hyperlink" Target="https://eclkc.ohs.acf.hhs.gov/children-disabilities/article/series-high-quality-inclusio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hsicc.createsend1.com/t/ViewEmail/j/0648BB5AD98C81C72540EF23F30FEDED/70A99C8D978FABD416B21F2806CB3AEB"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hsicc.createsend1.com/t/ViewEmail/j/FDBD2286855920C02540EF23F30FEDED"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http://hsicc.createsend1.com/t/ViewEmail/j/F5C57E8A57E96B222540EF23F30FEDED/43B33EB248BC0C006CBD507C784BD83B" TargetMode="External"/><Relationship Id="rId7" Type="http://schemas.openxmlformats.org/officeDocument/2006/relationships/hyperlink" Target="https://www.edutopia.org/article/strategies-easing-transition-shock" TargetMode="External"/><Relationship Id="rId2" Type="http://schemas.openxmlformats.org/officeDocument/2006/relationships/hyperlink" Target="https://eclkc.ohs.acf.hhs.gov/video/classroom-transitions" TargetMode="External"/><Relationship Id="rId1" Type="http://schemas.openxmlformats.org/officeDocument/2006/relationships/slideLayout" Target="../slideLayouts/slideLayout3.xml"/><Relationship Id="rId6" Type="http://schemas.openxmlformats.org/officeDocument/2006/relationships/hyperlink" Target="http://ectacenter.org/~pdfs/decrp/TR-3_Transition_to_Kindergarten_2017.pdf" TargetMode="External"/><Relationship Id="rId5" Type="http://schemas.openxmlformats.org/officeDocument/2006/relationships/hyperlink" Target="http://ectacenter.org/~pdfs/decrp/PG_Trn_PreschoolSEtoKindergarten_family_print_2017.pdf" TargetMode="External"/><Relationship Id="rId4" Type="http://schemas.openxmlformats.org/officeDocument/2006/relationships/hyperlink" Target="http://hsicc.cmail19.com/t/ViewEmail/j/CC2186FD836C88C82540EF23F30FEDED/7CCABA7A7C72DC79405DC10595964AA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snipsf.org/"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opbullying.gov/at-risk/groups/special-needs/index.html" TargetMode="External"/><Relationship Id="rId7" Type="http://schemas.openxmlformats.org/officeDocument/2006/relationships/hyperlink" Target="https://www.transformingeducation.org/mindfulness-toolkit/"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transformingeducation.org/growth-mindset-toolkit/" TargetMode="External"/><Relationship Id="rId5" Type="http://schemas.openxmlformats.org/officeDocument/2006/relationships/hyperlink" Target="http://www.cpsel.org/" TargetMode="External"/><Relationship Id="rId4" Type="http://schemas.openxmlformats.org/officeDocument/2006/relationships/hyperlink" Target="https://centerhealthyminds.org/join-the-movement/5-tips-for-empathy-building-in-tee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pediatrics.aappublications.org/content/early/2018/11/01/peds.2018-3112"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blog.brookespublishing.com/15-tips-on-supporting-emotional-regulation-for-young-children-with-and-without-autism/" TargetMode="External"/><Relationship Id="rId5" Type="http://schemas.openxmlformats.org/officeDocument/2006/relationships/hyperlink" Target="https://www.youtube.com/watch?time_continue=175&amp;v=Y0xpVwCh0v8" TargetMode="External"/><Relationship Id="rId4" Type="http://schemas.openxmlformats.org/officeDocument/2006/relationships/hyperlink" Target="https://eclkc.ohs.acf.hhs.gov/teaching-practices/teacher-time-series/help-me-calm-down-teaching-children-how-cope-their-bi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reatschools.org/gk/do-you-feel-m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ectacenter.org/webinars.asp#pastwebinar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youtube.com/playlist?list=PL4Ffky1G0tHInpltmYq5GfCowKm3H2Qjo"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surveymonkey.com/s.aspx?sm=_2bDwEQuFgDdBD2Qce9mJ1Ig_3d_3d"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mailto:carstei@wested.org" TargetMode="External"/><Relationship Id="rId4" Type="http://schemas.openxmlformats.org/officeDocument/2006/relationships/hyperlink" Target="mailto:map@weste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Ainclusion.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cainclusion.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D17262-53C4-4E72-AB09-88F3DBB9F5A2}" type="slidenum">
              <a:rPr lang="en-US" altLang="en-US" smtClean="0"/>
              <a:pPr/>
              <a:t>1</a:t>
            </a:fld>
            <a:endParaRPr lang="en-US" altLang="en-US"/>
          </a:p>
        </p:txBody>
      </p:sp>
      <p:sp>
        <p:nvSpPr>
          <p:cNvPr id="11267" name="Rectangle 2"/>
          <p:cNvSpPr>
            <a:spLocks noGrp="1" noChangeArrowheads="1"/>
          </p:cNvSpPr>
          <p:nvPr>
            <p:ph type="ctrTitle"/>
          </p:nvPr>
        </p:nvSpPr>
        <p:spPr bwMode="auto">
          <a:xfrm>
            <a:off x="686594" y="1790188"/>
            <a:ext cx="7770813" cy="1849438"/>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en-US" sz="3600" dirty="0">
                <a:ea typeface="ＭＳ Ｐゴシック" panose="020B0600070205080204" pitchFamily="34" charset="-128"/>
              </a:rPr>
              <a:t>MAP To Inclusion and Belonging…..Making Access Possible</a:t>
            </a:r>
          </a:p>
        </p:txBody>
      </p:sp>
      <p:sp>
        <p:nvSpPr>
          <p:cNvPr id="11268" name="Rectangle 3"/>
          <p:cNvSpPr>
            <a:spLocks noGrp="1" noChangeArrowheads="1"/>
          </p:cNvSpPr>
          <p:nvPr>
            <p:ph type="subTitle" idx="1"/>
          </p:nvPr>
        </p:nvSpPr>
        <p:spPr bwMode="auto">
          <a:xfrm>
            <a:off x="1371600" y="3805238"/>
            <a:ext cx="64008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Footlight MT Light" panose="0204060206030A020304" pitchFamily="18" charset="0"/>
                <a:ea typeface="ＭＳ Ｐゴシック" panose="020B0600070205080204" pitchFamily="34" charset="-128"/>
                <a:cs typeface="Footlight MT Light" panose="0204060206030A020304" pitchFamily="18" charset="0"/>
              </a:rPr>
              <a:t>2018 Winter Open House and Resource Webinar </a:t>
            </a:r>
          </a:p>
          <a:p>
            <a:pPr eaLnBrk="1" hangingPunct="1"/>
            <a:r>
              <a:rPr lang="en-US" altLang="en-US" sz="2800" dirty="0">
                <a:latin typeface="Footlight MT Light" panose="0204060206030A020304" pitchFamily="18" charset="0"/>
                <a:ea typeface="ＭＳ Ｐゴシック" panose="020B0600070205080204" pitchFamily="34" charset="-128"/>
                <a:cs typeface="Footlight MT Light" panose="0204060206030A020304" pitchFamily="18" charset="0"/>
              </a:rPr>
              <a:t>Cindy Arstein-Kerslake</a:t>
            </a:r>
          </a:p>
          <a:p>
            <a:pPr eaLnBrk="1" hangingPunct="1"/>
            <a:r>
              <a:rPr lang="en-US" altLang="en-US" sz="2800" dirty="0">
                <a:latin typeface="Footlight MT Light" panose="0204060206030A020304" pitchFamily="18" charset="0"/>
                <a:ea typeface="ＭＳ Ｐゴシック" panose="020B0600070205080204" pitchFamily="34" charset="-128"/>
                <a:cs typeface="Footlight MT Light" panose="0204060206030A020304" pitchFamily="18" charset="0"/>
              </a:rPr>
              <a:t>Alejandro Castillon</a:t>
            </a:r>
          </a:p>
          <a:p>
            <a:pPr eaLnBrk="1" hangingPunct="1"/>
            <a:r>
              <a:rPr lang="en-US" altLang="en-US" sz="2000" dirty="0" err="1">
                <a:latin typeface="Footlight MT Light" panose="0204060206030A020304" pitchFamily="18" charset="0"/>
                <a:ea typeface="ＭＳ Ｐゴシック" panose="020B0600070205080204" pitchFamily="34" charset="-128"/>
                <a:cs typeface="Footlight MT Light" panose="0204060206030A020304" pitchFamily="18" charset="0"/>
              </a:rPr>
              <a:t>WestEd</a:t>
            </a:r>
            <a:r>
              <a:rPr lang="en-US" altLang="en-US" sz="2000" dirty="0">
                <a:latin typeface="Footlight MT Light" panose="0204060206030A020304" pitchFamily="18" charset="0"/>
                <a:ea typeface="ＭＳ Ｐゴシック" panose="020B0600070205080204" pitchFamily="34" charset="-128"/>
                <a:cs typeface="Footlight MT Light" panose="0204060206030A020304" pitchFamily="18" charset="0"/>
              </a:rPr>
              <a:t> Center for Child and Family Studies</a:t>
            </a:r>
          </a:p>
          <a:p>
            <a:pPr eaLnBrk="1" hangingPunct="1"/>
            <a:r>
              <a:rPr lang="en-US" altLang="en-US" sz="2800" dirty="0">
                <a:latin typeface="Footlight MT Light" panose="0204060206030A020304" pitchFamily="18" charset="0"/>
                <a:ea typeface="ＭＳ Ｐゴシック" panose="020B0600070205080204" pitchFamily="34" charset="-128"/>
                <a:cs typeface="Footlight MT Light" panose="0204060206030A020304" pitchFamily="18" charset="0"/>
              </a:rPr>
              <a:t> </a:t>
            </a:r>
          </a:p>
          <a:p>
            <a:pPr eaLnBrk="1" hangingPunct="1"/>
            <a:endParaRPr lang="en-US" altLang="en-US" sz="2800" dirty="0">
              <a:latin typeface="Footlight MT Light" panose="0204060206030A020304" pitchFamily="18" charset="0"/>
              <a:ea typeface="ＭＳ Ｐゴシック" panose="020B0600070205080204" pitchFamily="34" charset="-128"/>
              <a:cs typeface="Footlight MT Light" panose="0204060206030A020304" pitchFamily="18" charset="0"/>
            </a:endParaRPr>
          </a:p>
        </p:txBody>
      </p:sp>
      <p:pic>
        <p:nvPicPr>
          <p:cNvPr id="11269" name="Picture 1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381000"/>
            <a:ext cx="77708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780017"/>
      </p:ext>
    </p:extLst>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nline Image Placeholder 3"/>
          <p:cNvSpPr>
            <a:spLocks noGrp="1"/>
          </p:cNvSpPr>
          <p:nvPr>
            <p:ph type="clipArt" sz="half" idx="1"/>
          </p:nvPr>
        </p:nvSpPr>
        <p:spPr bwMode="auto">
          <a:xfrm>
            <a:off x="457200" y="1298575"/>
            <a:ext cx="3870325"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8" name="Content Placeholder 6"/>
          <p:cNvSpPr>
            <a:spLocks noGrp="1"/>
          </p:cNvSpPr>
          <p:nvPr>
            <p:ph type="body" sz="half" idx="2"/>
          </p:nvPr>
        </p:nvSpPr>
        <p:spPr>
          <a:xfrm>
            <a:off x="4686300" y="1298575"/>
            <a:ext cx="4038600" cy="4827588"/>
          </a:xfrm>
        </p:spPr>
        <p:txBody>
          <a:bodyPr>
            <a:noAutofit/>
          </a:bodyPr>
          <a:lstStyle/>
          <a:p>
            <a:pPr eaLnBrk="1" fontAlgn="auto" hangingPunct="1">
              <a:spcAft>
                <a:spcPts val="0"/>
              </a:spcAft>
              <a:buFont typeface="Arial"/>
              <a:buChar char="•"/>
              <a:defRPr/>
            </a:pPr>
            <a:r>
              <a:rPr lang="en-US" sz="2400" dirty="0"/>
              <a:t>California Collaborative for the Social and Emotional Foundations for Early Learning </a:t>
            </a:r>
          </a:p>
          <a:p>
            <a:pPr eaLnBrk="1" fontAlgn="auto" hangingPunct="1">
              <a:spcAft>
                <a:spcPts val="0"/>
              </a:spcAft>
              <a:buFont typeface="Arial"/>
              <a:buChar char="•"/>
              <a:defRPr/>
            </a:pPr>
            <a:r>
              <a:rPr lang="en-US" sz="2400" dirty="0"/>
              <a:t>About CA CSEFEL- CA Department of Education’s vision and plan for supporting social and emotional development</a:t>
            </a:r>
          </a:p>
          <a:p>
            <a:pPr lvl="1" eaLnBrk="1" fontAlgn="auto" hangingPunct="1">
              <a:spcAft>
                <a:spcPts val="0"/>
              </a:spcAft>
              <a:buFont typeface="Arial"/>
              <a:buChar char="•"/>
              <a:defRPr/>
            </a:pPr>
            <a:r>
              <a:rPr lang="en-US" sz="2000" dirty="0"/>
              <a:t>See the “Project Info Sheet”</a:t>
            </a:r>
            <a:endParaRPr lang="en-US" sz="2400" dirty="0"/>
          </a:p>
          <a:p>
            <a:pPr eaLnBrk="1" fontAlgn="auto" hangingPunct="1">
              <a:spcAft>
                <a:spcPts val="0"/>
              </a:spcAft>
              <a:buFont typeface="Arial"/>
              <a:buChar char="•"/>
              <a:defRPr/>
            </a:pPr>
            <a:r>
              <a:rPr lang="en-US" sz="2800" dirty="0"/>
              <a:t>Free sample adapted materials!</a:t>
            </a:r>
            <a:endParaRPr lang="en-US" sz="2400" dirty="0"/>
          </a:p>
        </p:txBody>
      </p:sp>
      <p:sp>
        <p:nvSpPr>
          <p:cNvPr id="32772" name="Rectangle 3"/>
          <p:cNvSpPr>
            <a:spLocks noGrp="1" noChangeArrowheads="1"/>
          </p:cNvSpPr>
          <p:nvPr>
            <p:ph type="title"/>
          </p:nvPr>
        </p:nvSpPr>
        <p:spPr bwMode="auto">
          <a:xfrm>
            <a:off x="381000" y="0"/>
            <a:ext cx="8229600" cy="115887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sz="2400" dirty="0"/>
              <a:t>MAP Project Resources: </a:t>
            </a:r>
            <a:br>
              <a:rPr lang="en-US" altLang="en-US" sz="2400" dirty="0"/>
            </a:br>
            <a:r>
              <a:rPr lang="en-US" altLang="en-US" sz="4800" dirty="0"/>
              <a:t>CA CSEFEL</a:t>
            </a:r>
            <a:br>
              <a:rPr lang="en-US" altLang="en-US" dirty="0"/>
            </a:br>
            <a:br>
              <a:rPr lang="en-US" altLang="en-US" sz="2400" dirty="0"/>
            </a:br>
            <a:br>
              <a:rPr lang="en-US" altLang="en-US" sz="1800" dirty="0"/>
            </a:br>
            <a:endParaRPr lang="en-US" altLang="en-US" sz="1800" dirty="0"/>
          </a:p>
        </p:txBody>
      </p:sp>
      <p:sp>
        <p:nvSpPr>
          <p:cNvPr id="327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3FD544-C988-41DC-B48D-0DAD261C44AA}" type="slidenum">
              <a:rPr lang="en-US" altLang="en-US" smtClean="0"/>
              <a:pPr/>
              <a:t>10</a:t>
            </a:fld>
            <a:endParaRPr lang="en-US" altLang="en-US"/>
          </a:p>
        </p:txBody>
      </p:sp>
      <p:pic>
        <p:nvPicPr>
          <p:cNvPr id="2" name="Picture 1"/>
          <p:cNvPicPr>
            <a:picLocks noChangeAspect="1"/>
          </p:cNvPicPr>
          <p:nvPr/>
        </p:nvPicPr>
        <p:blipFill>
          <a:blip r:embed="rId3"/>
          <a:stretch>
            <a:fillRect/>
          </a:stretch>
        </p:blipFill>
        <p:spPr>
          <a:xfrm>
            <a:off x="457200" y="1298575"/>
            <a:ext cx="3870325" cy="2314286"/>
          </a:xfrm>
          <a:prstGeom prst="rect">
            <a:avLst/>
          </a:prstGeom>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03350"/>
            <a:ext cx="4191000" cy="4722813"/>
          </a:xfrm>
        </p:spPr>
        <p:txBody>
          <a:bodyPr/>
          <a:lstStyle/>
          <a:p>
            <a:pPr eaLnBrk="1" fontAlgn="auto" hangingPunct="1">
              <a:spcAft>
                <a:spcPts val="0"/>
              </a:spcAft>
              <a:buFont typeface="Arial"/>
              <a:buChar char="•"/>
              <a:defRPr/>
            </a:pPr>
            <a:r>
              <a:rPr lang="en-US" dirty="0"/>
              <a:t>The Teaching Pyramid is comprehensive pro-</a:t>
            </a:r>
            <a:r>
              <a:rPr lang="en-US" dirty="0" err="1"/>
              <a:t>fessional</a:t>
            </a:r>
            <a:r>
              <a:rPr lang="en-US" dirty="0"/>
              <a:t> development on the CSEFEL components</a:t>
            </a:r>
          </a:p>
          <a:p>
            <a:pPr eaLnBrk="1" fontAlgn="auto" hangingPunct="1">
              <a:spcAft>
                <a:spcPts val="0"/>
              </a:spcAft>
              <a:buFont typeface="Arial"/>
              <a:buChar char="•"/>
              <a:defRPr/>
            </a:pPr>
            <a:r>
              <a:rPr lang="en-US" dirty="0"/>
              <a:t>Materials for classrooms and families in Chinese and Spanish</a:t>
            </a:r>
          </a:p>
          <a:p>
            <a:pPr eaLnBrk="1" fontAlgn="auto" hangingPunct="1">
              <a:spcAft>
                <a:spcPts val="0"/>
              </a:spcAft>
              <a:buFont typeface="Arial"/>
              <a:buChar char="•"/>
              <a:defRPr/>
            </a:pPr>
            <a:r>
              <a:rPr lang="en-US" dirty="0"/>
              <a:t>Visit the website for more information</a:t>
            </a:r>
            <a:br>
              <a:rPr lang="en-US" dirty="0"/>
            </a:br>
            <a:r>
              <a:rPr lang="en-US" dirty="0">
                <a:hlinkClick r:id="rId3"/>
              </a:rPr>
              <a:t>www.Cainclusion.org/teachingpyramid</a:t>
            </a:r>
            <a:r>
              <a:rPr lang="en-US" dirty="0"/>
              <a:t> </a:t>
            </a:r>
          </a:p>
          <a:p>
            <a:pPr eaLnBrk="1" fontAlgn="auto" hangingPunct="1">
              <a:spcAft>
                <a:spcPts val="0"/>
              </a:spcAft>
              <a:buFont typeface="Arial"/>
              <a:buChar char="•"/>
              <a:defRPr/>
            </a:pPr>
            <a:endParaRPr lang="en-US" dirty="0"/>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C3F294-BB90-481A-A935-75D509F0202A}" type="slidenum">
              <a:rPr lang="en-US" altLang="en-US" smtClean="0"/>
              <a:pPr/>
              <a:t>11</a:t>
            </a:fld>
            <a:endParaRPr lang="en-US" altLang="en-US"/>
          </a:p>
        </p:txBody>
      </p:sp>
      <p:sp>
        <p:nvSpPr>
          <p:cNvPr id="34820" name="Title 4"/>
          <p:cNvSpPr>
            <a:spLocks noGrp="1"/>
          </p:cNvSpPr>
          <p:nvPr>
            <p:ph type="title"/>
          </p:nvPr>
        </p:nvSpPr>
        <p:spPr bwMode="auto">
          <a:xfrm>
            <a:off x="533400" y="274638"/>
            <a:ext cx="8229600" cy="123507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Teaching Pyramid</a:t>
            </a:r>
            <a:br>
              <a:rPr lang="en-US" altLang="en-US"/>
            </a:br>
            <a:r>
              <a:rPr lang="en-US" altLang="en-US" sz="2000"/>
              <a:t>http://cainclusion.org/teachingpyramid/</a:t>
            </a:r>
          </a:p>
        </p:txBody>
      </p:sp>
      <p:pic>
        <p:nvPicPr>
          <p:cNvPr id="34821"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73663" y="1676400"/>
            <a:ext cx="3665537"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495800" y="1947320"/>
            <a:ext cx="4648200" cy="4453480"/>
          </a:xfrm>
        </p:spPr>
        <p:txBody>
          <a:bodyPr/>
          <a:lstStyle/>
          <a:p>
            <a:r>
              <a:rPr lang="en-US" sz="2400" dirty="0"/>
              <a:t>New website developed by the CA CSEFEL Leadership Team</a:t>
            </a:r>
          </a:p>
          <a:p>
            <a:r>
              <a:rPr lang="en-US" sz="2400" dirty="0"/>
              <a:t>Actionable resources to help early care and education programs support all children to be successful</a:t>
            </a:r>
          </a:p>
          <a:p>
            <a:r>
              <a:rPr lang="en-US" sz="2400" dirty="0"/>
              <a:t>See MAP’s Summer 2018 Newsletter to guide you</a:t>
            </a:r>
          </a:p>
          <a:p>
            <a:r>
              <a:rPr lang="en-US" sz="2000" dirty="0">
                <a:hlinkClick r:id="rId2"/>
              </a:rPr>
              <a:t>https://cainclusion.org/resources/camap/newsletter-archive/201808-news-brief.html#nine-resources</a:t>
            </a:r>
            <a:endParaRPr lang="en-US" sz="2000" dirty="0"/>
          </a:p>
          <a:p>
            <a:endParaRPr lang="en-US" sz="2400" dirty="0"/>
          </a:p>
          <a:p>
            <a:pPr marL="0" indent="0">
              <a:buNone/>
            </a:pPr>
            <a:br>
              <a:rPr lang="en-US" dirty="0"/>
            </a:br>
            <a:endParaRPr lang="en-US" dirty="0"/>
          </a:p>
          <a:p>
            <a:endParaRPr lang="en-US" dirty="0"/>
          </a:p>
        </p:txBody>
      </p:sp>
      <p:sp>
        <p:nvSpPr>
          <p:cNvPr id="4" name="Title 3"/>
          <p:cNvSpPr>
            <a:spLocks noGrp="1"/>
          </p:cNvSpPr>
          <p:nvPr>
            <p:ph type="title"/>
          </p:nvPr>
        </p:nvSpPr>
        <p:spPr>
          <a:xfrm>
            <a:off x="457200" y="274638"/>
            <a:ext cx="8229600" cy="1539294"/>
          </a:xfrm>
        </p:spPr>
        <p:txBody>
          <a:bodyPr/>
          <a:lstStyle/>
          <a:p>
            <a:r>
              <a:rPr lang="en-US" sz="2400" dirty="0"/>
              <a:t>Preventing Suspension and Expulsion of Young Children in Child Care &amp; Early Education Settings</a:t>
            </a:r>
            <a:br>
              <a:rPr lang="en-US" sz="2400" dirty="0"/>
            </a:br>
            <a:r>
              <a:rPr lang="en-US" sz="2400" dirty="0">
                <a:hlinkClick r:id="rId3"/>
              </a:rPr>
              <a:t>https://preventingchildcareexpulsionca.org/</a:t>
            </a:r>
            <a:br>
              <a:rPr lang="en-US" sz="2400" dirty="0"/>
            </a:br>
            <a:br>
              <a:rPr lang="en-US" sz="2400" dirty="0"/>
            </a:br>
            <a:endParaRPr lang="en-US" sz="2400" dirty="0"/>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12</a:t>
            </a:fld>
            <a:endParaRPr lang="en-US" altLang="en-US"/>
          </a:p>
        </p:txBody>
      </p:sp>
      <p:pic>
        <p:nvPicPr>
          <p:cNvPr id="8" name="Content Placeholder 7"/>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57200" y="2065307"/>
            <a:ext cx="4038600" cy="3398898"/>
          </a:xfrm>
          <a:prstGeom prst="rect">
            <a:avLst/>
          </a:prstGeom>
        </p:spPr>
      </p:pic>
    </p:spTree>
    <p:extLst>
      <p:ext uri="{BB962C8B-B14F-4D97-AF65-F5344CB8AC3E}">
        <p14:creationId xmlns:p14="http://schemas.microsoft.com/office/powerpoint/2010/main" val="115234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6"/>
          <p:cNvSpPr>
            <a:spLocks noGrp="1"/>
          </p:cNvSpPr>
          <p:nvPr>
            <p:ph sz="half" idx="1"/>
          </p:nvPr>
        </p:nvSpPr>
        <p:spPr>
          <a:xfrm>
            <a:off x="457200" y="1403350"/>
            <a:ext cx="4038600" cy="4722813"/>
          </a:xfrm>
        </p:spPr>
        <p:txBody>
          <a:bodyPr/>
          <a:lstStyle/>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a:t>For California:</a:t>
            </a:r>
            <a:br>
              <a:rPr lang="en-US" dirty="0"/>
            </a:br>
            <a:r>
              <a:rPr lang="en-US" dirty="0"/>
              <a:t>County specific</a:t>
            </a:r>
          </a:p>
          <a:p>
            <a:pPr lvl="1" eaLnBrk="1" fontAlgn="auto" hangingPunct="1">
              <a:spcAft>
                <a:spcPts val="0"/>
              </a:spcAft>
              <a:buFont typeface="Arial"/>
              <a:buChar char="•"/>
              <a:defRPr/>
            </a:pPr>
            <a:r>
              <a:rPr lang="en-US" dirty="0"/>
              <a:t>Organizations that support children with disabilities and</a:t>
            </a:r>
          </a:p>
          <a:p>
            <a:pPr lvl="1" eaLnBrk="1" fontAlgn="auto" hangingPunct="1">
              <a:spcAft>
                <a:spcPts val="0"/>
              </a:spcAft>
              <a:buFont typeface="Arial"/>
              <a:buChar char="•"/>
              <a:defRPr/>
            </a:pPr>
            <a:r>
              <a:rPr lang="en-US" dirty="0"/>
              <a:t>Inclusion/Behavior Resources</a:t>
            </a:r>
          </a:p>
          <a:p>
            <a:pPr eaLnBrk="1" fontAlgn="auto" hangingPunct="1">
              <a:spcAft>
                <a:spcPts val="0"/>
              </a:spcAft>
              <a:buFont typeface="Arial"/>
              <a:buChar char="•"/>
              <a:defRPr/>
            </a:pPr>
            <a:r>
              <a:rPr lang="en-US" dirty="0"/>
              <a:t>Click on the county name or map</a:t>
            </a:r>
          </a:p>
        </p:txBody>
      </p:sp>
      <p:sp>
        <p:nvSpPr>
          <p:cNvPr id="36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4FB546-0C53-449C-9429-F57EC0A11187}" type="slidenum">
              <a:rPr lang="en-US" altLang="en-US" smtClean="0"/>
              <a:pPr/>
              <a:t>13</a:t>
            </a:fld>
            <a:endParaRPr lang="en-US" altLang="en-US"/>
          </a:p>
        </p:txBody>
      </p:sp>
      <p:sp>
        <p:nvSpPr>
          <p:cNvPr id="36868" name="Rectangle 3"/>
          <p:cNvSpPr>
            <a:spLocks noGrp="1" noChangeArrowheads="1"/>
          </p:cNvSpPr>
          <p:nvPr>
            <p:ph type="title"/>
          </p:nvPr>
        </p:nvSpPr>
        <p:spPr bwMode="auto">
          <a:xfrm>
            <a:off x="138113" y="274638"/>
            <a:ext cx="8701087" cy="1401762"/>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County Specific Resources</a:t>
            </a:r>
            <a:br>
              <a:rPr lang="en-US" altLang="en-US"/>
            </a:br>
            <a:r>
              <a:rPr lang="en-US" altLang="en-US" sz="1800"/>
              <a:t>http://cainclusion.org/camap/map-project-resources/county-specific-resources/</a:t>
            </a:r>
          </a:p>
        </p:txBody>
      </p:sp>
      <p:pic>
        <p:nvPicPr>
          <p:cNvPr id="3686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9088" y="1787525"/>
            <a:ext cx="3767137"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Hot Topics</a:t>
            </a:r>
          </a:p>
        </p:txBody>
      </p:sp>
      <p:sp>
        <p:nvSpPr>
          <p:cNvPr id="15365" name="Rectangle 4"/>
          <p:cNvSpPr>
            <a:spLocks noGrp="1" noChangeArrowheads="1"/>
          </p:cNvSpPr>
          <p:nvPr>
            <p:ph type="body" idx="1"/>
          </p:nvPr>
        </p:nvSpPr>
        <p:spPr>
          <a:xfrm>
            <a:off x="457200" y="1184275"/>
            <a:ext cx="8229600" cy="4492625"/>
          </a:xfrm>
        </p:spPr>
        <p:txBody>
          <a:bodyPr/>
          <a:lstStyle/>
          <a:p>
            <a:pPr eaLnBrk="1" fontAlgn="auto" hangingPunct="1">
              <a:spcAft>
                <a:spcPts val="0"/>
              </a:spcAft>
              <a:buFont typeface="Arial"/>
              <a:buNone/>
              <a:defRPr/>
            </a:pPr>
            <a:r>
              <a:rPr lang="en-US" sz="2400" b="1" dirty="0"/>
              <a:t>New Resources Collected to Meet Needs Identified by the Field</a:t>
            </a:r>
          </a:p>
          <a:p>
            <a:pPr eaLnBrk="1" fontAlgn="auto" hangingPunct="1">
              <a:spcAft>
                <a:spcPts val="0"/>
              </a:spcAft>
              <a:buFont typeface="Arial"/>
              <a:buChar char="•"/>
              <a:defRPr/>
            </a:pPr>
            <a:r>
              <a:rPr lang="en-US" sz="2000" dirty="0"/>
              <a:t>Inclusion Checklists and Self Assessments</a:t>
            </a:r>
          </a:p>
          <a:p>
            <a:pPr eaLnBrk="1" fontAlgn="auto" hangingPunct="1">
              <a:spcAft>
                <a:spcPts val="0"/>
              </a:spcAft>
              <a:buFont typeface="Arial"/>
              <a:buChar char="•"/>
              <a:defRPr/>
            </a:pPr>
            <a:r>
              <a:rPr lang="en-US" sz="2000" dirty="0"/>
              <a:t>Play! Play! Play!</a:t>
            </a:r>
          </a:p>
          <a:p>
            <a:pPr eaLnBrk="1" fontAlgn="auto" hangingPunct="1">
              <a:spcAft>
                <a:spcPts val="0"/>
              </a:spcAft>
              <a:buFont typeface="Arial"/>
              <a:buChar char="•"/>
              <a:defRPr/>
            </a:pPr>
            <a:r>
              <a:rPr lang="en-US" sz="2000" dirty="0"/>
              <a:t>Preventing Suspension and Expulsion in Early Education Settings (Social, Emotional and Behavior)</a:t>
            </a:r>
          </a:p>
          <a:p>
            <a:pPr eaLnBrk="1" fontAlgn="auto" hangingPunct="1">
              <a:spcAft>
                <a:spcPts val="0"/>
              </a:spcAft>
              <a:buFont typeface="Arial"/>
              <a:buChar char="•"/>
              <a:defRPr/>
            </a:pPr>
            <a:r>
              <a:rPr lang="en-US" sz="2000" dirty="0"/>
              <a:t>Supporting Immigrants and the Homeless (Cultural Competency)</a:t>
            </a:r>
          </a:p>
          <a:p>
            <a:pPr eaLnBrk="1" fontAlgn="auto" hangingPunct="1">
              <a:spcAft>
                <a:spcPts val="0"/>
              </a:spcAft>
              <a:buFont typeface="Arial"/>
              <a:buChar char="•"/>
              <a:defRPr/>
            </a:pPr>
            <a:r>
              <a:rPr lang="en-US" sz="2000" dirty="0"/>
              <a:t>Dual Language Learners (Cultural Competency and Resources in Multiple Languages)</a:t>
            </a:r>
          </a:p>
          <a:p>
            <a:pPr eaLnBrk="1" fontAlgn="auto" hangingPunct="1">
              <a:spcAft>
                <a:spcPts val="0"/>
              </a:spcAft>
              <a:buFont typeface="Arial"/>
              <a:buChar char="•"/>
              <a:defRPr/>
            </a:pPr>
            <a:r>
              <a:rPr lang="en-US" sz="2000" dirty="0"/>
              <a:t>Federal Policy Statements (Reports and Useful Documents)</a:t>
            </a:r>
          </a:p>
          <a:p>
            <a:pPr eaLnBrk="1" fontAlgn="auto" hangingPunct="1">
              <a:spcAft>
                <a:spcPts val="0"/>
              </a:spcAft>
              <a:buFont typeface="Arial"/>
              <a:buChar char="•"/>
              <a:defRPr/>
            </a:pPr>
            <a:r>
              <a:rPr lang="en-US" sz="2000" dirty="0"/>
              <a:t>Building a Culture of Inclusion: 10 Guiding Questions (Reports and Useful Documents)</a:t>
            </a:r>
          </a:p>
          <a:p>
            <a:pPr eaLnBrk="1" fontAlgn="auto" hangingPunct="1">
              <a:spcAft>
                <a:spcPts val="0"/>
              </a:spcAft>
              <a:buFont typeface="Arial"/>
              <a:buChar char="•"/>
              <a:defRPr/>
            </a:pPr>
            <a:r>
              <a:rPr lang="en-US" sz="2000" dirty="0"/>
              <a:t>Visual Supports</a:t>
            </a:r>
          </a:p>
          <a:p>
            <a:pPr eaLnBrk="1" fontAlgn="auto" hangingPunct="1">
              <a:spcAft>
                <a:spcPts val="0"/>
              </a:spcAft>
              <a:buFont typeface="Arial"/>
              <a:buChar char="•"/>
              <a:defRPr/>
            </a:pPr>
            <a:r>
              <a:rPr lang="en-US" sz="2000" dirty="0"/>
              <a:t>Early Identification: Learn the Signs Act Early</a:t>
            </a:r>
          </a:p>
          <a:p>
            <a:pPr eaLnBrk="1" fontAlgn="auto" hangingPunct="1">
              <a:spcAft>
                <a:spcPts val="0"/>
              </a:spcAft>
              <a:buFont typeface="Arial"/>
              <a:buChar char="•"/>
              <a:defRPr/>
            </a:pPr>
            <a:r>
              <a:rPr lang="en-US" sz="2000" dirty="0"/>
              <a:t>Video Collection</a:t>
            </a:r>
          </a:p>
          <a:p>
            <a:pPr eaLnBrk="1" fontAlgn="auto" hangingPunct="1">
              <a:spcAft>
                <a:spcPts val="0"/>
              </a:spcAft>
              <a:buFont typeface="Arial"/>
              <a:buChar char="•"/>
              <a:defRPr/>
            </a:pPr>
            <a:r>
              <a:rPr lang="en-US" sz="2000" dirty="0"/>
              <a:t>Coping with Trauma</a:t>
            </a: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A6613C-F417-4A3A-AF57-EA3464DBB5EA}" type="slidenum">
              <a:rPr lang="en-US" altLang="en-US" smtClean="0"/>
              <a:pPr/>
              <a:t>14</a:t>
            </a:fld>
            <a:endParaRPr lang="en-US" altLang="en-US"/>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bwMode="auto">
          <a:xfrm>
            <a:off x="457200" y="111125"/>
            <a:ext cx="8229600" cy="1385888"/>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Inclusion Works!</a:t>
            </a:r>
            <a:br>
              <a:rPr lang="en-US" altLang="en-US"/>
            </a:br>
            <a:r>
              <a:rPr lang="en-US" altLang="en-US" sz="1800"/>
              <a:t>http://cainclusion.org/camap/map-project-resources/inclusion-works/</a:t>
            </a:r>
          </a:p>
        </p:txBody>
      </p:sp>
      <p:sp>
        <p:nvSpPr>
          <p:cNvPr id="16389" name="Rectangle 4"/>
          <p:cNvSpPr>
            <a:spLocks noGrp="1" noChangeArrowheads="1"/>
          </p:cNvSpPr>
          <p:nvPr>
            <p:ph type="body" idx="1"/>
          </p:nvPr>
        </p:nvSpPr>
        <p:spPr>
          <a:xfrm>
            <a:off x="457200" y="1497013"/>
            <a:ext cx="8229600" cy="4492625"/>
          </a:xfrm>
        </p:spPr>
        <p:txBody>
          <a:bodyPr/>
          <a:lstStyle/>
          <a:p>
            <a:pPr eaLnBrk="1" fontAlgn="auto" hangingPunct="1">
              <a:spcAft>
                <a:spcPts val="0"/>
              </a:spcAft>
              <a:buFont typeface="Arial"/>
              <a:buChar char="•"/>
              <a:defRPr/>
            </a:pPr>
            <a:r>
              <a:rPr lang="en-US" dirty="0"/>
              <a:t>Focus is on inclusive practice, collaboration, and  practical strategies </a:t>
            </a:r>
          </a:p>
          <a:p>
            <a:pPr eaLnBrk="1" fontAlgn="auto" hangingPunct="1">
              <a:spcAft>
                <a:spcPts val="0"/>
              </a:spcAft>
              <a:buFont typeface="Arial"/>
              <a:buChar char="•"/>
              <a:defRPr/>
            </a:pPr>
            <a:r>
              <a:rPr lang="en-US" dirty="0"/>
              <a:t>Intended for use in child care settings for children birth to age 12 years</a:t>
            </a:r>
          </a:p>
          <a:p>
            <a:pPr eaLnBrk="1" fontAlgn="auto" hangingPunct="1">
              <a:spcAft>
                <a:spcPts val="0"/>
              </a:spcAft>
              <a:buFont typeface="Arial"/>
              <a:buChar char="•"/>
              <a:defRPr/>
            </a:pPr>
            <a:r>
              <a:rPr lang="en-US" dirty="0"/>
              <a:t>Training PowerPoint complete with </a:t>
            </a:r>
            <a:br>
              <a:rPr lang="en-US" dirty="0"/>
            </a:br>
            <a:r>
              <a:rPr lang="en-US" dirty="0"/>
              <a:t>presenters notes and </a:t>
            </a:r>
            <a:r>
              <a:rPr lang="en-US" u="sng" dirty="0"/>
              <a:t>Inclusion Works</a:t>
            </a:r>
            <a:r>
              <a:rPr lang="en-US" u="sng" dirty="0">
                <a:latin typeface="+mn-lt"/>
              </a:rPr>
              <a:t>!</a:t>
            </a:r>
            <a:r>
              <a:rPr lang="en-US" u="sng" dirty="0"/>
              <a:t> </a:t>
            </a:r>
            <a:br>
              <a:rPr lang="en-US" dirty="0"/>
            </a:br>
            <a:r>
              <a:rPr lang="en-US" dirty="0"/>
              <a:t>book is </a:t>
            </a:r>
            <a:r>
              <a:rPr lang="en-US" dirty="0">
                <a:solidFill>
                  <a:srgbClr val="FF0000"/>
                </a:solidFill>
              </a:rPr>
              <a:t>free </a:t>
            </a:r>
            <a:r>
              <a:rPr lang="en-US" dirty="0"/>
              <a:t>to download </a:t>
            </a:r>
          </a:p>
          <a:p>
            <a:pPr eaLnBrk="1" fontAlgn="auto" hangingPunct="1">
              <a:spcAft>
                <a:spcPts val="0"/>
              </a:spcAft>
              <a:buFont typeface="Arial"/>
              <a:buChar char="•"/>
              <a:defRPr/>
            </a:pPr>
            <a:r>
              <a:rPr lang="en-US" dirty="0"/>
              <a:t>Will be updated soon</a:t>
            </a:r>
          </a:p>
          <a:p>
            <a:pPr eaLnBrk="1" fontAlgn="auto" hangingPunct="1">
              <a:spcAft>
                <a:spcPts val="0"/>
              </a:spcAft>
              <a:buFont typeface="Arial"/>
              <a:buChar char="•"/>
              <a:defRPr/>
            </a:pPr>
            <a:r>
              <a:rPr lang="en-US" dirty="0"/>
              <a:t>and videos will be added!</a:t>
            </a:r>
          </a:p>
        </p:txBody>
      </p:sp>
      <p:sp>
        <p:nvSpPr>
          <p:cNvPr id="409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2FC848-C7EC-48A8-8FE9-F573515E9F81}" type="slidenum">
              <a:rPr lang="en-US" altLang="en-US" smtClean="0"/>
              <a:pPr/>
              <a:t>15</a:t>
            </a:fld>
            <a:endParaRPr lang="en-US" altLang="en-US"/>
          </a:p>
        </p:txBody>
      </p:sp>
      <p:pic>
        <p:nvPicPr>
          <p:cNvPr id="4096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38938" y="3270250"/>
            <a:ext cx="2100262"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16700" y="3078163"/>
            <a:ext cx="2459038"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bwMode="auto">
          <a:xfrm>
            <a:off x="457200" y="0"/>
            <a:ext cx="8229600" cy="1398588"/>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MAP Training PowerPoints</a:t>
            </a:r>
            <a:br>
              <a:rPr lang="en-US" altLang="en-US"/>
            </a:br>
            <a:r>
              <a:rPr lang="en-US" altLang="en-US" sz="1800"/>
              <a:t>http://cainclusion.org/camap/map-project-resources/map-training-powerpoints/</a:t>
            </a:r>
          </a:p>
        </p:txBody>
      </p:sp>
      <p:sp>
        <p:nvSpPr>
          <p:cNvPr id="18437" name="Rectangle 4"/>
          <p:cNvSpPr>
            <a:spLocks noGrp="1" noChangeArrowheads="1"/>
          </p:cNvSpPr>
          <p:nvPr>
            <p:ph type="body" idx="1"/>
          </p:nvPr>
        </p:nvSpPr>
        <p:spPr>
          <a:xfrm>
            <a:off x="457200" y="1497013"/>
            <a:ext cx="8229600" cy="4492625"/>
          </a:xfrm>
        </p:spPr>
        <p:txBody>
          <a:bodyPr/>
          <a:lstStyle/>
          <a:p>
            <a:pPr eaLnBrk="1" fontAlgn="auto" hangingPunct="1">
              <a:spcAft>
                <a:spcPts val="0"/>
              </a:spcAft>
              <a:buFont typeface="Arial"/>
              <a:buChar char="•"/>
              <a:defRPr/>
            </a:pPr>
            <a:r>
              <a:rPr lang="en-US" sz="3200" dirty="0"/>
              <a:t>Talking to Parents When You Have Concerns About a Child in Your Care </a:t>
            </a:r>
          </a:p>
          <a:p>
            <a:pPr eaLnBrk="1" fontAlgn="auto" hangingPunct="1">
              <a:spcAft>
                <a:spcPts val="0"/>
              </a:spcAft>
              <a:buFont typeface="Arial"/>
              <a:buChar char="•"/>
              <a:defRPr/>
            </a:pPr>
            <a:r>
              <a:rPr lang="en-US" sz="3200" dirty="0"/>
              <a:t>Inclusion Works</a:t>
            </a:r>
            <a:r>
              <a:rPr lang="en-US" sz="3200" dirty="0">
                <a:latin typeface="+mn-lt"/>
              </a:rPr>
              <a:t>!</a:t>
            </a:r>
            <a:r>
              <a:rPr lang="en-US" sz="3200" dirty="0"/>
              <a:t> (Training Power Point to be used with the book)</a:t>
            </a:r>
          </a:p>
          <a:p>
            <a:pPr eaLnBrk="1" fontAlgn="auto" hangingPunct="1">
              <a:spcAft>
                <a:spcPts val="0"/>
              </a:spcAft>
              <a:buFont typeface="Arial" charset="0"/>
              <a:buNone/>
              <a:defRPr/>
            </a:pPr>
            <a:r>
              <a:rPr lang="en-US" sz="3200" dirty="0"/>
              <a:t>For California</a:t>
            </a:r>
          </a:p>
          <a:p>
            <a:pPr eaLnBrk="1" fontAlgn="auto" hangingPunct="1">
              <a:spcAft>
                <a:spcPts val="0"/>
              </a:spcAft>
              <a:buFont typeface="Arial"/>
              <a:buChar char="•"/>
              <a:defRPr/>
            </a:pPr>
            <a:r>
              <a:rPr lang="en-US" sz="3200" dirty="0"/>
              <a:t>Overview of California Early Start – (Early intervention services) Updated as of October 2009, 2011 and 2015</a:t>
            </a:r>
          </a:p>
        </p:txBody>
      </p:sp>
      <p:sp>
        <p:nvSpPr>
          <p:cNvPr id="430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4DB5FE-4D4D-4F26-B0C8-D2BAC9D9F6B1}" type="slidenum">
              <a:rPr lang="en-US" altLang="en-US" smtClean="0"/>
              <a:pPr/>
              <a:t>16</a:t>
            </a:fld>
            <a:endParaRPr lang="en-US" altLang="en-US"/>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457200" y="1401763"/>
            <a:ext cx="3756025" cy="472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half" idx="2"/>
          </p:nvPr>
        </p:nvSpPr>
        <p:spPr>
          <a:xfrm>
            <a:off x="4213225" y="1401763"/>
            <a:ext cx="4930775" cy="4724400"/>
          </a:xfrm>
        </p:spPr>
        <p:txBody>
          <a:bodyPr/>
          <a:lstStyle/>
          <a:p>
            <a:pPr marL="0" indent="0">
              <a:buFont typeface="Arial" panose="020B0604020202020204" pitchFamily="34" charset="0"/>
              <a:buNone/>
              <a:defRPr/>
            </a:pPr>
            <a:r>
              <a:rPr lang="en-US" sz="2400" dirty="0">
                <a:latin typeface="Footlight MT Light"/>
                <a:cs typeface="Footlight MT Light"/>
              </a:rPr>
              <a:t>The very latest information, articles and new MAP web links and in depth resources on specific topics (Hot Topics)..Most recent:</a:t>
            </a:r>
          </a:p>
          <a:p>
            <a:pPr>
              <a:buFont typeface="Arial" charset="0"/>
              <a:buChar char="•"/>
              <a:defRPr/>
            </a:pPr>
            <a:r>
              <a:rPr lang="en-US" sz="2400" dirty="0">
                <a:latin typeface="Footlight MT Light"/>
                <a:cs typeface="Footlight MT Light"/>
              </a:rPr>
              <a:t>Five Sets of Tools and Resources to Support Learning for All Children</a:t>
            </a:r>
          </a:p>
          <a:p>
            <a:pPr>
              <a:buFont typeface="Arial" charset="0"/>
              <a:buChar char="•"/>
              <a:defRPr/>
            </a:pPr>
            <a:r>
              <a:rPr lang="en-US" sz="2400" dirty="0">
                <a:latin typeface="Footlight MT Light"/>
                <a:cs typeface="Footlight MT Light"/>
              </a:rPr>
              <a:t>Preventing Suspension and Expulsion August 2018</a:t>
            </a:r>
          </a:p>
          <a:p>
            <a:pPr>
              <a:buFont typeface="Arial" charset="0"/>
              <a:buChar char="•"/>
              <a:defRPr/>
            </a:pPr>
            <a:r>
              <a:rPr lang="en-US" sz="2400" dirty="0">
                <a:latin typeface="Footlight MT Light"/>
                <a:cs typeface="Footlight MT Light"/>
              </a:rPr>
              <a:t>Supporting Immigrant and Homeless Children Fall 2017</a:t>
            </a:r>
          </a:p>
          <a:p>
            <a:pPr>
              <a:buFont typeface="Arial" charset="0"/>
              <a:buChar char="•"/>
              <a:defRPr/>
            </a:pPr>
            <a:r>
              <a:rPr lang="en-US" sz="2400" dirty="0">
                <a:latin typeface="Footlight MT Light"/>
                <a:cs typeface="Footlight MT Light"/>
              </a:rPr>
              <a:t>Resources for Trauma Informed Care </a:t>
            </a:r>
          </a:p>
          <a:p>
            <a:pPr>
              <a:buFont typeface="Arial" charset="0"/>
              <a:buChar char="•"/>
              <a:defRPr/>
            </a:pPr>
            <a:r>
              <a:rPr lang="en-US" sz="2400" dirty="0">
                <a:latin typeface="Footlight MT Light"/>
                <a:cs typeface="Footlight MT Light"/>
              </a:rPr>
              <a:t>Be sure you join the mailing list by emailing </a:t>
            </a:r>
            <a:r>
              <a:rPr lang="en-US" sz="2400" dirty="0">
                <a:latin typeface="Footlight MT Light"/>
                <a:cs typeface="Footlight MT Light"/>
                <a:hlinkClick r:id="rId4"/>
              </a:rPr>
              <a:t>map@wested.org</a:t>
            </a:r>
            <a:endParaRPr lang="en-US" sz="2400" dirty="0">
              <a:latin typeface="Footlight MT Light"/>
              <a:cs typeface="Footlight MT Light"/>
            </a:endParaRPr>
          </a:p>
          <a:p>
            <a:pPr>
              <a:buFont typeface="Arial" charset="0"/>
              <a:buChar char="•"/>
              <a:defRPr/>
            </a:pPr>
            <a:endParaRPr lang="en-US" sz="2400" dirty="0">
              <a:latin typeface="Footlight MT Light"/>
              <a:cs typeface="Footlight MT Light"/>
            </a:endParaRPr>
          </a:p>
          <a:p>
            <a:pPr>
              <a:buFont typeface="Arial" charset="0"/>
              <a:buChar char="•"/>
              <a:defRPr/>
            </a:pPr>
            <a:endParaRPr lang="en-US" sz="2400" dirty="0">
              <a:latin typeface="Footlight MT Light"/>
              <a:cs typeface="Footlight MT Light"/>
            </a:endParaRPr>
          </a:p>
          <a:p>
            <a:pPr>
              <a:buFont typeface="Arial" charset="0"/>
              <a:buChar char="•"/>
              <a:defRPr/>
            </a:pPr>
            <a:endParaRPr lang="en-US" sz="2400" dirty="0">
              <a:latin typeface="Footlight MT Light"/>
              <a:cs typeface="Footlight MT Light"/>
            </a:endParaRPr>
          </a:p>
        </p:txBody>
      </p:sp>
      <p:sp>
        <p:nvSpPr>
          <p:cNvPr id="45060" name="Title 1"/>
          <p:cNvSpPr>
            <a:spLocks noGrp="1"/>
          </p:cNvSpPr>
          <p:nvPr>
            <p:ph type="title"/>
          </p:nvPr>
        </p:nvSpPr>
        <p:spPr bwMode="auto">
          <a:xfrm>
            <a:off x="457200" y="111125"/>
            <a:ext cx="8229600" cy="129222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a:t>MAP Newsletters</a:t>
            </a:r>
            <a:br>
              <a:rPr lang="en-US" altLang="en-US"/>
            </a:br>
            <a:r>
              <a:rPr lang="en-US" altLang="en-US" sz="1800"/>
              <a:t>http://cainclusion.org/camap/map-project-resources/map-newsletters/</a:t>
            </a:r>
          </a:p>
        </p:txBody>
      </p:sp>
      <p:sp>
        <p:nvSpPr>
          <p:cNvPr id="450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E0410F-CA63-41C6-9E19-0C8BA1220DED}"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bwMode="auto">
          <a:xfrm>
            <a:off x="0" y="141288"/>
            <a:ext cx="9144000" cy="119538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sz="4000">
                <a:ea typeface="ＭＳ Ｐゴシック" panose="020B0600070205080204" pitchFamily="34" charset="-128"/>
              </a:rPr>
              <a:t>Reports and Useful Documents</a:t>
            </a:r>
            <a:br>
              <a:rPr lang="en-US" altLang="en-US" sz="4000">
                <a:ea typeface="ＭＳ Ｐゴシック" panose="020B0600070205080204" pitchFamily="34" charset="-128"/>
              </a:rPr>
            </a:br>
            <a:r>
              <a:rPr lang="en-US" altLang="en-US" sz="1800">
                <a:ea typeface="ＭＳ Ｐゴシック" panose="020B0600070205080204" pitchFamily="34" charset="-128"/>
              </a:rPr>
              <a:t>http://cainclusion.org/camap/map-project-resources/reports-and-useful-documents/</a:t>
            </a:r>
          </a:p>
        </p:txBody>
      </p:sp>
      <p:sp>
        <p:nvSpPr>
          <p:cNvPr id="19460" name="Rectangle 4"/>
          <p:cNvSpPr>
            <a:spLocks noGrp="1" noChangeArrowheads="1"/>
          </p:cNvSpPr>
          <p:nvPr>
            <p:ph idx="1"/>
          </p:nvPr>
        </p:nvSpPr>
        <p:spPr>
          <a:xfrm>
            <a:off x="457200" y="1497013"/>
            <a:ext cx="8229600" cy="4492625"/>
          </a:xfrm>
        </p:spPr>
        <p:txBody>
          <a:bodyPr/>
          <a:lstStyle/>
          <a:p>
            <a:pPr eaLnBrk="1" fontAlgn="auto" hangingPunct="1">
              <a:lnSpc>
                <a:spcPct val="90000"/>
              </a:lnSpc>
              <a:spcAft>
                <a:spcPts val="0"/>
              </a:spcAft>
              <a:buFontTx/>
              <a:buNone/>
              <a:defRPr/>
            </a:pPr>
            <a:endParaRPr lang="en-US" dirty="0">
              <a:ea typeface="ＭＳ Ｐゴシック" pitchFamily="1" charset="-128"/>
              <a:cs typeface="ＭＳ Ｐゴシック" pitchFamily="1" charset="-128"/>
            </a:endParaRPr>
          </a:p>
          <a:p>
            <a:pPr eaLnBrk="1" fontAlgn="auto" hangingPunct="1">
              <a:lnSpc>
                <a:spcPct val="90000"/>
              </a:lnSpc>
              <a:spcAft>
                <a:spcPts val="0"/>
              </a:spcAft>
              <a:buFontTx/>
              <a:buNone/>
              <a:defRPr/>
            </a:pPr>
            <a:endParaRPr lang="en-US" dirty="0">
              <a:ea typeface="ＭＳ Ｐゴシック" pitchFamily="1" charset="-128"/>
              <a:cs typeface="ＭＳ Ｐゴシック" pitchFamily="1" charset="-128"/>
            </a:endParaRPr>
          </a:p>
          <a:p>
            <a:pPr eaLnBrk="1" fontAlgn="auto" hangingPunct="1">
              <a:lnSpc>
                <a:spcPct val="90000"/>
              </a:lnSpc>
              <a:spcAft>
                <a:spcPts val="0"/>
              </a:spcAft>
              <a:buFontTx/>
              <a:buNone/>
              <a:defRPr/>
            </a:pPr>
            <a:endParaRPr lang="en-US" dirty="0">
              <a:ea typeface="ＭＳ Ｐゴシック" pitchFamily="1" charset="-128"/>
              <a:cs typeface="ＭＳ Ｐゴシック" pitchFamily="1" charset="-128"/>
            </a:endParaRPr>
          </a:p>
          <a:p>
            <a:pPr eaLnBrk="1" fontAlgn="auto" hangingPunct="1">
              <a:lnSpc>
                <a:spcPct val="90000"/>
              </a:lnSpc>
              <a:spcAft>
                <a:spcPts val="0"/>
              </a:spcAft>
              <a:buFontTx/>
              <a:buNone/>
              <a:defRPr/>
            </a:pPr>
            <a:endParaRPr lang="en-US" dirty="0">
              <a:ea typeface="ＭＳ Ｐゴシック" pitchFamily="1" charset="-128"/>
              <a:cs typeface="ＭＳ Ｐゴシック" pitchFamily="1" charset="-128"/>
            </a:endParaRPr>
          </a:p>
        </p:txBody>
      </p:sp>
      <p:sp>
        <p:nvSpPr>
          <p:cNvPr id="471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DC9E36-3377-4105-9491-20162CCECA7B}" type="slidenum">
              <a:rPr lang="en-US" altLang="en-US" smtClean="0"/>
              <a:pPr/>
              <a:t>18</a:t>
            </a:fld>
            <a:endParaRPr lang="en-US" altLang="en-US" dirty="0"/>
          </a:p>
        </p:txBody>
      </p:sp>
      <p:sp>
        <p:nvSpPr>
          <p:cNvPr id="47109" name="Content Placeholder 11"/>
          <p:cNvSpPr>
            <a:spLocks noGrp="1"/>
          </p:cNvSpPr>
          <p:nvPr>
            <p:ph sz="half" idx="4294967295"/>
          </p:nvPr>
        </p:nvSpPr>
        <p:spPr bwMode="auto">
          <a:xfrm>
            <a:off x="346075" y="1336675"/>
            <a:ext cx="6667500" cy="530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dirty="0">
                <a:latin typeface="Footlight MT Light" panose="0204060206030A020304" pitchFamily="18" charset="0"/>
                <a:ea typeface="ＭＳ Ｐゴシック" panose="020B0600070205080204" pitchFamily="34" charset="-128"/>
              </a:rPr>
              <a:t>MAP Produced Publications</a:t>
            </a:r>
          </a:p>
          <a:p>
            <a:pPr lvl="1" eaLnBrk="1" hangingPunct="1"/>
            <a:r>
              <a:rPr lang="en-US" altLang="en-US" sz="1600" dirty="0">
                <a:latin typeface="Footlight MT Light" panose="0204060206030A020304" pitchFamily="18" charset="0"/>
                <a:ea typeface="ＭＳ Ｐゴシック" panose="020B0600070205080204" pitchFamily="34" charset="-128"/>
              </a:rPr>
              <a:t>The Americans with Disabilities Act and Child Care: A Parent’s Guide (English and Spanish)</a:t>
            </a:r>
          </a:p>
          <a:p>
            <a:pPr lvl="1" eaLnBrk="1" hangingPunct="1"/>
            <a:r>
              <a:rPr lang="en-US" altLang="en-US" sz="1600" dirty="0">
                <a:solidFill>
                  <a:srgbClr val="FF0000"/>
                </a:solidFill>
                <a:latin typeface="Footlight MT Light" panose="0204060206030A020304" pitchFamily="18" charset="0"/>
                <a:ea typeface="ＭＳ Ｐゴシック" panose="020B0600070205080204" pitchFamily="34" charset="-128"/>
              </a:rPr>
              <a:t>Building a Culture of Inclusion: 10 Guiding Questions</a:t>
            </a:r>
          </a:p>
          <a:p>
            <a:pPr lvl="1" eaLnBrk="1" hangingPunct="1"/>
            <a:r>
              <a:rPr lang="en-US" altLang="en-US" sz="1600" dirty="0">
                <a:latin typeface="Footlight MT Light" panose="0204060206030A020304" pitchFamily="18" charset="0"/>
                <a:ea typeface="ＭＳ Ｐゴシック" panose="020B0600070205080204" pitchFamily="34" charset="-128"/>
              </a:rPr>
              <a:t>MAP Newsletters, Inclusion Works!, MAP Training PowerPoints</a:t>
            </a:r>
          </a:p>
          <a:p>
            <a:pPr eaLnBrk="1" hangingPunct="1"/>
            <a:r>
              <a:rPr lang="en-US" altLang="en-US" sz="2400" dirty="0">
                <a:latin typeface="Footlight MT Light" panose="0204060206030A020304" pitchFamily="18" charset="0"/>
                <a:ea typeface="ＭＳ Ｐゴシック" panose="020B0600070205080204" pitchFamily="34" charset="-128"/>
              </a:rPr>
              <a:t>California Department of Education Publications </a:t>
            </a:r>
          </a:p>
          <a:p>
            <a:pPr lvl="1" eaLnBrk="1" hangingPunct="1">
              <a:buFont typeface="Arial" panose="020B0604020202020204" pitchFamily="34" charset="0"/>
              <a:buChar char="•"/>
            </a:pPr>
            <a:r>
              <a:rPr lang="en-US" altLang="en-US" sz="2000" dirty="0">
                <a:solidFill>
                  <a:srgbClr val="FF0000"/>
                </a:solidFill>
                <a:latin typeface="Footlight MT Light" panose="0204060206030A020304" pitchFamily="18" charset="0"/>
                <a:ea typeface="ＭＳ Ｐゴシック" panose="020B0600070205080204" pitchFamily="34" charset="-128"/>
              </a:rPr>
              <a:t>Guidelines for Early Learning in Child Care Home Settings (Now available in Spanish –January 2018)</a:t>
            </a:r>
          </a:p>
          <a:p>
            <a:pPr lvl="1" eaLnBrk="1" hangingPunct="1">
              <a:buFont typeface="Arial" panose="020B0604020202020204" pitchFamily="34" charset="0"/>
              <a:buChar char="•"/>
            </a:pPr>
            <a:r>
              <a:rPr lang="en-US" altLang="en-US" sz="2000" dirty="0">
                <a:latin typeface="Footlight MT Light" panose="0204060206030A020304" pitchFamily="18" charset="0"/>
                <a:ea typeface="ＭＳ Ｐゴシック" panose="020B0600070205080204" pitchFamily="34" charset="-128"/>
              </a:rPr>
              <a:t>Effective Early Childhood Transitions (Jan. 2015)</a:t>
            </a:r>
          </a:p>
          <a:p>
            <a:pPr lvl="1" eaLnBrk="1" hangingPunct="1">
              <a:buFont typeface="Arial" panose="020B0604020202020204" pitchFamily="34" charset="0"/>
              <a:buChar char="•"/>
            </a:pPr>
            <a:r>
              <a:rPr lang="en-US" altLang="en-US" sz="2000" dirty="0">
                <a:latin typeface="Footlight MT Light" panose="0204060206030A020304" pitchFamily="18" charset="0"/>
                <a:ea typeface="ＭＳ Ｐゴシック" panose="020B0600070205080204" pitchFamily="34" charset="-128"/>
              </a:rPr>
              <a:t>Best Practices for Planning Curriculum- Series</a:t>
            </a:r>
          </a:p>
          <a:p>
            <a:pPr lvl="2" eaLnBrk="1" hangingPunct="1"/>
            <a:r>
              <a:rPr lang="en-US" altLang="en-US" sz="2000" dirty="0">
                <a:latin typeface="Footlight MT Light" panose="0204060206030A020304" pitchFamily="18" charset="0"/>
                <a:ea typeface="ＭＳ Ｐゴシック" panose="020B0600070205080204" pitchFamily="34" charset="-128"/>
              </a:rPr>
              <a:t>Family Partnerships and Culture (2016)</a:t>
            </a:r>
          </a:p>
          <a:p>
            <a:pPr lvl="2" eaLnBrk="1" hangingPunct="1"/>
            <a:r>
              <a:rPr lang="en-US" altLang="en-US" sz="2000" dirty="0">
                <a:latin typeface="Footlight MT Light" panose="0204060206030A020304" pitchFamily="18" charset="0"/>
                <a:ea typeface="ＭＳ Ｐゴシック" panose="020B0600070205080204" pitchFamily="34" charset="-128"/>
              </a:rPr>
              <a:t>Integrated Nature of Learning (2016)</a:t>
            </a:r>
          </a:p>
          <a:p>
            <a:pPr eaLnBrk="1" hangingPunct="1"/>
            <a:r>
              <a:rPr lang="en-US" altLang="en-US" sz="2400" dirty="0">
                <a:latin typeface="Footlight MT Light" panose="0204060206030A020304" pitchFamily="18" charset="0"/>
                <a:ea typeface="ＭＳ Ｐゴシック" panose="020B0600070205080204" pitchFamily="34" charset="-128"/>
              </a:rPr>
              <a:t>US Ed Policy Statements and Guidance for Early Childhood-All in one place!</a:t>
            </a:r>
          </a:p>
          <a:p>
            <a:pPr lvl="1" eaLnBrk="1" hangingPunct="1">
              <a:buFont typeface="Arial" panose="020B0604020202020204" pitchFamily="34" charset="0"/>
              <a:buChar char="•"/>
            </a:pPr>
            <a:r>
              <a:rPr lang="en-US" altLang="en-US" sz="1800" dirty="0">
                <a:solidFill>
                  <a:srgbClr val="FF0000"/>
                </a:solidFill>
                <a:latin typeface="Footlight MT Light" panose="0204060206030A020304" pitchFamily="18" charset="0"/>
                <a:ea typeface="ＭＳ Ｐゴシック" panose="020B0600070205080204" pitchFamily="34" charset="-128"/>
              </a:rPr>
              <a:t>ED HHS Policy Statement on Inclusion-Law, Research, Attitudes, Recommendations and Resources</a:t>
            </a:r>
          </a:p>
        </p:txBody>
      </p:sp>
      <p:pic>
        <p:nvPicPr>
          <p:cNvPr id="47110"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81975" y="1085850"/>
            <a:ext cx="7937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6763" y="2652713"/>
            <a:ext cx="16033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4763" y="4059238"/>
            <a:ext cx="1485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03350"/>
            <a:ext cx="4879975" cy="4722813"/>
          </a:xfrm>
        </p:spPr>
        <p:txBody>
          <a:bodyPr/>
          <a:lstStyle/>
          <a:p>
            <a:pPr lvl="1" eaLnBrk="1" fontAlgn="auto" hangingPunct="1">
              <a:spcAft>
                <a:spcPts val="0"/>
              </a:spcAft>
              <a:buFont typeface="Arial"/>
              <a:buChar char="•"/>
              <a:defRPr/>
            </a:pPr>
            <a:r>
              <a:rPr lang="en-US" b="1" dirty="0">
                <a:ea typeface="ＭＳ Ｐゴシック" pitchFamily="1" charset="-128"/>
                <a:cs typeface="ＭＳ Ｐゴシック" pitchFamily="1" charset="-128"/>
              </a:rPr>
              <a:t>Early Childhood Joint Position Statement by DEC and NAEYC</a:t>
            </a:r>
            <a:r>
              <a:rPr lang="en-US" dirty="0">
                <a:ea typeface="ＭＳ Ｐゴシック" pitchFamily="1" charset="-128"/>
                <a:cs typeface="ＭＳ Ｐゴシック" pitchFamily="1" charset="-128"/>
              </a:rPr>
              <a:t>-provides a working definition of inclusion: Access, participation and support!</a:t>
            </a:r>
          </a:p>
          <a:p>
            <a:pPr lvl="1" eaLnBrk="1" fontAlgn="auto" hangingPunct="1">
              <a:spcAft>
                <a:spcPts val="0"/>
              </a:spcAft>
              <a:buFont typeface="Arial"/>
              <a:buChar char="•"/>
              <a:defRPr/>
            </a:pPr>
            <a:r>
              <a:rPr lang="en-US" b="1" dirty="0">
                <a:ea typeface="ＭＳ Ｐゴシック" pitchFamily="1" charset="-128"/>
                <a:cs typeface="ＭＳ Ｐゴシック" pitchFamily="1" charset="-128"/>
              </a:rPr>
              <a:t>People First Language</a:t>
            </a:r>
            <a:r>
              <a:rPr lang="en-US" dirty="0">
                <a:ea typeface="ＭＳ Ｐゴシック" pitchFamily="1" charset="-128"/>
                <a:cs typeface="ＭＳ Ｐゴシック" pitchFamily="1" charset="-128"/>
              </a:rPr>
              <a:t>: All about respect-puts the person before the disability</a:t>
            </a:r>
          </a:p>
          <a:p>
            <a:pPr lvl="1" eaLnBrk="1" fontAlgn="auto" hangingPunct="1">
              <a:spcAft>
                <a:spcPts val="0"/>
              </a:spcAft>
              <a:buFont typeface="Arial"/>
              <a:buChar char="•"/>
              <a:defRPr/>
            </a:pPr>
            <a:r>
              <a:rPr lang="en-US" b="1" dirty="0">
                <a:ea typeface="ＭＳ Ｐゴシック" pitchFamily="1" charset="-128"/>
                <a:cs typeface="ＭＳ Ｐゴシック" pitchFamily="1" charset="-128"/>
              </a:rPr>
              <a:t>Preschool Inclusion Finance Tool Kit 2017 (for administrator making decisions about how to fund inclusion)</a:t>
            </a:r>
          </a:p>
          <a:p>
            <a:pPr>
              <a:defRPr/>
            </a:pPr>
            <a:endParaRPr lang="en-US" dirty="0"/>
          </a:p>
        </p:txBody>
      </p:sp>
      <p:pic>
        <p:nvPicPr>
          <p:cNvPr id="49155"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337175" y="1530350"/>
            <a:ext cx="1670050" cy="124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3"/>
          <p:cNvSpPr>
            <a:spLocks noGrp="1"/>
          </p:cNvSpPr>
          <p:nvPr>
            <p:ph type="title"/>
          </p:nvPr>
        </p:nvSpPr>
        <p:spPr bwMode="auto">
          <a:xfrm>
            <a:off x="457200" y="274638"/>
            <a:ext cx="8229600" cy="1128712"/>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3200"/>
              <a:t>Reports and Useful Documents: </a:t>
            </a:r>
            <a:br>
              <a:rPr lang="en-US" altLang="en-US" sz="3200"/>
            </a:br>
            <a:r>
              <a:rPr lang="en-US" altLang="en-US" sz="2800" i="1"/>
              <a:t>Other Useful Documents</a:t>
            </a: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73FB6D-2BF7-40EF-971F-271162B808BD}" type="slidenum">
              <a:rPr lang="en-US" altLang="en-US" smtClean="0"/>
              <a:pPr/>
              <a:t>19</a:t>
            </a:fld>
            <a:endParaRPr lang="en-US" altLang="en-US"/>
          </a:p>
        </p:txBody>
      </p:sp>
      <p:pic>
        <p:nvPicPr>
          <p:cNvPr id="49158"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88200" y="1530350"/>
            <a:ext cx="14986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Overview</a:t>
            </a:r>
          </a:p>
        </p:txBody>
      </p:sp>
      <p:sp>
        <p:nvSpPr>
          <p:cNvPr id="3077" name="Rectangle 4"/>
          <p:cNvSpPr>
            <a:spLocks noGrp="1" noChangeArrowheads="1"/>
          </p:cNvSpPr>
          <p:nvPr>
            <p:ph type="body" idx="1"/>
          </p:nvPr>
        </p:nvSpPr>
        <p:spPr>
          <a:xfrm>
            <a:off x="457200" y="1497013"/>
            <a:ext cx="8229600" cy="4492625"/>
          </a:xfrm>
        </p:spPr>
        <p:txBody>
          <a:bodyPr/>
          <a:lstStyle/>
          <a:p>
            <a:pPr eaLnBrk="1" fontAlgn="auto" hangingPunct="1">
              <a:spcAft>
                <a:spcPts val="0"/>
              </a:spcAft>
              <a:buFont typeface="Arial"/>
              <a:buChar char="•"/>
              <a:defRPr/>
            </a:pPr>
            <a:r>
              <a:rPr lang="en-US" dirty="0"/>
              <a:t>Orientation to the MAP to Inclusion &amp; Belonging Project and Website</a:t>
            </a:r>
          </a:p>
          <a:p>
            <a:pPr eaLnBrk="1" fontAlgn="auto" hangingPunct="1">
              <a:spcAft>
                <a:spcPts val="0"/>
              </a:spcAft>
              <a:buFont typeface="Arial"/>
              <a:buChar char="•"/>
              <a:defRPr/>
            </a:pPr>
            <a:r>
              <a:rPr lang="en-US" dirty="0"/>
              <a:t>Essential inclusion resources and projects supported or developed by MAP</a:t>
            </a:r>
          </a:p>
          <a:p>
            <a:pPr eaLnBrk="1" fontAlgn="auto" hangingPunct="1">
              <a:spcAft>
                <a:spcPts val="0"/>
              </a:spcAft>
              <a:buFont typeface="Arial"/>
              <a:buChar char="•"/>
              <a:defRPr/>
            </a:pPr>
            <a:r>
              <a:rPr lang="en-US" dirty="0"/>
              <a:t>County specific resources </a:t>
            </a:r>
          </a:p>
          <a:p>
            <a:pPr eaLnBrk="1" fontAlgn="auto" hangingPunct="1">
              <a:spcAft>
                <a:spcPts val="0"/>
              </a:spcAft>
              <a:buFont typeface="Arial"/>
              <a:buChar char="•"/>
              <a:defRPr/>
            </a:pPr>
            <a:r>
              <a:rPr lang="en-US" dirty="0"/>
              <a:t>How could you use these resources?</a:t>
            </a:r>
          </a:p>
          <a:p>
            <a:pPr eaLnBrk="1" fontAlgn="auto" hangingPunct="1">
              <a:spcAft>
                <a:spcPts val="0"/>
              </a:spcAft>
              <a:buFont typeface="Arial"/>
              <a:buChar char="•"/>
              <a:defRPr/>
            </a:pPr>
            <a:r>
              <a:rPr lang="en-US" dirty="0"/>
              <a:t>Highlights of resources and links by topic area</a:t>
            </a:r>
          </a:p>
          <a:p>
            <a:pPr marL="688975" eaLnBrk="1" fontAlgn="auto" hangingPunct="1">
              <a:spcAft>
                <a:spcPts val="0"/>
              </a:spcAft>
              <a:buFont typeface="Arial"/>
              <a:buChar char="•"/>
              <a:defRPr/>
            </a:pPr>
            <a:r>
              <a:rPr lang="en-US" dirty="0"/>
              <a:t>Action plan</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023785-8869-4E75-B6FB-2C4477652411}" type="slidenum">
              <a:rPr lang="en-US" altLang="en-US" smtClean="0"/>
              <a:pPr/>
              <a:t>2</a:t>
            </a:fld>
            <a:endParaRPr lang="en-US" altLang="en-US"/>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ctrTitle"/>
          </p:nvPr>
        </p:nvSpPr>
        <p:spPr bwMode="auto">
          <a:xfrm>
            <a:off x="685800" y="2232025"/>
            <a:ext cx="7772400" cy="147002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en-US">
                <a:ea typeface="ＭＳ Ｐゴシック" panose="020B0600070205080204" pitchFamily="34" charset="-128"/>
              </a:rPr>
              <a:t>How can you use these resources?</a:t>
            </a:r>
          </a:p>
        </p:txBody>
      </p:sp>
      <p:sp>
        <p:nvSpPr>
          <p:cNvPr id="53251" name="Rectangle 6"/>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latin typeface="Footlight MT Light" panose="0204060206030A020304" pitchFamily="18" charset="0"/>
                <a:ea typeface="ＭＳ Ｐゴシック" panose="020B0600070205080204" pitchFamily="34" charset="-128"/>
                <a:cs typeface="Footlight MT Light" panose="0204060206030A020304" pitchFamily="18" charset="0"/>
              </a:rPr>
              <a:t>What resources do you need to support the success of ALL children?</a:t>
            </a:r>
          </a:p>
        </p:txBody>
      </p:sp>
      <p:sp>
        <p:nvSpPr>
          <p:cNvPr id="532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B502D9-3E02-4856-BF67-1A610F68DEE2}" type="slidenum">
              <a:rPr lang="en-US" altLang="en-US" smtClean="0"/>
              <a:pPr/>
              <a:t>20</a:t>
            </a:fld>
            <a:endParaRPr lang="en-US" altLang="en-US"/>
          </a:p>
        </p:txBody>
      </p:sp>
      <p:pic>
        <p:nvPicPr>
          <p:cNvPr id="53253" name="Picture 6" descr="CPchildPare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13513" y="22225"/>
            <a:ext cx="2608262"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bwMode="auto">
          <a:xfrm>
            <a:off x="457200" y="0"/>
            <a:ext cx="8229600" cy="1497013"/>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Resources and Links</a:t>
            </a:r>
            <a:br>
              <a:rPr lang="en-US" altLang="en-US"/>
            </a:br>
            <a:r>
              <a:rPr lang="en-US" altLang="en-US" sz="2000"/>
              <a:t>http://cainclusion.org/camap/resources-and-links/</a:t>
            </a:r>
          </a:p>
        </p:txBody>
      </p:sp>
      <p:sp>
        <p:nvSpPr>
          <p:cNvPr id="22533" name="Rectangle 4"/>
          <p:cNvSpPr>
            <a:spLocks noGrp="1" noChangeArrowheads="1"/>
          </p:cNvSpPr>
          <p:nvPr>
            <p:ph type="body" idx="1"/>
          </p:nvPr>
        </p:nvSpPr>
        <p:spPr>
          <a:xfrm>
            <a:off x="457200" y="1497013"/>
            <a:ext cx="8229600" cy="4492625"/>
          </a:xfrm>
        </p:spPr>
        <p:txBody>
          <a:bodyPr/>
          <a:lstStyle/>
          <a:p>
            <a:pPr eaLnBrk="1" fontAlgn="auto" hangingPunct="1">
              <a:spcAft>
                <a:spcPts val="0"/>
              </a:spcAft>
              <a:buFont typeface="Arial"/>
              <a:buChar char="•"/>
              <a:defRPr/>
            </a:pPr>
            <a:r>
              <a:rPr lang="en-US" dirty="0"/>
              <a:t>Useful, well-respected web resources with readily available materials </a:t>
            </a:r>
          </a:p>
          <a:p>
            <a:pPr eaLnBrk="1" fontAlgn="auto" hangingPunct="1">
              <a:spcAft>
                <a:spcPts val="0"/>
              </a:spcAft>
              <a:buFont typeface="Arial"/>
              <a:buChar char="•"/>
              <a:defRPr/>
            </a:pPr>
            <a:r>
              <a:rPr lang="en-US" dirty="0"/>
              <a:t>Downloadable documents</a:t>
            </a:r>
          </a:p>
          <a:p>
            <a:pPr eaLnBrk="1" fontAlgn="auto" hangingPunct="1">
              <a:spcAft>
                <a:spcPts val="0"/>
              </a:spcAft>
              <a:buFont typeface="Arial"/>
              <a:buChar char="•"/>
              <a:defRPr/>
            </a:pPr>
            <a:r>
              <a:rPr lang="en-US" dirty="0"/>
              <a:t>Training materials</a:t>
            </a:r>
          </a:p>
          <a:p>
            <a:pPr eaLnBrk="1" fontAlgn="auto" hangingPunct="1">
              <a:spcAft>
                <a:spcPts val="0"/>
              </a:spcAft>
              <a:buFont typeface="Arial"/>
              <a:buChar char="•"/>
              <a:defRPr/>
            </a:pPr>
            <a:r>
              <a:rPr lang="en-US" dirty="0"/>
              <a:t>Video</a:t>
            </a:r>
          </a:p>
          <a:p>
            <a:pPr eaLnBrk="1" fontAlgn="auto" hangingPunct="1">
              <a:spcAft>
                <a:spcPts val="0"/>
              </a:spcAft>
              <a:buFont typeface="Arial"/>
              <a:buChar char="•"/>
              <a:defRPr/>
            </a:pPr>
            <a:r>
              <a:rPr lang="en-US" dirty="0"/>
              <a:t>Resources in other languages identified</a:t>
            </a:r>
          </a:p>
          <a:p>
            <a:pPr eaLnBrk="1" fontAlgn="auto" hangingPunct="1">
              <a:spcAft>
                <a:spcPts val="0"/>
              </a:spcAft>
              <a:buFont typeface="Arial"/>
              <a:buChar char="•"/>
              <a:defRPr/>
            </a:pPr>
            <a:r>
              <a:rPr lang="en-US" dirty="0"/>
              <a:t>For the rest of this PPT (so you can go back an access the content later), the slide title is the menu area of the website, followed by the name of the website</a:t>
            </a:r>
          </a:p>
          <a:p>
            <a:pPr eaLnBrk="1" fontAlgn="auto" hangingPunct="1">
              <a:spcAft>
                <a:spcPts val="0"/>
              </a:spcAft>
              <a:buFont typeface="Arial"/>
              <a:buChar char="•"/>
              <a:defRPr/>
            </a:pPr>
            <a:endParaRPr lang="en-US" dirty="0"/>
          </a:p>
        </p:txBody>
      </p:sp>
      <p:sp>
        <p:nvSpPr>
          <p:cNvPr id="553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EA45F2-467D-4DC6-9C8E-F842FA5674A4}" type="slidenum">
              <a:rPr lang="en-US" altLang="en-US" smtClean="0"/>
              <a:pPr/>
              <a:t>21</a:t>
            </a:fld>
            <a:endParaRPr lang="en-US" altLang="en-US"/>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6"/>
          <p:cNvSpPr>
            <a:spLocks noGrp="1"/>
          </p:cNvSpPr>
          <p:nvPr>
            <p:ph sz="half" idx="2"/>
          </p:nvPr>
        </p:nvSpPr>
        <p:spPr bwMode="auto">
          <a:xfrm>
            <a:off x="2915452" y="896308"/>
            <a:ext cx="6228548" cy="58141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Inclusion: </a:t>
            </a:r>
          </a:p>
          <a:p>
            <a:pPr lvl="2"/>
            <a:r>
              <a:rPr lang="en-US" sz="1600" dirty="0">
                <a:latin typeface="Footlight MT Light" panose="0204060206030A020304" pitchFamily="18" charset="0"/>
                <a:ea typeface="Footlight MT Light" panose="0204060206030A020304" pitchFamily="18" charset="0"/>
                <a:cs typeface="Footlight MT Light" panose="0204060206030A020304" pitchFamily="18" charset="0"/>
              </a:rPr>
              <a:t>Ian: A Moving Story </a:t>
            </a:r>
            <a:r>
              <a:rPr lang="en-US" sz="1200" dirty="0">
                <a:latin typeface="Footlight MT Light" panose="0204060206030A020304" pitchFamily="18" charset="0"/>
                <a:ea typeface="Footlight MT Light" panose="0204060206030A020304" pitchFamily="18" charset="0"/>
                <a:cs typeface="Footlight MT Light" panose="0204060206030A020304" pitchFamily="18" charset="0"/>
                <a:hlinkClick r:id="rId3"/>
              </a:rPr>
              <a:t>https://youtu.be/6dLEO8mwYWQ</a:t>
            </a:r>
            <a:r>
              <a:rPr lang="en-US" sz="1200" dirty="0">
                <a:latin typeface="Footlight MT Light" panose="0204060206030A020304" pitchFamily="18" charset="0"/>
                <a:ea typeface="Footlight MT Light" panose="0204060206030A020304" pitchFamily="18" charset="0"/>
                <a:cs typeface="Footlight MT Light" panose="0204060206030A020304" pitchFamily="18" charset="0"/>
              </a:rPr>
              <a:t> </a:t>
            </a:r>
            <a:endPar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endParaRPr>
          </a:p>
          <a:p>
            <a:pPr lvl="2"/>
            <a:r>
              <a:rPr lang="en-US" altLang="en-US" sz="1600" dirty="0" err="1">
                <a:latin typeface="Footlight MT Light" panose="0204060206030A020304" pitchFamily="18" charset="0"/>
                <a:ea typeface="Footlight MT Light" panose="0204060206030A020304" pitchFamily="18" charset="0"/>
                <a:cs typeface="Footlight MT Light" panose="0204060206030A020304" pitchFamily="18" charset="0"/>
              </a:rPr>
              <a:t>Draccess</a:t>
            </a:r>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 Video Library: </a:t>
            </a:r>
          </a:p>
          <a:p>
            <a:pPr lvl="1"/>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Inspiration: </a:t>
            </a:r>
          </a:p>
          <a:p>
            <a:pPr lvl="2"/>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Kid Meets a Woman with Down Syndrome </a:t>
            </a:r>
            <a:r>
              <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hlinkClick r:id="rId4"/>
              </a:rPr>
              <a:t>https://www.youtube.com/watch?v=zTE4OHpC2EU</a:t>
            </a:r>
            <a:endPar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endParaRPr>
          </a:p>
          <a:p>
            <a:pPr lvl="1"/>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Autism: </a:t>
            </a:r>
          </a:p>
          <a:p>
            <a:pPr marL="1028700" lvl="2" indent="-171450"/>
            <a:r>
              <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rPr>
              <a:t>DAD: A Film About Autism and Fatherhood </a:t>
            </a:r>
            <a:r>
              <a:rPr lang="en-US" altLang="en-US" sz="800" dirty="0">
                <a:latin typeface="Footlight MT Light" panose="0204060206030A020304" pitchFamily="18" charset="0"/>
                <a:ea typeface="Footlight MT Light" panose="0204060206030A020304" pitchFamily="18" charset="0"/>
                <a:cs typeface="Footlight MT Light" panose="0204060206030A020304" pitchFamily="18" charset="0"/>
                <a:hlinkClick r:id="rId5"/>
              </a:rPr>
              <a:t>https://www.autismawareness.com.au/news-events/events-campaigns/dad-a-film-about-autism-and-fatherhood-online-now/</a:t>
            </a:r>
            <a:endParaRPr lang="en-US" altLang="en-US" sz="800" dirty="0">
              <a:latin typeface="Footlight MT Light" panose="0204060206030A020304" pitchFamily="18" charset="0"/>
              <a:ea typeface="Footlight MT Light" panose="0204060206030A020304" pitchFamily="18" charset="0"/>
              <a:cs typeface="Footlight MT Light" panose="0204060206030A020304" pitchFamily="18" charset="0"/>
            </a:endParaRPr>
          </a:p>
          <a:p>
            <a:pPr marL="1028700" lvl="2" indent="-171450"/>
            <a:r>
              <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rPr>
              <a:t>Second Grade Friendship Binds Teenagers </a:t>
            </a:r>
            <a:r>
              <a:rPr lang="en-US" altLang="en-US" sz="800" dirty="0">
                <a:latin typeface="Footlight MT Light" panose="0204060206030A020304" pitchFamily="18" charset="0"/>
                <a:ea typeface="Footlight MT Light" panose="0204060206030A020304" pitchFamily="18" charset="0"/>
                <a:cs typeface="Footlight MT Light" panose="0204060206030A020304" pitchFamily="18" charset="0"/>
                <a:hlinkClick r:id="rId6"/>
              </a:rPr>
              <a:t>https://www.kare11.com/article/news/local/land-of-10000-stories/2nd-grade-friendship-binds-hs-honor-student-teen-with-autism/89-609564285</a:t>
            </a:r>
            <a:endParaRPr lang="en-US" altLang="en-US" sz="800" dirty="0">
              <a:latin typeface="Footlight MT Light" panose="0204060206030A020304" pitchFamily="18" charset="0"/>
              <a:ea typeface="Footlight MT Light" panose="0204060206030A020304" pitchFamily="18" charset="0"/>
              <a:cs typeface="Footlight MT Light" panose="0204060206030A020304" pitchFamily="18" charset="0"/>
            </a:endParaRPr>
          </a:p>
          <a:p>
            <a:pPr lvl="1"/>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Social/Emotional</a:t>
            </a:r>
            <a:r>
              <a:rPr lang="en-US" altLang="en-US" dirty="0">
                <a:latin typeface="Footlight MT Light" panose="0204060206030A020304" pitchFamily="18" charset="0"/>
                <a:ea typeface="Footlight MT Light" panose="0204060206030A020304" pitchFamily="18" charset="0"/>
                <a:cs typeface="Footlight MT Light" panose="0204060206030A020304" pitchFamily="18" charset="0"/>
              </a:rPr>
              <a:t>: </a:t>
            </a:r>
          </a:p>
          <a:p>
            <a:pPr lvl="2"/>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Accentuate the Positive: The Transformative Power of Small Encouragements and Welcoming Interactions</a:t>
            </a:r>
          </a:p>
          <a:p>
            <a:pPr lvl="2"/>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Aces Too High: Five Minute</a:t>
            </a:r>
          </a:p>
          <a:p>
            <a:pPr lvl="2"/>
            <a:r>
              <a:rPr lang="en-US" sz="1600" dirty="0">
                <a:latin typeface="Footlight MT Light" panose="0204060206030A020304" pitchFamily="18" charset="0"/>
                <a:ea typeface="Footlight MT Light" panose="0204060206030A020304" pitchFamily="18" charset="0"/>
                <a:cs typeface="Footlight MT Light" panose="0204060206030A020304" pitchFamily="18" charset="0"/>
              </a:rPr>
              <a:t>Growing Stronger Pre-K Teachers in San Jose, California, May 3, 2018, 6:03 </a:t>
            </a:r>
            <a:r>
              <a:rPr lang="en-US" sz="1200" dirty="0">
                <a:latin typeface="Footlight MT Light" panose="0204060206030A020304" pitchFamily="18" charset="0"/>
                <a:ea typeface="Footlight MT Light" panose="0204060206030A020304" pitchFamily="18" charset="0"/>
                <a:cs typeface="Footlight MT Light" panose="0204060206030A020304" pitchFamily="18" charset="0"/>
                <a:hlinkClick r:id="rId7"/>
              </a:rPr>
              <a:t>https://www.youtube.com/watch?v=uydn_hr2Ook</a:t>
            </a:r>
            <a:r>
              <a:rPr lang="en-US" sz="1200" dirty="0">
                <a:latin typeface="Footlight MT Light" panose="0204060206030A020304" pitchFamily="18" charset="0"/>
                <a:ea typeface="Footlight MT Light" panose="0204060206030A020304" pitchFamily="18" charset="0"/>
                <a:cs typeface="Footlight MT Light" panose="0204060206030A020304" pitchFamily="18" charset="0"/>
              </a:rPr>
              <a:t> </a:t>
            </a:r>
            <a:endPar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endParaRPr>
          </a:p>
          <a:p>
            <a:pPr lvl="1"/>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Training Videos</a:t>
            </a:r>
          </a:p>
          <a:p>
            <a:pPr lvl="2"/>
            <a:r>
              <a:rPr lang="en-US" altLang="en-US" sz="1600" dirty="0">
                <a:latin typeface="Footlight MT Light" panose="0204060206030A020304" pitchFamily="18" charset="0"/>
                <a:ea typeface="Footlight MT Light" panose="0204060206030A020304" pitchFamily="18" charset="0"/>
                <a:cs typeface="Footlight MT Light" panose="0204060206030A020304" pitchFamily="18" charset="0"/>
              </a:rPr>
              <a:t>Inclusion Collaborative Conference You Tube Channel-Keynote Joshua Sparrow</a:t>
            </a:r>
            <a:r>
              <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hlinkClick r:id="rId8"/>
              </a:rPr>
              <a:t>https://www.youtube.com/watch?v=eEzJjLyAw74&amp;index=34&amp;list=PL4Ffky1G0tHInpltmYq5GfCowKm3H2Qjo&amp;t=0s</a:t>
            </a:r>
            <a:endParaRPr lang="en-US" altLang="en-US" sz="1200" dirty="0">
              <a:latin typeface="Footlight MT Light" panose="0204060206030A020304" pitchFamily="18" charset="0"/>
              <a:ea typeface="Footlight MT Light" panose="0204060206030A020304" pitchFamily="18" charset="0"/>
              <a:cs typeface="Footlight MT Light" panose="0204060206030A020304" pitchFamily="18" charset="0"/>
            </a:endParaRPr>
          </a:p>
        </p:txBody>
      </p:sp>
      <p:sp>
        <p:nvSpPr>
          <p:cNvPr id="57348" name="Title 3"/>
          <p:cNvSpPr>
            <a:spLocks noGrp="1"/>
          </p:cNvSpPr>
          <p:nvPr>
            <p:ph type="title"/>
          </p:nvPr>
        </p:nvSpPr>
        <p:spPr bwMode="auto">
          <a:xfrm>
            <a:off x="442913" y="61913"/>
            <a:ext cx="8229600" cy="82232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a:t>Video Collection</a:t>
            </a: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9951FE-A635-4580-B033-C64E82BA8EC8}" type="slidenum">
              <a:rPr lang="en-US" altLang="en-US" smtClean="0"/>
              <a:pPr/>
              <a:t>22</a:t>
            </a:fld>
            <a:endParaRPr lang="en-US" altLang="en-US"/>
          </a:p>
        </p:txBody>
      </p:sp>
      <p:pic>
        <p:nvPicPr>
          <p:cNvPr id="3" name="Content Placeholder 2"/>
          <p:cNvPicPr>
            <a:picLocks noGrp="1" noChangeAspect="1"/>
          </p:cNvPicPr>
          <p:nvPr>
            <p:ph sz="half" idx="1"/>
          </p:nvPr>
        </p:nvPicPr>
        <p:blipFill>
          <a:blip r:embed="rId9"/>
          <a:stretch>
            <a:fillRect/>
          </a:stretch>
        </p:blipFill>
        <p:spPr>
          <a:xfrm>
            <a:off x="1353169" y="2962450"/>
            <a:ext cx="1676190" cy="1009524"/>
          </a:xfrm>
          <a:prstGeom prst="rect">
            <a:avLst/>
          </a:prstGeom>
        </p:spPr>
      </p:pic>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2684" y="1807029"/>
            <a:ext cx="1469551" cy="1155421"/>
          </a:xfrm>
          <a:prstGeom prst="rect">
            <a:avLst/>
          </a:prstGeom>
        </p:spPr>
      </p:pic>
      <p:pic>
        <p:nvPicPr>
          <p:cNvPr id="5" name="Picture 4"/>
          <p:cNvPicPr>
            <a:picLocks noChangeAspect="1"/>
          </p:cNvPicPr>
          <p:nvPr/>
        </p:nvPicPr>
        <p:blipFill>
          <a:blip r:embed="rId11"/>
          <a:stretch>
            <a:fillRect/>
          </a:stretch>
        </p:blipFill>
        <p:spPr>
          <a:xfrm>
            <a:off x="1369703" y="927604"/>
            <a:ext cx="2037525" cy="922792"/>
          </a:xfrm>
          <a:prstGeom prst="rect">
            <a:avLst/>
          </a:prstGeom>
        </p:spPr>
      </p:pic>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915" y="4277614"/>
            <a:ext cx="2599503" cy="169956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457200" y="16668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a:t>Coping with Trauma</a:t>
            </a:r>
          </a:p>
        </p:txBody>
      </p:sp>
      <p:sp>
        <p:nvSpPr>
          <p:cNvPr id="5" name="Content Placeholder 4"/>
          <p:cNvSpPr>
            <a:spLocks noGrp="1"/>
          </p:cNvSpPr>
          <p:nvPr>
            <p:ph idx="1"/>
          </p:nvPr>
        </p:nvSpPr>
        <p:spPr>
          <a:xfrm>
            <a:off x="784225" y="1076325"/>
            <a:ext cx="8229600" cy="5353050"/>
          </a:xfrm>
        </p:spPr>
        <p:txBody>
          <a:bodyPr/>
          <a:lstStyle/>
          <a:p>
            <a:pPr>
              <a:defRPr/>
            </a:pPr>
            <a:r>
              <a:rPr lang="en-US" sz="2400" dirty="0"/>
              <a:t>Resource Guide to Trauma-Informed Human Services (DHHS)-Resources Specific to Early Childhood Programs </a:t>
            </a:r>
            <a:r>
              <a:rPr lang="en-US" sz="2000" dirty="0">
                <a:hlinkClick r:id="rId3"/>
              </a:rPr>
              <a:t>https://www.acf.hhs.gov/trauma-toolkit/early-childhood-programs</a:t>
            </a:r>
            <a:endParaRPr lang="en-US" sz="2000" dirty="0"/>
          </a:p>
          <a:p>
            <a:pPr lvl="1">
              <a:defRPr/>
            </a:pPr>
            <a:r>
              <a:rPr lang="en-US" sz="1600" dirty="0"/>
              <a:t>Comprehensive resources including resources for secondary trauma</a:t>
            </a:r>
          </a:p>
          <a:p>
            <a:pPr>
              <a:defRPr/>
            </a:pPr>
            <a:r>
              <a:rPr lang="en-US" sz="2400" dirty="0"/>
              <a:t>Helping Children Birth – 5 Rebound From Traumatic Experiences: Create Classrooms that Support Recovery</a:t>
            </a:r>
          </a:p>
          <a:p>
            <a:pPr lvl="1">
              <a:defRPr/>
            </a:pPr>
            <a:r>
              <a:rPr lang="en-US" dirty="0"/>
              <a:t>Recorded Webinar and Resources: October 25, 2016 </a:t>
            </a:r>
            <a:r>
              <a:rPr lang="en-US" sz="2000" dirty="0">
                <a:hlinkClick r:id="rId4"/>
              </a:rPr>
              <a:t>http://www.earlychildhoodwebinars.com/webinar-resources/</a:t>
            </a:r>
            <a:endParaRPr lang="en-US" sz="2000" dirty="0"/>
          </a:p>
          <a:p>
            <a:pPr>
              <a:defRPr/>
            </a:pPr>
            <a:r>
              <a:rPr lang="en-US" sz="2400" dirty="0"/>
              <a:t>See the Fall 2017 Newsletter for recommended resources</a:t>
            </a:r>
          </a:p>
          <a:p>
            <a:pPr>
              <a:defRPr/>
            </a:pPr>
            <a:r>
              <a:rPr lang="en-US" sz="2400" dirty="0"/>
              <a:t>Once I was Very </a:t>
            </a:r>
            <a:r>
              <a:rPr lang="en-US" sz="2400" dirty="0" err="1"/>
              <a:t>Very</a:t>
            </a:r>
            <a:r>
              <a:rPr lang="en-US" sz="2400" dirty="0"/>
              <a:t> Scared! Free stories and activities </a:t>
            </a:r>
            <a:r>
              <a:rPr lang="en-US" sz="1800" u="sng" dirty="0">
                <a:hlinkClick r:id="rId5"/>
              </a:rPr>
              <a:t>http://piploproductions.com/stories/once/</a:t>
            </a:r>
            <a:r>
              <a:rPr lang="en-US" sz="1800" dirty="0"/>
              <a:t>  </a:t>
            </a:r>
          </a:p>
          <a:p>
            <a:pPr>
              <a:defRPr/>
            </a:pPr>
            <a:r>
              <a:rPr lang="en-US" sz="1800" dirty="0"/>
              <a:t>by Chandra Ghosh </a:t>
            </a:r>
            <a:r>
              <a:rPr lang="en-US" sz="1800" dirty="0" err="1"/>
              <a:t>Ippen</a:t>
            </a:r>
            <a:r>
              <a:rPr lang="en-US" sz="1800" dirty="0"/>
              <a:t>, Ph.D.</a:t>
            </a:r>
          </a:p>
          <a:p>
            <a:pPr>
              <a:defRPr/>
            </a:pPr>
            <a:r>
              <a:rPr lang="en-US" sz="2000" dirty="0">
                <a:solidFill>
                  <a:srgbClr val="FF0000"/>
                </a:solidFill>
              </a:rPr>
              <a:t>Webinar on about stress and trauma using</a:t>
            </a:r>
          </a:p>
          <a:p>
            <a:pPr>
              <a:defRPr/>
            </a:pPr>
            <a:r>
              <a:rPr lang="en-US" sz="2000" dirty="0"/>
              <a:t>Once I was Very </a:t>
            </a:r>
            <a:r>
              <a:rPr lang="en-US" sz="2000" dirty="0" err="1"/>
              <a:t>Very</a:t>
            </a:r>
            <a:r>
              <a:rPr lang="en-US" sz="2000" dirty="0"/>
              <a:t> Scared</a:t>
            </a:r>
          </a:p>
          <a:p>
            <a:pPr>
              <a:defRPr/>
            </a:pPr>
            <a:r>
              <a:rPr lang="en-US" sz="2000" dirty="0">
                <a:hlinkClick r:id="rId6"/>
              </a:rPr>
              <a:t>https://www.youtube.com/watch?v=DcAPbDpgoso&amp;feature=youtu.be</a:t>
            </a:r>
            <a:endParaRPr lang="en-US" sz="2000" dirty="0"/>
          </a:p>
          <a:p>
            <a:pPr>
              <a:defRPr/>
            </a:pPr>
            <a:endParaRPr lang="en-US" sz="2000" dirty="0"/>
          </a:p>
          <a:p>
            <a:pPr lvl="1">
              <a:defRPr/>
            </a:pPr>
            <a:endParaRPr lang="en-US" sz="2000" dirty="0"/>
          </a:p>
          <a:p>
            <a:pPr>
              <a:defRPr/>
            </a:pPr>
            <a:endParaRPr lang="en-US" sz="2000" dirty="0"/>
          </a:p>
          <a:p>
            <a:pPr>
              <a:defRPr/>
            </a:pPr>
            <a:endParaRPr lang="en-US" dirty="0"/>
          </a:p>
        </p:txBody>
      </p:sp>
      <p:sp>
        <p:nvSpPr>
          <p:cNvPr id="6042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5C8917-FE87-49B2-B9D1-E5CE4DF8B607}" type="slidenum">
              <a:rPr lang="en-US" altLang="en-US" smtClean="0"/>
              <a:pPr/>
              <a:t>23</a:t>
            </a:fld>
            <a:endParaRPr lang="en-US" altLang="en-US"/>
          </a:p>
        </p:txBody>
      </p:sp>
      <p:pic>
        <p:nvPicPr>
          <p:cNvPr id="6" name="Content Placeholder 5"/>
          <p:cNvPicPr>
            <a:picLocks/>
          </p:cNvPicPr>
          <p:nvPr/>
        </p:nvPicPr>
        <p:blipFill>
          <a:blip r:embed="rId7">
            <a:extLst>
              <a:ext uri="{28A0092B-C50C-407E-A947-70E740481C1C}">
                <a14:useLocalDpi xmlns:a14="http://schemas.microsoft.com/office/drawing/2010/main"/>
              </a:ext>
            </a:extLst>
          </a:blip>
          <a:srcRect/>
          <a:stretch>
            <a:fillRect/>
          </a:stretch>
        </p:blipFill>
        <p:spPr bwMode="auto">
          <a:xfrm>
            <a:off x="6363929" y="4918588"/>
            <a:ext cx="2475271" cy="13813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9143" y="1172156"/>
            <a:ext cx="4315660" cy="4723525"/>
          </a:xfrm>
        </p:spPr>
        <p:txBody>
          <a:bodyPr/>
          <a:lstStyle/>
          <a:p>
            <a:pPr marL="0" indent="0">
              <a:buNone/>
            </a:pPr>
            <a:r>
              <a:rPr lang="en-US" dirty="0"/>
              <a:t>Self Regulation Snapshots:</a:t>
            </a:r>
          </a:p>
          <a:p>
            <a:r>
              <a:rPr lang="en-US" sz="2400" dirty="0"/>
              <a:t>Snapshots </a:t>
            </a:r>
            <a:r>
              <a:rPr lang="en-US" sz="2000" dirty="0"/>
              <a:t>( 2 page infographics) </a:t>
            </a:r>
            <a:r>
              <a:rPr lang="en-US" sz="2400" dirty="0"/>
              <a:t>are mini-lessons in self-regulation for various age groups</a:t>
            </a:r>
            <a:r>
              <a:rPr lang="en-US" sz="2000" u="sng" dirty="0">
                <a:hlinkClick r:id="rId2"/>
              </a:rPr>
              <a:t>https://fpg.unc.edu/resources/self-regulation-snap-shots</a:t>
            </a:r>
            <a:endParaRPr lang="en-US" sz="2000" dirty="0"/>
          </a:p>
          <a:p>
            <a:r>
              <a:rPr lang="en-US" sz="2400" dirty="0"/>
              <a:t>For more detailed information </a:t>
            </a:r>
          </a:p>
          <a:p>
            <a:pPr lvl="1" indent="-342900"/>
            <a:r>
              <a:rPr lang="en-US" sz="2000" dirty="0"/>
              <a:t>Self-Regulation and Toxic Stress</a:t>
            </a:r>
          </a:p>
          <a:p>
            <a:pPr lvl="1" indent="-342900"/>
            <a:r>
              <a:rPr lang="en-US" sz="2000" dirty="0"/>
              <a:t>see the </a:t>
            </a:r>
            <a:r>
              <a:rPr lang="en-US" sz="2000" b="1" dirty="0"/>
              <a:t>Self-Regulation Briefs</a:t>
            </a:r>
            <a:r>
              <a:rPr lang="en-US" sz="2000" dirty="0"/>
              <a:t> </a:t>
            </a:r>
            <a:r>
              <a:rPr lang="en-US" sz="1600" u="sng" dirty="0">
                <a:hlinkClick r:id="rId3"/>
              </a:rPr>
              <a:t>https://fpg.unc.edu/resources/self-regulation-briefs</a:t>
            </a:r>
            <a:r>
              <a:rPr lang="en-US" sz="1600" dirty="0"/>
              <a:t> </a:t>
            </a:r>
            <a:r>
              <a:rPr lang="en-US" sz="2000" dirty="0"/>
              <a:t>and </a:t>
            </a:r>
          </a:p>
          <a:p>
            <a:pPr lvl="1" indent="-342900"/>
            <a:r>
              <a:rPr lang="en-US" sz="2000" dirty="0"/>
              <a:t>the pod cast, </a:t>
            </a:r>
            <a:r>
              <a:rPr lang="en-US" sz="2000" b="1" dirty="0"/>
              <a:t>Teaching Self-Regulation in the Classroom, </a:t>
            </a:r>
            <a:r>
              <a:rPr lang="en-US" sz="1600" u="sng" dirty="0">
                <a:hlinkClick r:id="rId4"/>
              </a:rPr>
              <a:t>https://www.unc.edu/discover/well-said-teaching-self-regulation-classroom/</a:t>
            </a:r>
            <a:endParaRPr lang="en-US" sz="1600" dirty="0"/>
          </a:p>
          <a:p>
            <a:pPr marL="0" indent="0">
              <a:buNone/>
            </a:pPr>
            <a:endParaRPr lang="en-US" dirty="0"/>
          </a:p>
          <a:p>
            <a:pPr marL="0" indent="0">
              <a:buNone/>
            </a:pPr>
            <a:endParaRPr lang="en-US" dirty="0"/>
          </a:p>
        </p:txBody>
      </p:sp>
      <p:sp>
        <p:nvSpPr>
          <p:cNvPr id="9" name="Content Placeholder 8"/>
          <p:cNvSpPr>
            <a:spLocks noGrp="1"/>
          </p:cNvSpPr>
          <p:nvPr>
            <p:ph sz="half" idx="2"/>
          </p:nvPr>
        </p:nvSpPr>
        <p:spPr>
          <a:xfrm>
            <a:off x="4857606" y="1402638"/>
            <a:ext cx="3829194" cy="4723525"/>
          </a:xfrm>
        </p:spPr>
        <p:txBody>
          <a:bodyPr/>
          <a:lstStyle/>
          <a:p>
            <a:endParaRPr lang="en-US"/>
          </a:p>
        </p:txBody>
      </p:sp>
      <p:sp>
        <p:nvSpPr>
          <p:cNvPr id="4" name="Title 3"/>
          <p:cNvSpPr>
            <a:spLocks noGrp="1"/>
          </p:cNvSpPr>
          <p:nvPr>
            <p:ph type="title"/>
          </p:nvPr>
        </p:nvSpPr>
        <p:spPr/>
        <p:txBody>
          <a:bodyPr/>
          <a:lstStyle/>
          <a:p>
            <a:r>
              <a:rPr lang="en-US" sz="3600" dirty="0"/>
              <a:t>Coping with Trauma: Self Regulation</a:t>
            </a:r>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24</a:t>
            </a:fld>
            <a:endParaRPr lang="en-US" alt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7606" y="1208442"/>
            <a:ext cx="3981594" cy="5146448"/>
          </a:xfrm>
          <a:prstGeom prst="rect">
            <a:avLst/>
          </a:prstGeom>
        </p:spPr>
      </p:pic>
    </p:spTree>
    <p:extLst>
      <p:ext uri="{BB962C8B-B14F-4D97-AF65-F5344CB8AC3E}">
        <p14:creationId xmlns:p14="http://schemas.microsoft.com/office/powerpoint/2010/main" val="112250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03350"/>
            <a:ext cx="4191000" cy="4722813"/>
          </a:xfrm>
        </p:spPr>
        <p:txBody>
          <a:bodyPr/>
          <a:lstStyle/>
          <a:p>
            <a:pPr>
              <a:buFont typeface="Arial" charset="0"/>
              <a:buChar char="•"/>
              <a:defRPr/>
            </a:pPr>
            <a:endParaRPr lang="en-US" sz="1800" b="1" dirty="0">
              <a:latin typeface="Footlight MT Light" panose="0204060206030A020304" pitchFamily="18" charset="0"/>
            </a:endParaRPr>
          </a:p>
          <a:p>
            <a:pPr>
              <a:buFont typeface="Arial" charset="0"/>
              <a:buChar char="•"/>
              <a:defRPr/>
            </a:pPr>
            <a:endParaRPr lang="en-US" sz="1800" b="1" dirty="0">
              <a:latin typeface="Footlight MT Light" panose="0204060206030A020304" pitchFamily="18" charset="0"/>
            </a:endParaRPr>
          </a:p>
          <a:p>
            <a:pPr>
              <a:buFont typeface="Arial" charset="0"/>
              <a:buChar char="•"/>
              <a:defRPr/>
            </a:pPr>
            <a:endParaRPr lang="en-US" sz="1800" b="1" dirty="0">
              <a:latin typeface="Footlight MT Light" panose="0204060206030A020304" pitchFamily="18" charset="0"/>
            </a:endParaRPr>
          </a:p>
          <a:p>
            <a:pPr>
              <a:buFont typeface="Arial" charset="0"/>
              <a:buChar char="•"/>
              <a:defRPr/>
            </a:pPr>
            <a:endParaRPr lang="en-US" sz="1800" b="1" dirty="0">
              <a:latin typeface="Footlight MT Light" panose="0204060206030A020304" pitchFamily="18" charset="0"/>
            </a:endParaRPr>
          </a:p>
          <a:p>
            <a:pPr>
              <a:buFont typeface="Arial" charset="0"/>
              <a:buChar char="•"/>
              <a:defRPr/>
            </a:pPr>
            <a:r>
              <a:rPr lang="en-US" sz="1800" b="1" dirty="0">
                <a:latin typeface="Footlight MT Light" panose="0204060206030A020304" pitchFamily="18" charset="0"/>
              </a:rPr>
              <a:t>Early Childhood </a:t>
            </a:r>
            <a:r>
              <a:rPr lang="en-US" sz="2000" b="1" dirty="0">
                <a:latin typeface="Footlight MT Light" panose="0204060206030A020304" pitchFamily="18" charset="0"/>
              </a:rPr>
              <a:t>Mental Health Consultation (ECMHC) -Taking Care of Ourselves: </a:t>
            </a:r>
            <a:r>
              <a:rPr lang="en-US" sz="2000" dirty="0">
                <a:latin typeface="Footlight MT Light" panose="0204060206030A020304" pitchFamily="18" charset="0"/>
                <a:hlinkClick r:id="rId3"/>
              </a:rPr>
              <a:t>http://ecmhc.org/relaxation.html</a:t>
            </a:r>
            <a:endParaRPr lang="en-US" sz="2000" dirty="0">
              <a:latin typeface="Footlight MT Light" panose="0204060206030A020304" pitchFamily="18" charset="0"/>
            </a:endParaRPr>
          </a:p>
          <a:p>
            <a:pPr lvl="1">
              <a:buFont typeface="Arial" charset="0"/>
              <a:buChar char="–"/>
              <a:defRPr/>
            </a:pPr>
            <a:r>
              <a:rPr lang="en-US" sz="1800" dirty="0">
                <a:latin typeface="Footlight MT Light" panose="0204060206030A020304" pitchFamily="18" charset="0"/>
              </a:rPr>
              <a:t>Tool kits and Tutorials in English and Spanish</a:t>
            </a:r>
          </a:p>
          <a:p>
            <a:pPr lvl="1">
              <a:buFont typeface="Arial" charset="0"/>
              <a:buChar char="–"/>
              <a:defRPr/>
            </a:pPr>
            <a:r>
              <a:rPr lang="en-US" sz="1800" dirty="0">
                <a:latin typeface="Footlight MT Light" panose="0204060206030A020304" pitchFamily="18" charset="0"/>
              </a:rPr>
              <a:t>Stress reduction &amp; relaxation exercises video in English and Spanish</a:t>
            </a:r>
          </a:p>
          <a:p>
            <a:pPr marL="457200" lvl="1" indent="0">
              <a:buNone/>
              <a:defRPr/>
            </a:pPr>
            <a:r>
              <a:rPr lang="en-US" sz="1800" b="1" dirty="0">
                <a:latin typeface="Footlight MT Light" panose="0204060206030A020304" pitchFamily="18" charset="0"/>
              </a:rPr>
              <a:t>Stretch + Breathe: 5 Ways to Reinvigorate Students, July 12, 2018 </a:t>
            </a:r>
            <a:r>
              <a:rPr lang="en-US" sz="1800" b="1" dirty="0">
                <a:latin typeface="Footlight MT Light" panose="0204060206030A020304" pitchFamily="18" charset="0"/>
                <a:hlinkClick r:id="rId4"/>
              </a:rPr>
              <a:t>https://blog.gonoodle.com/2018/07/stretch-breathe-5-ways-to-reinvigorate-students/</a:t>
            </a:r>
            <a:endParaRPr lang="en-US" sz="1800" b="1" dirty="0">
              <a:latin typeface="Footlight MT Light" panose="0204060206030A020304" pitchFamily="18" charset="0"/>
            </a:endParaRPr>
          </a:p>
          <a:p>
            <a:pPr lvl="1">
              <a:buFont typeface="Arial" charset="0"/>
              <a:buChar char="–"/>
              <a:defRPr/>
            </a:pPr>
            <a:endParaRPr lang="en-US" sz="1800" dirty="0">
              <a:latin typeface="Footlight MT Light" panose="0204060206030A020304" pitchFamily="18" charset="0"/>
            </a:endParaRPr>
          </a:p>
        </p:txBody>
      </p:sp>
      <p:sp>
        <p:nvSpPr>
          <p:cNvPr id="3" name="Content Placeholder 2"/>
          <p:cNvSpPr>
            <a:spLocks noGrp="1"/>
          </p:cNvSpPr>
          <p:nvPr>
            <p:ph sz="half" idx="2"/>
          </p:nvPr>
        </p:nvSpPr>
        <p:spPr>
          <a:xfrm>
            <a:off x="4648199" y="1184275"/>
            <a:ext cx="4444181" cy="5408254"/>
          </a:xfrm>
        </p:spPr>
        <p:txBody>
          <a:bodyPr/>
          <a:lstStyle/>
          <a:p>
            <a:pPr>
              <a:defRPr/>
            </a:pPr>
            <a:endParaRPr lang="en-US" sz="1800" b="1" dirty="0">
              <a:latin typeface="Footlight MT Light" panose="0204060206030A020304" pitchFamily="18" charset="0"/>
              <a:cs typeface="Footlight MT Light"/>
            </a:endParaRPr>
          </a:p>
          <a:p>
            <a:pPr>
              <a:defRPr/>
            </a:pPr>
            <a:endParaRPr lang="en-US" sz="1800" b="1" dirty="0">
              <a:latin typeface="Footlight MT Light" panose="0204060206030A020304" pitchFamily="18" charset="0"/>
              <a:cs typeface="Footlight MT Light"/>
            </a:endParaRPr>
          </a:p>
          <a:p>
            <a:pPr>
              <a:defRPr/>
            </a:pPr>
            <a:endParaRPr lang="en-US" sz="1800" b="1" dirty="0">
              <a:latin typeface="Footlight MT Light" panose="0204060206030A020304" pitchFamily="18" charset="0"/>
              <a:cs typeface="Footlight MT Light"/>
            </a:endParaRPr>
          </a:p>
          <a:p>
            <a:pPr>
              <a:defRPr/>
            </a:pPr>
            <a:endParaRPr lang="en-US" sz="1800" b="1" dirty="0">
              <a:latin typeface="Footlight MT Light" panose="0204060206030A020304" pitchFamily="18" charset="0"/>
              <a:cs typeface="Footlight MT Light"/>
            </a:endParaRPr>
          </a:p>
          <a:p>
            <a:pPr>
              <a:defRPr/>
            </a:pPr>
            <a:endParaRPr lang="en-US" sz="1800" b="1" dirty="0">
              <a:latin typeface="Footlight MT Light" panose="0204060206030A020304" pitchFamily="18" charset="0"/>
              <a:cs typeface="Footlight MT Light"/>
            </a:endParaRPr>
          </a:p>
          <a:p>
            <a:pPr marL="0" indent="0">
              <a:buNone/>
              <a:defRPr/>
            </a:pPr>
            <a:endParaRPr lang="en-US" sz="1800" b="1" dirty="0">
              <a:latin typeface="Footlight MT Light" panose="0204060206030A020304" pitchFamily="18" charset="0"/>
              <a:cs typeface="Footlight MT Light"/>
            </a:endParaRPr>
          </a:p>
          <a:p>
            <a:pPr marL="0" indent="0">
              <a:buNone/>
              <a:defRPr/>
            </a:pPr>
            <a:r>
              <a:rPr lang="en-US" sz="1800" b="1" dirty="0">
                <a:latin typeface="Footlight MT Light" panose="0204060206030A020304" pitchFamily="18" charset="0"/>
                <a:cs typeface="Footlight MT Light"/>
              </a:rPr>
              <a:t>Head Start: ECLKC: </a:t>
            </a:r>
            <a:r>
              <a:rPr lang="en-US" sz="1800" b="1" dirty="0" err="1">
                <a:latin typeface="Footlight MT Light" panose="0204060206030A020304" pitchFamily="18" charset="0"/>
                <a:cs typeface="Footlight MT Light"/>
              </a:rPr>
              <a:t>EarlyEdu</a:t>
            </a:r>
            <a:r>
              <a:rPr lang="en-US" sz="1800" b="1" dirty="0">
                <a:latin typeface="Footlight MT Light" panose="0204060206030A020304" pitchFamily="18" charset="0"/>
                <a:cs typeface="Footlight MT Light"/>
              </a:rPr>
              <a:t> Alliance: Mindfulness: A Resilience Practice </a:t>
            </a:r>
            <a:r>
              <a:rPr lang="en-US" sz="1800" dirty="0">
                <a:latin typeface="Footlight MT Light" panose="0204060206030A020304" pitchFamily="18" charset="0"/>
                <a:cs typeface="Footlight MT Light"/>
                <a:hlinkClick r:id="rId5"/>
              </a:rPr>
              <a:t>https://eclkc.ohs.acf.hhs.gov/professional-development/article/earlyedu-alliance</a:t>
            </a:r>
            <a:endParaRPr lang="en-US" sz="1800" dirty="0">
              <a:latin typeface="Footlight MT Light" panose="0204060206030A020304" pitchFamily="18" charset="0"/>
              <a:cs typeface="Footlight MT Light"/>
            </a:endParaRPr>
          </a:p>
          <a:p>
            <a:pPr lvl="1">
              <a:defRPr/>
            </a:pPr>
            <a:r>
              <a:rPr lang="en-US" sz="1400" dirty="0">
                <a:latin typeface="Footlight MT Light" panose="0204060206030A020304" pitchFamily="18" charset="0"/>
                <a:cs typeface="Footlight MT Light"/>
              </a:rPr>
              <a:t>Professional Development for learning and teaching mindfulness includes PowerPoint and activities</a:t>
            </a:r>
          </a:p>
          <a:p>
            <a:pPr marL="57150" indent="0">
              <a:buNone/>
              <a:defRPr/>
            </a:pPr>
            <a:r>
              <a:rPr lang="en-US" sz="1800" b="1" dirty="0">
                <a:latin typeface="Footlight MT Light" panose="0204060206030A020304" pitchFamily="18" charset="0"/>
                <a:cs typeface="Footlight MT Light"/>
              </a:rPr>
              <a:t>Zero to Three: Mindfulness in Early Childhood –Research behind mindfulness </a:t>
            </a:r>
            <a:r>
              <a:rPr lang="en-US" sz="1800" dirty="0">
                <a:latin typeface="Footlight MT Light" panose="0204060206030A020304" pitchFamily="18" charset="0"/>
                <a:cs typeface="Footlight MT Light"/>
                <a:hlinkClick r:id="rId6"/>
              </a:rPr>
              <a:t>https://www.zerotothree.org/resources/series/mindfulness-in-early-childhood</a:t>
            </a:r>
            <a:endParaRPr lang="en-US" sz="1800" dirty="0">
              <a:latin typeface="Footlight MT Light" panose="0204060206030A020304" pitchFamily="18" charset="0"/>
              <a:cs typeface="Footlight MT Light"/>
            </a:endParaRPr>
          </a:p>
          <a:p>
            <a:pPr marL="457200" lvl="1" indent="0">
              <a:buNone/>
              <a:defRPr/>
            </a:pPr>
            <a:endParaRPr lang="en-US" sz="1400" dirty="0">
              <a:latin typeface="Footlight MT Light" panose="0204060206030A020304" pitchFamily="18" charset="0"/>
              <a:cs typeface="Footlight MT Light"/>
            </a:endParaRPr>
          </a:p>
        </p:txBody>
      </p:sp>
      <p:sp>
        <p:nvSpPr>
          <p:cNvPr id="62468" name="Title 3"/>
          <p:cNvSpPr>
            <a:spLocks noGrp="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a:t>Healthy Mind, Healthy Body</a:t>
            </a:r>
          </a:p>
        </p:txBody>
      </p:sp>
      <p:sp>
        <p:nvSpPr>
          <p:cNvPr id="624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DAA95A-8D9A-4D71-B0C5-D98EA821FB4B}" type="slidenum">
              <a:rPr lang="en-US" altLang="en-US" smtClean="0"/>
              <a:pPr/>
              <a:t>25</a:t>
            </a:fld>
            <a:endParaRPr lang="en-US" altLang="en-US"/>
          </a:p>
        </p:txBody>
      </p:sp>
      <p:pic>
        <p:nvPicPr>
          <p:cNvPr id="4" name="Picture 3"/>
          <p:cNvPicPr>
            <a:picLocks noChangeAspect="1"/>
          </p:cNvPicPr>
          <p:nvPr/>
        </p:nvPicPr>
        <p:blipFill>
          <a:blip r:embed="rId7"/>
          <a:stretch>
            <a:fillRect/>
          </a:stretch>
        </p:blipFill>
        <p:spPr>
          <a:xfrm>
            <a:off x="572951" y="1254837"/>
            <a:ext cx="3959497" cy="1305610"/>
          </a:xfrm>
          <a:prstGeom prst="rect">
            <a:avLst/>
          </a:prstGeom>
        </p:spPr>
      </p:pic>
      <p:pic>
        <p:nvPicPr>
          <p:cNvPr id="5" name="Picture 4"/>
          <p:cNvPicPr>
            <a:picLocks noChangeAspect="1"/>
          </p:cNvPicPr>
          <p:nvPr/>
        </p:nvPicPr>
        <p:blipFill>
          <a:blip r:embed="rId8"/>
          <a:stretch>
            <a:fillRect/>
          </a:stretch>
        </p:blipFill>
        <p:spPr>
          <a:xfrm>
            <a:off x="5281449" y="1310400"/>
            <a:ext cx="3003458" cy="173276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03350"/>
            <a:ext cx="4343400" cy="4722813"/>
          </a:xfrm>
        </p:spPr>
        <p:txBody>
          <a:bodyPr/>
          <a:lstStyle/>
          <a:p>
            <a:pPr marL="0" indent="0" eaLnBrk="1" fontAlgn="auto" hangingPunct="1">
              <a:lnSpc>
                <a:spcPct val="90000"/>
              </a:lnSpc>
              <a:spcAft>
                <a:spcPts val="0"/>
              </a:spcAft>
              <a:buFont typeface="Arial" panose="020B0604020202020204" pitchFamily="34" charset="0"/>
              <a:buNone/>
              <a:defRPr/>
            </a:pPr>
            <a:r>
              <a:rPr lang="en-US" sz="2000" b="1" dirty="0">
                <a:ea typeface="ＭＳ Ｐゴシック" pitchFamily="1" charset="-128"/>
                <a:cs typeface="ＭＳ Ｐゴシック" pitchFamily="1" charset="-128"/>
              </a:rPr>
              <a:t>In the News! </a:t>
            </a:r>
          </a:p>
          <a:p>
            <a:pPr marL="400050" lvl="1" indent="0" eaLnBrk="1" fontAlgn="auto" hangingPunct="1">
              <a:lnSpc>
                <a:spcPct val="90000"/>
              </a:lnSpc>
              <a:spcAft>
                <a:spcPts val="0"/>
              </a:spcAft>
              <a:buFont typeface="Arial" panose="020B0604020202020204" pitchFamily="34" charset="0"/>
              <a:buNone/>
              <a:defRPr/>
            </a:pPr>
            <a:r>
              <a:rPr lang="en-US" sz="1600" dirty="0">
                <a:ea typeface="ＭＳ Ｐゴシック" pitchFamily="1" charset="-128"/>
                <a:cs typeface="ＭＳ Ｐゴシック" pitchFamily="1" charset="-128"/>
              </a:rPr>
              <a:t>Supporting Bi-Lingual Children with Special Education Needs</a:t>
            </a:r>
          </a:p>
          <a:p>
            <a:pPr marL="400050" lvl="1" indent="0" eaLnBrk="1" fontAlgn="auto" hangingPunct="1">
              <a:lnSpc>
                <a:spcPct val="90000"/>
              </a:lnSpc>
              <a:spcAft>
                <a:spcPts val="0"/>
              </a:spcAft>
              <a:buFont typeface="Arial" panose="020B0604020202020204" pitchFamily="34" charset="0"/>
              <a:buNone/>
              <a:defRPr/>
            </a:pPr>
            <a:r>
              <a:rPr lang="en-US" sz="1600" dirty="0">
                <a:ea typeface="ＭＳ Ｐゴシック" pitchFamily="1" charset="-128"/>
                <a:cs typeface="ＭＳ Ｐゴシック" pitchFamily="1" charset="-128"/>
              </a:rPr>
              <a:t>Five Things to Know About Racial and Ethnic Disparities in Special Education</a:t>
            </a:r>
          </a:p>
          <a:p>
            <a:pPr eaLnBrk="1" fontAlgn="auto" hangingPunct="1">
              <a:lnSpc>
                <a:spcPct val="90000"/>
              </a:lnSpc>
              <a:spcAft>
                <a:spcPts val="0"/>
              </a:spcAft>
              <a:buFont typeface="Arial"/>
              <a:buChar char="•"/>
              <a:defRPr/>
            </a:pPr>
            <a:r>
              <a:rPr lang="en-US" sz="2000" dirty="0">
                <a:ea typeface="ＭＳ Ｐゴシック" pitchFamily="1" charset="-128"/>
                <a:cs typeface="ＭＳ Ｐゴシック" pitchFamily="1" charset="-128"/>
              </a:rPr>
              <a:t>Fall 2017 MAP Newsletter: </a:t>
            </a:r>
          </a:p>
          <a:p>
            <a:pPr lvl="1" eaLnBrk="1" fontAlgn="auto" hangingPunct="1">
              <a:lnSpc>
                <a:spcPct val="90000"/>
              </a:lnSpc>
              <a:spcAft>
                <a:spcPts val="0"/>
              </a:spcAft>
              <a:buFont typeface="Arial"/>
              <a:buChar char="•"/>
              <a:defRPr/>
            </a:pPr>
            <a:r>
              <a:rPr lang="en-US" sz="1600" dirty="0">
                <a:ea typeface="ＭＳ Ｐゴシック" pitchFamily="1" charset="-128"/>
                <a:cs typeface="ＭＳ Ｐゴシック" pitchFamily="1" charset="-128"/>
              </a:rPr>
              <a:t>Supporting Immigrant Children and Their Families: What Early Care and Education Providers Can Do</a:t>
            </a:r>
          </a:p>
          <a:p>
            <a:pPr lvl="1" eaLnBrk="1" fontAlgn="auto" hangingPunct="1">
              <a:lnSpc>
                <a:spcPct val="90000"/>
              </a:lnSpc>
              <a:spcAft>
                <a:spcPts val="0"/>
              </a:spcAft>
              <a:buFont typeface="Arial"/>
              <a:buChar char="•"/>
              <a:defRPr/>
            </a:pPr>
            <a:r>
              <a:rPr lang="en-US" sz="1600" dirty="0">
                <a:ea typeface="ＭＳ Ｐゴシック" pitchFamily="1" charset="-128"/>
                <a:cs typeface="ＭＳ Ｐゴシック" pitchFamily="1" charset="-128"/>
              </a:rPr>
              <a:t>Working with Homeless Families</a:t>
            </a:r>
          </a:p>
          <a:p>
            <a:pPr eaLnBrk="1" fontAlgn="auto" hangingPunct="1">
              <a:lnSpc>
                <a:spcPct val="90000"/>
              </a:lnSpc>
              <a:spcAft>
                <a:spcPts val="0"/>
              </a:spcAft>
              <a:buFont typeface="Arial"/>
              <a:buChar char="•"/>
              <a:defRPr/>
            </a:pPr>
            <a:r>
              <a:rPr lang="en-US" sz="2000" dirty="0">
                <a:ea typeface="ＭＳ Ｐゴシック" pitchFamily="1" charset="-128"/>
                <a:cs typeface="ＭＳ Ｐゴシック" pitchFamily="1" charset="-128"/>
              </a:rPr>
              <a:t>New Comer’s Tool Kit-Comprehensive guide to working with immigrant students and families</a:t>
            </a:r>
          </a:p>
          <a:p>
            <a:pPr eaLnBrk="1" fontAlgn="auto" hangingPunct="1">
              <a:lnSpc>
                <a:spcPct val="90000"/>
              </a:lnSpc>
              <a:spcAft>
                <a:spcPts val="0"/>
              </a:spcAft>
              <a:buFont typeface="Arial"/>
              <a:buChar char="•"/>
              <a:defRPr/>
            </a:pPr>
            <a:r>
              <a:rPr lang="en-US" sz="2000" dirty="0">
                <a:ea typeface="ＭＳ Ｐゴシック" pitchFamily="1" charset="-128"/>
                <a:cs typeface="ＭＳ Ｐゴシック" pitchFamily="1" charset="-128"/>
              </a:rPr>
              <a:t>Teaching Tolerance: Immigrant Refugee Children: A Guide for Educators</a:t>
            </a:r>
          </a:p>
          <a:p>
            <a:pPr eaLnBrk="1" fontAlgn="auto" hangingPunct="1">
              <a:lnSpc>
                <a:spcPct val="90000"/>
              </a:lnSpc>
              <a:spcAft>
                <a:spcPts val="0"/>
              </a:spcAft>
              <a:buFont typeface="Arial"/>
              <a:buChar char="•"/>
              <a:defRPr/>
            </a:pPr>
            <a:endParaRPr lang="en-US" sz="2000" dirty="0">
              <a:ea typeface="ＭＳ Ｐゴシック" pitchFamily="1" charset="-128"/>
              <a:cs typeface="ＭＳ Ｐゴシック" pitchFamily="1" charset="-128"/>
            </a:endParaRPr>
          </a:p>
          <a:p>
            <a:pPr>
              <a:defRPr/>
            </a:pPr>
            <a:endParaRPr lang="en-US" dirty="0"/>
          </a:p>
        </p:txBody>
      </p:sp>
      <p:pic>
        <p:nvPicPr>
          <p:cNvPr id="63491"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800600" y="1920874"/>
            <a:ext cx="4038600" cy="3687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itle 3"/>
          <p:cNvSpPr>
            <a:spLocks noGrp="1"/>
          </p:cNvSpPr>
          <p:nvPr>
            <p:ph type="title"/>
          </p:nvPr>
        </p:nvSpPr>
        <p:spPr bwMode="auto">
          <a:xfrm>
            <a:off x="457200" y="274638"/>
            <a:ext cx="8229600" cy="1128712"/>
          </a:xfrm>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a:defRPr/>
            </a:pPr>
            <a:r>
              <a:rPr lang="en-US" altLang="en-US" sz="2800" dirty="0"/>
              <a:t>Cultural Competency &amp; Resources in Multiple Languages: </a:t>
            </a:r>
            <a:r>
              <a:rPr lang="en-US" altLang="en-US" sz="2800" dirty="0">
                <a:solidFill>
                  <a:schemeClr val="accent6">
                    <a:lumMod val="75000"/>
                  </a:schemeClr>
                </a:solidFill>
              </a:rPr>
              <a:t>Cultural Competency</a:t>
            </a:r>
          </a:p>
        </p:txBody>
      </p:sp>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C11D81-021F-4907-84E0-BCB672F72B16}"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bwMode="auto">
          <a:xfrm>
            <a:off x="457200" y="274638"/>
            <a:ext cx="8229600" cy="1116012"/>
          </a:xfrm>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a:defRPr/>
            </a:pPr>
            <a:r>
              <a:rPr lang="en-US" altLang="en-US" sz="2800" dirty="0"/>
              <a:t>Cultural Competency &amp; Resources in Multiple Languages: </a:t>
            </a:r>
            <a:r>
              <a:rPr lang="en-US" altLang="en-US" sz="2800" dirty="0">
                <a:solidFill>
                  <a:schemeClr val="accent6">
                    <a:lumMod val="75000"/>
                  </a:schemeClr>
                </a:solidFill>
              </a:rPr>
              <a:t>Dual Language Learners</a:t>
            </a:r>
          </a:p>
        </p:txBody>
      </p:sp>
      <p:sp>
        <p:nvSpPr>
          <p:cNvPr id="8" name="Content Placeholder 7"/>
          <p:cNvSpPr>
            <a:spLocks noGrp="1"/>
          </p:cNvSpPr>
          <p:nvPr>
            <p:ph idx="1"/>
          </p:nvPr>
        </p:nvSpPr>
        <p:spPr>
          <a:xfrm>
            <a:off x="457200" y="1390650"/>
            <a:ext cx="8570913" cy="4492625"/>
          </a:xfrm>
        </p:spPr>
        <p:txBody>
          <a:bodyPr/>
          <a:lstStyle/>
          <a:p>
            <a:pPr eaLnBrk="1" fontAlgn="auto" hangingPunct="1">
              <a:lnSpc>
                <a:spcPct val="90000"/>
              </a:lnSpc>
              <a:spcAft>
                <a:spcPts val="0"/>
              </a:spcAft>
              <a:defRPr/>
            </a:pPr>
            <a:r>
              <a:rPr lang="en-US" sz="2000" dirty="0">
                <a:ea typeface="ＭＳ Ｐゴシック" pitchFamily="1" charset="-128"/>
                <a:cs typeface="ＭＳ Ｐゴシック" pitchFamily="1" charset="-128"/>
              </a:rPr>
              <a:t>California Department of Education publications:</a:t>
            </a:r>
          </a:p>
          <a:p>
            <a:pPr lvl="1" eaLnBrk="1" fontAlgn="auto" hangingPunct="1">
              <a:lnSpc>
                <a:spcPct val="90000"/>
              </a:lnSpc>
              <a:spcAft>
                <a:spcPts val="0"/>
              </a:spcAft>
              <a:defRPr/>
            </a:pPr>
            <a:r>
              <a:rPr lang="en-US" sz="1600" dirty="0">
                <a:ea typeface="ＭＳ Ｐゴシック" pitchFamily="1" charset="-128"/>
                <a:cs typeface="ＭＳ Ｐゴシック" pitchFamily="1" charset="-128"/>
              </a:rPr>
              <a:t>Family Partnerships and Culture </a:t>
            </a:r>
            <a:r>
              <a:rPr lang="en-US" sz="1600" dirty="0">
                <a:ea typeface="ＭＳ Ｐゴシック" pitchFamily="1" charset="-128"/>
                <a:cs typeface="ＭＳ Ｐゴシック" pitchFamily="1" charset="-128"/>
                <a:hlinkClick r:id="rId3"/>
              </a:rPr>
              <a:t>https://www.cde.ca.gov/sp/cd/re/documents/familypartnerships.pdf</a:t>
            </a:r>
            <a:endParaRPr lang="en-US" sz="1600" dirty="0">
              <a:ea typeface="ＭＳ Ｐゴシック" pitchFamily="1" charset="-128"/>
              <a:cs typeface="ＭＳ Ｐゴシック" pitchFamily="1" charset="-128"/>
            </a:endParaRPr>
          </a:p>
          <a:p>
            <a:pPr lvl="1" eaLnBrk="1" fontAlgn="auto" hangingPunct="1">
              <a:lnSpc>
                <a:spcPct val="90000"/>
              </a:lnSpc>
              <a:spcAft>
                <a:spcPts val="0"/>
              </a:spcAft>
              <a:defRPr/>
            </a:pPr>
            <a:r>
              <a:rPr lang="en-US" sz="1600" dirty="0">
                <a:ea typeface="ＭＳ Ｐゴシック" pitchFamily="1" charset="-128"/>
                <a:cs typeface="ＭＳ Ｐゴシック" pitchFamily="1" charset="-128"/>
              </a:rPr>
              <a:t>Preschool English Learners </a:t>
            </a:r>
            <a:r>
              <a:rPr lang="en-US" sz="1600" dirty="0">
                <a:ea typeface="ＭＳ Ｐゴシック" pitchFamily="1" charset="-128"/>
                <a:cs typeface="ＭＳ Ｐゴシック" pitchFamily="1" charset="-128"/>
                <a:hlinkClick r:id="rId4"/>
              </a:rPr>
              <a:t>https://www.cde.ca.gov/sp/cd/re/documents/psenglearnersed2.pdf</a:t>
            </a:r>
            <a:endParaRPr lang="en-US" sz="1600" dirty="0">
              <a:ea typeface="ＭＳ Ｐゴシック" pitchFamily="1" charset="-128"/>
              <a:cs typeface="ＭＳ Ｐゴシック" pitchFamily="1" charset="-128"/>
            </a:endParaRPr>
          </a:p>
          <a:p>
            <a:pPr eaLnBrk="1" fontAlgn="auto" hangingPunct="1">
              <a:lnSpc>
                <a:spcPct val="90000"/>
              </a:lnSpc>
              <a:spcAft>
                <a:spcPts val="0"/>
              </a:spcAft>
              <a:defRPr/>
            </a:pPr>
            <a:endParaRPr lang="en-US" sz="2000" dirty="0">
              <a:ea typeface="ＭＳ Ｐゴシック" pitchFamily="1" charset="-128"/>
              <a:cs typeface="ＭＳ Ｐゴシック" pitchFamily="1" charset="-128"/>
            </a:endParaRPr>
          </a:p>
          <a:p>
            <a:pPr eaLnBrk="1" fontAlgn="auto" hangingPunct="1">
              <a:lnSpc>
                <a:spcPct val="90000"/>
              </a:lnSpc>
              <a:spcAft>
                <a:spcPts val="0"/>
              </a:spcAft>
              <a:defRPr/>
            </a:pPr>
            <a:r>
              <a:rPr lang="en-US" sz="2000" dirty="0">
                <a:ea typeface="ＭＳ Ｐゴシック" pitchFamily="1" charset="-128"/>
                <a:cs typeface="ＭＳ Ｐゴシック" pitchFamily="1" charset="-128"/>
              </a:rPr>
              <a:t>Head Start: ECLKC: Culture and Language: Dual Language Learners Tool Kit and Policy Statement </a:t>
            </a:r>
            <a:r>
              <a:rPr lang="en-US" sz="2000" u="sng" dirty="0">
                <a:hlinkClick r:id="rId5"/>
              </a:rPr>
              <a:t>https://eclkc.ohs.acf.hhs.gov/culture-language/article/dual-language-learners-toolkit</a:t>
            </a:r>
            <a:endParaRPr lang="en-US" sz="2000" u="sng" dirty="0"/>
          </a:p>
          <a:p>
            <a:pPr marL="0" indent="0" eaLnBrk="1" fontAlgn="auto" hangingPunct="1">
              <a:lnSpc>
                <a:spcPct val="90000"/>
              </a:lnSpc>
              <a:spcAft>
                <a:spcPts val="0"/>
              </a:spcAft>
              <a:buNone/>
              <a:defRPr/>
            </a:pPr>
            <a:endParaRPr lang="en-US" sz="2000" dirty="0"/>
          </a:p>
          <a:p>
            <a:pPr eaLnBrk="1" fontAlgn="auto" hangingPunct="1">
              <a:lnSpc>
                <a:spcPct val="90000"/>
              </a:lnSpc>
              <a:spcAft>
                <a:spcPts val="0"/>
              </a:spcAft>
              <a:defRPr/>
            </a:pPr>
            <a:r>
              <a:rPr lang="en-US" sz="2000" dirty="0"/>
              <a:t>Useable Knowledge: Harvard Graduate School of Education: </a:t>
            </a:r>
          </a:p>
          <a:p>
            <a:pPr lvl="1" eaLnBrk="1" fontAlgn="auto" hangingPunct="1">
              <a:lnSpc>
                <a:spcPct val="90000"/>
              </a:lnSpc>
              <a:spcAft>
                <a:spcPts val="0"/>
              </a:spcAft>
              <a:defRPr/>
            </a:pPr>
            <a:r>
              <a:rPr lang="en-US" sz="1600" dirty="0"/>
              <a:t>Multi-Lingual Preschoolers: Young children are increasingly linguistically diverse. How can early childhood educators provide a safe, nurturing environment? </a:t>
            </a:r>
            <a:r>
              <a:rPr lang="en-US" sz="1600" dirty="0">
                <a:hlinkClick r:id="rId6"/>
              </a:rPr>
              <a:t>https://www.gse.harvard.edu/news/uk/18/04/multilingual-preschoolers</a:t>
            </a:r>
            <a:endParaRPr lang="en-US" sz="1600" dirty="0"/>
          </a:p>
          <a:p>
            <a:pPr lvl="1" eaLnBrk="1" fontAlgn="auto" hangingPunct="1">
              <a:lnSpc>
                <a:spcPct val="90000"/>
              </a:lnSpc>
              <a:spcAft>
                <a:spcPts val="0"/>
              </a:spcAft>
              <a:defRPr/>
            </a:pPr>
            <a:endParaRPr lang="en-US" sz="1600" dirty="0"/>
          </a:p>
          <a:p>
            <a:pPr marL="0" indent="0" eaLnBrk="1" fontAlgn="auto" hangingPunct="1">
              <a:lnSpc>
                <a:spcPct val="90000"/>
              </a:lnSpc>
              <a:spcAft>
                <a:spcPts val="0"/>
              </a:spcAft>
              <a:buNone/>
              <a:defRPr/>
            </a:pPr>
            <a:endParaRPr lang="en-US" sz="2000" dirty="0"/>
          </a:p>
          <a:p>
            <a:pPr>
              <a:defRPr/>
            </a:pPr>
            <a:endParaRPr lang="en-US" dirty="0">
              <a:solidFill>
                <a:srgbClr val="FF0000"/>
              </a:solidFill>
            </a:endParaRPr>
          </a:p>
        </p:txBody>
      </p:sp>
      <p:sp>
        <p:nvSpPr>
          <p:cNvPr id="655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A8AE59-0873-4D0F-80B9-9E96108A270D}"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9"/>
            <a:ext cx="8229600" cy="1030594"/>
          </a:xfrm>
        </p:spPr>
        <p:txBody>
          <a:bodyPr/>
          <a:lstStyle/>
          <a:p>
            <a:pPr>
              <a:defRPr/>
            </a:pPr>
            <a:r>
              <a:rPr lang="en-US" sz="2800" dirty="0"/>
              <a:t>Cultural Competency and Resources in Multiple Languages: </a:t>
            </a:r>
            <a:r>
              <a:rPr lang="en-US" sz="2800" dirty="0">
                <a:solidFill>
                  <a:schemeClr val="accent6">
                    <a:lumMod val="75000"/>
                  </a:schemeClr>
                </a:solidFill>
              </a:rPr>
              <a:t>Multiple Languages</a:t>
            </a:r>
          </a:p>
        </p:txBody>
      </p:sp>
      <p:sp>
        <p:nvSpPr>
          <p:cNvPr id="2" name="Content Placeholder 1"/>
          <p:cNvSpPr>
            <a:spLocks noGrp="1"/>
          </p:cNvSpPr>
          <p:nvPr>
            <p:ph idx="1"/>
          </p:nvPr>
        </p:nvSpPr>
        <p:spPr>
          <a:xfrm>
            <a:off x="457200" y="1305233"/>
            <a:ext cx="8495071" cy="4811661"/>
          </a:xfrm>
        </p:spPr>
        <p:txBody>
          <a:bodyPr/>
          <a:lstStyle/>
          <a:p>
            <a:pPr eaLnBrk="1" fontAlgn="auto" hangingPunct="1">
              <a:lnSpc>
                <a:spcPct val="90000"/>
              </a:lnSpc>
              <a:spcAft>
                <a:spcPts val="0"/>
              </a:spcAft>
              <a:buFont typeface="Arial"/>
              <a:buChar char="•"/>
              <a:defRPr/>
            </a:pPr>
            <a:r>
              <a:rPr lang="en-US" sz="2400" dirty="0">
                <a:ea typeface="ＭＳ Ｐゴシック" pitchFamily="1" charset="-128"/>
                <a:cs typeface="ＭＳ Ｐゴシック" pitchFamily="1" charset="-128"/>
              </a:rPr>
              <a:t>All About Young Children: Information for Families on Children’s Early Development </a:t>
            </a:r>
            <a:r>
              <a:rPr lang="en-US" sz="2000" dirty="0">
                <a:ea typeface="ＭＳ Ｐゴシック" pitchFamily="1" charset="-128"/>
                <a:cs typeface="ＭＳ Ｐゴシック" pitchFamily="1" charset="-128"/>
              </a:rPr>
              <a:t>(California Department of Education) </a:t>
            </a:r>
          </a:p>
          <a:p>
            <a:pPr lvl="1" eaLnBrk="1" fontAlgn="auto" hangingPunct="1">
              <a:lnSpc>
                <a:spcPct val="90000"/>
              </a:lnSpc>
              <a:spcAft>
                <a:spcPts val="0"/>
              </a:spcAft>
              <a:buFont typeface="Arial"/>
              <a:buChar char="•"/>
              <a:defRPr/>
            </a:pPr>
            <a:r>
              <a:rPr lang="en-US" sz="2000" dirty="0">
                <a:ea typeface="ＭＳ Ｐゴシック" pitchFamily="1" charset="-128"/>
                <a:cs typeface="ＭＳ Ｐゴシック" pitchFamily="1" charset="-128"/>
              </a:rPr>
              <a:t>Videos, tip sheets and parent discussions by age group in 8 different languages </a:t>
            </a:r>
          </a:p>
          <a:p>
            <a:pPr eaLnBrk="1" fontAlgn="auto" hangingPunct="1">
              <a:lnSpc>
                <a:spcPct val="90000"/>
              </a:lnSpc>
              <a:spcAft>
                <a:spcPts val="0"/>
              </a:spcAft>
              <a:buFont typeface="Arial"/>
              <a:buChar char="•"/>
              <a:defRPr/>
            </a:pPr>
            <a:r>
              <a:rPr lang="en-US" sz="2400" dirty="0">
                <a:ea typeface="ＭＳ Ｐゴシック" pitchFamily="1" charset="-128"/>
                <a:cs typeface="ＭＳ Ｐゴシック" pitchFamily="1" charset="-128"/>
              </a:rPr>
              <a:t>Center for Parent Information and Resources (for parents of children with disabilities)</a:t>
            </a:r>
          </a:p>
          <a:p>
            <a:pPr lvl="1" eaLnBrk="1" fontAlgn="auto" hangingPunct="1">
              <a:lnSpc>
                <a:spcPct val="90000"/>
              </a:lnSpc>
              <a:spcAft>
                <a:spcPts val="0"/>
              </a:spcAft>
              <a:buFont typeface="Arial"/>
              <a:buChar char="•"/>
              <a:defRPr/>
            </a:pPr>
            <a:r>
              <a:rPr lang="en-US" sz="2000" dirty="0">
                <a:ea typeface="ＭＳ Ｐゴシック" pitchFamily="1" charset="-128"/>
                <a:cs typeface="ＭＳ Ｐゴシック" pitchFamily="1" charset="-128"/>
              </a:rPr>
              <a:t>Index to Resources in Spanish for English speakers and link to the index that is entirely in Spanish </a:t>
            </a:r>
            <a:r>
              <a:rPr lang="en-US" sz="1600" dirty="0">
                <a:ea typeface="ＭＳ Ｐゴシック" pitchFamily="1" charset="-128"/>
                <a:cs typeface="ＭＳ Ｐゴシック" pitchFamily="1" charset="-128"/>
                <a:hlinkClick r:id="rId3"/>
              </a:rPr>
              <a:t>http://www.parentcenterhub.org/spanish-to-english/</a:t>
            </a:r>
            <a:endParaRPr lang="en-US" sz="1600" dirty="0">
              <a:ea typeface="ＭＳ Ｐゴシック" pitchFamily="1" charset="-128"/>
              <a:cs typeface="ＭＳ Ｐゴシック" pitchFamily="1" charset="-128"/>
            </a:endParaRPr>
          </a:p>
          <a:p>
            <a:pPr>
              <a:defRPr/>
            </a:pPr>
            <a:r>
              <a:rPr lang="en-US" sz="2400" dirty="0"/>
              <a:t>Child Mind Institute: Trauma Resources in 10 Different Languages</a:t>
            </a:r>
          </a:p>
          <a:p>
            <a:r>
              <a:rPr lang="en-US" sz="2400" dirty="0"/>
              <a:t>Love Talk Play </a:t>
            </a:r>
          </a:p>
          <a:p>
            <a:pPr lvl="1"/>
            <a:r>
              <a:rPr lang="en-US" sz="2000" dirty="0">
                <a:ea typeface="ＭＳ Ｐゴシック" pitchFamily="1" charset="-128"/>
                <a:cs typeface="ＭＳ Ｐゴシック" pitchFamily="1" charset="-128"/>
              </a:rPr>
              <a:t>Free Poster with everyday activities for parents and their babies and toddlers in 6 languages</a:t>
            </a:r>
          </a:p>
          <a:p>
            <a:pPr>
              <a:defRPr/>
            </a:pPr>
            <a:r>
              <a:rPr lang="en-US" sz="2400" dirty="0"/>
              <a:t>Pathways: Downloadable brochure of developmental milestones in 15 languages</a:t>
            </a:r>
          </a:p>
        </p:txBody>
      </p:sp>
      <p:sp>
        <p:nvSpPr>
          <p:cNvPr id="675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C7B086-3EEB-491C-BC8B-FE79CD60BCD2}"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117600"/>
            <a:ext cx="8513763" cy="5378450"/>
          </a:xfrm>
        </p:spPr>
        <p:txBody>
          <a:bodyPr/>
          <a:lstStyle/>
          <a:p>
            <a:pPr>
              <a:buFont typeface="Arial" charset="0"/>
              <a:buChar char="•"/>
              <a:defRPr/>
            </a:pPr>
            <a:r>
              <a:rPr lang="en-US" sz="2400" dirty="0">
                <a:solidFill>
                  <a:srgbClr val="7030A0"/>
                </a:solidFill>
              </a:rPr>
              <a:t>Early Identification Guide: Explains the </a:t>
            </a:r>
            <a:br>
              <a:rPr lang="en-US" sz="2400" dirty="0">
                <a:solidFill>
                  <a:srgbClr val="7030A0"/>
                </a:solidFill>
              </a:rPr>
            </a:br>
            <a:r>
              <a:rPr lang="en-US" sz="2400" dirty="0">
                <a:solidFill>
                  <a:srgbClr val="7030A0"/>
                </a:solidFill>
              </a:rPr>
              <a:t>Key Elements</a:t>
            </a:r>
          </a:p>
          <a:p>
            <a:pPr>
              <a:buFont typeface="Arial" charset="0"/>
              <a:buChar char="•"/>
              <a:defRPr/>
            </a:pPr>
            <a:r>
              <a:rPr lang="en-US" sz="2400" dirty="0"/>
              <a:t>Resources by Topic Area:</a:t>
            </a:r>
          </a:p>
          <a:p>
            <a:pPr lvl="1">
              <a:buFont typeface="Arial" charset="0"/>
              <a:buChar char="–"/>
              <a:defRPr/>
            </a:pPr>
            <a:r>
              <a:rPr lang="en-US" sz="2000" dirty="0">
                <a:solidFill>
                  <a:schemeClr val="accent6">
                    <a:lumMod val="75000"/>
                  </a:schemeClr>
                </a:solidFill>
              </a:rPr>
              <a:t>Healthy Development and Developmental </a:t>
            </a:r>
            <a:br>
              <a:rPr lang="en-US" sz="2000" dirty="0">
                <a:solidFill>
                  <a:schemeClr val="accent6">
                    <a:lumMod val="75000"/>
                  </a:schemeClr>
                </a:solidFill>
              </a:rPr>
            </a:br>
            <a:r>
              <a:rPr lang="en-US" sz="2000" dirty="0">
                <a:solidFill>
                  <a:schemeClr val="accent6">
                    <a:lumMod val="75000"/>
                  </a:schemeClr>
                </a:solidFill>
              </a:rPr>
              <a:t>Milestones</a:t>
            </a:r>
          </a:p>
          <a:p>
            <a:pPr lvl="2">
              <a:buFont typeface="Arial" charset="0"/>
              <a:buChar char="•"/>
              <a:defRPr/>
            </a:pPr>
            <a:r>
              <a:rPr lang="en-US" dirty="0">
                <a:solidFill>
                  <a:srgbClr val="7030A0"/>
                </a:solidFill>
              </a:rPr>
              <a:t>CDC Learn the Signs Act Early Free Materials</a:t>
            </a:r>
          </a:p>
          <a:p>
            <a:pPr lvl="2">
              <a:buFont typeface="Arial" charset="0"/>
              <a:buChar char="•"/>
              <a:defRPr/>
            </a:pPr>
            <a:r>
              <a:rPr lang="en-US" b="1" dirty="0">
                <a:solidFill>
                  <a:srgbClr val="FF0000"/>
                </a:solidFill>
              </a:rPr>
              <a:t>New! Milestone Tracker  App (Individualized screening)</a:t>
            </a:r>
          </a:p>
          <a:p>
            <a:pPr lvl="2">
              <a:buFont typeface="Arial" charset="0"/>
              <a:buChar char="•"/>
              <a:defRPr/>
            </a:pPr>
            <a:r>
              <a:rPr lang="en-US" b="1" dirty="0">
                <a:solidFill>
                  <a:srgbClr val="FF0000"/>
                </a:solidFill>
              </a:rPr>
              <a:t>New!</a:t>
            </a:r>
            <a:r>
              <a:rPr lang="en-US" dirty="0">
                <a:solidFill>
                  <a:srgbClr val="7030A0"/>
                </a:solidFill>
              </a:rPr>
              <a:t> Milestone Moments—videos and photos</a:t>
            </a:r>
          </a:p>
          <a:p>
            <a:pPr lvl="2">
              <a:buFont typeface="Arial" charset="0"/>
              <a:buChar char="•"/>
              <a:defRPr/>
            </a:pPr>
            <a:r>
              <a:rPr lang="en-US" dirty="0">
                <a:solidFill>
                  <a:srgbClr val="7030A0"/>
                </a:solidFill>
              </a:rPr>
              <a:t>Watch Me</a:t>
            </a:r>
            <a:r>
              <a:rPr lang="en-US" dirty="0">
                <a:solidFill>
                  <a:srgbClr val="7030A0"/>
                </a:solidFill>
                <a:latin typeface="+mn-lt"/>
              </a:rPr>
              <a:t>!</a:t>
            </a:r>
            <a:r>
              <a:rPr lang="en-US" dirty="0">
                <a:solidFill>
                  <a:srgbClr val="7030A0"/>
                </a:solidFill>
              </a:rPr>
              <a:t> Celebrating Milestones and Sharing Concerns -Training Modules for ECE</a:t>
            </a:r>
          </a:p>
          <a:p>
            <a:pPr lvl="2">
              <a:buFont typeface="Arial" charset="0"/>
              <a:buChar char="•"/>
              <a:defRPr/>
            </a:pPr>
            <a:r>
              <a:rPr lang="en-US" dirty="0">
                <a:solidFill>
                  <a:srgbClr val="7030A0"/>
                </a:solidFill>
              </a:rPr>
              <a:t>Birth to 5: Watch Me Thrive-Resources in Spanish</a:t>
            </a:r>
          </a:p>
          <a:p>
            <a:pPr lvl="1">
              <a:buFont typeface="Arial" charset="0"/>
              <a:buChar char="–"/>
              <a:defRPr/>
            </a:pPr>
            <a:r>
              <a:rPr lang="en-US" sz="2000" dirty="0">
                <a:solidFill>
                  <a:schemeClr val="accent6">
                    <a:lumMod val="75000"/>
                  </a:schemeClr>
                </a:solidFill>
              </a:rPr>
              <a:t>Developmental Screening: </a:t>
            </a:r>
          </a:p>
          <a:p>
            <a:pPr lvl="2">
              <a:defRPr/>
            </a:pPr>
            <a:r>
              <a:rPr lang="en-US" dirty="0">
                <a:solidFill>
                  <a:srgbClr val="7030A0"/>
                </a:solidFill>
              </a:rPr>
              <a:t>Developmental and Behavioral Screening Guide-California specific</a:t>
            </a:r>
          </a:p>
        </p:txBody>
      </p:sp>
      <p:pic>
        <p:nvPicPr>
          <p:cNvPr id="69635" name="Content Placeholder 5" descr="Gavin w MarianneIMG_1337 (2).jpg"/>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183313" y="1095375"/>
            <a:ext cx="2784475" cy="208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itle 3"/>
          <p:cNvSpPr>
            <a:spLocks noGrp="1"/>
          </p:cNvSpPr>
          <p:nvPr>
            <p:ph type="title"/>
          </p:nvPr>
        </p:nvSpPr>
        <p:spPr bwMode="auto">
          <a:xfrm>
            <a:off x="0" y="134938"/>
            <a:ext cx="91440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2800"/>
              <a:t>Early Identification: Learn the Signs Act Early </a:t>
            </a:r>
            <a:br>
              <a:rPr lang="en-US" altLang="en-US" sz="2800"/>
            </a:br>
            <a:r>
              <a:rPr lang="en-US" altLang="en-US" sz="1800"/>
              <a:t>http://cainclusion.org/camap/resources-and-links/inclusive-practice/</a:t>
            </a:r>
          </a:p>
        </p:txBody>
      </p:sp>
      <p:sp>
        <p:nvSpPr>
          <p:cNvPr id="696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D948AC-538E-4F1E-B931-B2B7AF879E15}"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bwMode="auto">
          <a:xfrm>
            <a:off x="457200" y="274638"/>
            <a:ext cx="8229600" cy="1301750"/>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sz="3600"/>
              <a:t>MAP to Inclusion &amp; Belonging…Making Access Possible </a:t>
            </a:r>
          </a:p>
        </p:txBody>
      </p:sp>
      <p:sp>
        <p:nvSpPr>
          <p:cNvPr id="4101" name="Rectangle 4"/>
          <p:cNvSpPr>
            <a:spLocks noGrp="1" noChangeArrowheads="1"/>
          </p:cNvSpPr>
          <p:nvPr>
            <p:ph type="body" idx="1"/>
          </p:nvPr>
        </p:nvSpPr>
        <p:spPr>
          <a:xfrm>
            <a:off x="457200" y="1574800"/>
            <a:ext cx="8229600" cy="4699000"/>
          </a:xfrm>
        </p:spPr>
        <p:txBody>
          <a:bodyPr/>
          <a:lstStyle/>
          <a:p>
            <a:pPr eaLnBrk="1" fontAlgn="auto" hangingPunct="1">
              <a:spcAft>
                <a:spcPts val="0"/>
              </a:spcAft>
              <a:buFont typeface="Arial"/>
              <a:buChar char="•"/>
              <a:defRPr/>
            </a:pPr>
            <a:r>
              <a:rPr lang="en-US" dirty="0"/>
              <a:t>Funded by the </a:t>
            </a:r>
            <a:r>
              <a:rPr lang="en-US" b="1" dirty="0"/>
              <a:t>Early Learning and Care Division</a:t>
            </a:r>
            <a:r>
              <a:rPr lang="en-US" dirty="0"/>
              <a:t>  of the </a:t>
            </a:r>
            <a:r>
              <a:rPr lang="en-US" b="1" dirty="0"/>
              <a:t>California Department of Education (ELCD/CDE)  </a:t>
            </a:r>
            <a:r>
              <a:rPr lang="en-US" dirty="0"/>
              <a:t>with quality improvement funds</a:t>
            </a:r>
          </a:p>
          <a:p>
            <a:pPr eaLnBrk="1" fontAlgn="auto" hangingPunct="1">
              <a:spcAft>
                <a:spcPts val="0"/>
              </a:spcAft>
              <a:buFont typeface="Arial"/>
              <a:buChar char="•"/>
              <a:defRPr/>
            </a:pPr>
            <a:r>
              <a:rPr lang="en-US" dirty="0"/>
              <a:t>Currently operated by WestEd Center for Child and Family Studies</a:t>
            </a:r>
          </a:p>
          <a:p>
            <a:pPr eaLnBrk="1" fontAlgn="auto" hangingPunct="1">
              <a:spcAft>
                <a:spcPts val="0"/>
              </a:spcAft>
              <a:buFont typeface="Arial"/>
              <a:buChar char="•"/>
              <a:defRPr/>
            </a:pPr>
            <a:r>
              <a:rPr lang="en-US" dirty="0"/>
              <a:t>Project originally started from a federal project in 1998, continued with ELCD/CDE funding</a:t>
            </a:r>
          </a:p>
          <a:p>
            <a:pPr marL="688975" eaLnBrk="1" fontAlgn="auto" hangingPunct="1">
              <a:spcAft>
                <a:spcPts val="0"/>
              </a:spcAft>
              <a:buFont typeface="Arial"/>
              <a:buChar char="•"/>
              <a:defRPr/>
            </a:pPr>
            <a:r>
              <a:rPr lang="en-US" dirty="0"/>
              <a:t>Website developed in 2004 &amp; updated regularly and recently moved to disability accessible platform</a:t>
            </a: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D16C7D-05BE-48F9-B545-800554A537D6}" type="slidenum">
              <a:rPr lang="en-US" altLang="en-US" smtClean="0"/>
              <a:pPr/>
              <a:t>3</a:t>
            </a:fld>
            <a:endParaRPr lang="en-US" altLang="en-US"/>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bwMode="auto">
          <a:xfrm>
            <a:off x="457200" y="274638"/>
            <a:ext cx="8229600" cy="122237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3600" dirty="0"/>
              <a:t>Inclusive Practice: Inclusion Checklists and Self-Assessments</a:t>
            </a:r>
          </a:p>
        </p:txBody>
      </p:sp>
      <p:sp>
        <p:nvSpPr>
          <p:cNvPr id="2" name="Content Placeholder 1">
            <a:extLst>
              <a:ext uri="{FF2B5EF4-FFF2-40B4-BE49-F238E27FC236}">
                <a16:creationId xmlns:a16="http://schemas.microsoft.com/office/drawing/2014/main" id="{79D5F77F-57FA-4C9D-A476-852CD66B35F1}"/>
              </a:ext>
            </a:extLst>
          </p:cNvPr>
          <p:cNvSpPr>
            <a:spLocks noGrp="1"/>
          </p:cNvSpPr>
          <p:nvPr>
            <p:ph idx="1"/>
          </p:nvPr>
        </p:nvSpPr>
        <p:spPr>
          <a:xfrm>
            <a:off x="457200" y="1497013"/>
            <a:ext cx="8229600" cy="4492625"/>
          </a:xfrm>
        </p:spPr>
        <p:txBody>
          <a:bodyPr/>
          <a:lstStyle/>
          <a:p>
            <a:pPr>
              <a:defRPr/>
            </a:pPr>
            <a:r>
              <a:rPr lang="en-US" dirty="0"/>
              <a:t>MAP Inclusion Checklists and Self-Assessments </a:t>
            </a:r>
            <a:r>
              <a:rPr lang="en-US" dirty="0">
                <a:hlinkClick r:id="rId2"/>
              </a:rPr>
              <a:t>https://cainclusion.org/camap/resources-and-links/inclusive-practice/#inclusion-checklists-and-self-assessments</a:t>
            </a:r>
            <a:endParaRPr lang="en-US" dirty="0"/>
          </a:p>
          <a:p>
            <a:pPr>
              <a:defRPr/>
            </a:pPr>
            <a:r>
              <a:rPr lang="en-US" dirty="0"/>
              <a:t>Choose the Checklist that </a:t>
            </a:r>
          </a:p>
          <a:p>
            <a:pPr marL="0" indent="0">
              <a:buFont typeface="Arial" panose="020B0604020202020204" pitchFamily="34" charset="0"/>
              <a:buNone/>
              <a:defRPr/>
            </a:pPr>
            <a:r>
              <a:rPr lang="en-US" dirty="0"/>
              <a:t>fits your needs, discuss </a:t>
            </a:r>
          </a:p>
          <a:p>
            <a:pPr marL="0" indent="0">
              <a:buFont typeface="Arial" panose="020B0604020202020204" pitchFamily="34" charset="0"/>
              <a:buNone/>
              <a:defRPr/>
            </a:pPr>
            <a:r>
              <a:rPr lang="en-US" dirty="0"/>
              <a:t>it with your inclusion team</a:t>
            </a:r>
          </a:p>
          <a:p>
            <a:pPr marL="0" indent="0">
              <a:buFont typeface="Arial" panose="020B0604020202020204" pitchFamily="34" charset="0"/>
              <a:buNone/>
              <a:defRPr/>
            </a:pPr>
            <a:r>
              <a:rPr lang="en-US" dirty="0"/>
              <a:t>to help you improve your</a:t>
            </a:r>
          </a:p>
          <a:p>
            <a:pPr marL="0" indent="0">
              <a:buFont typeface="Arial" panose="020B0604020202020204" pitchFamily="34" charset="0"/>
              <a:buNone/>
              <a:defRPr/>
            </a:pPr>
            <a:r>
              <a:rPr lang="en-US" dirty="0"/>
              <a:t>program</a:t>
            </a:r>
          </a:p>
          <a:p>
            <a:pPr>
              <a:defRPr/>
            </a:pPr>
            <a:endParaRPr lang="en-US" dirty="0"/>
          </a:p>
        </p:txBody>
      </p:sp>
      <p:sp>
        <p:nvSpPr>
          <p:cNvPr id="113668"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B9479D-58B9-4D2A-B75A-5AC96FF643C6}" type="slidenum">
              <a:rPr lang="en-US" altLang="en-US" smtClean="0"/>
              <a:pPr/>
              <a:t>30</a:t>
            </a:fld>
            <a:endParaRPr lang="en-US" altLang="en-US"/>
          </a:p>
        </p:txBody>
      </p:sp>
      <p:pic>
        <p:nvPicPr>
          <p:cNvPr id="113669" name="Picture 2" descr="https://cainclusion.org/resources/camap/images/resources-and-links/inclusion-checklists-and-self-assessments.png"/>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bwMode="auto">
          <a:xfrm>
            <a:off x="4686300" y="3384550"/>
            <a:ext cx="4038600" cy="2490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457200" y="1403350"/>
            <a:ext cx="4659086" cy="4722813"/>
          </a:xfrm>
        </p:spPr>
        <p:txBody>
          <a:bodyPr/>
          <a:lstStyle/>
          <a:p>
            <a:pPr>
              <a:defRPr/>
            </a:pPr>
            <a:endParaRPr lang="en-US" sz="2000" dirty="0"/>
          </a:p>
          <a:p>
            <a:pPr marL="0" indent="0">
              <a:buNone/>
              <a:defRPr/>
            </a:pPr>
            <a:r>
              <a:rPr lang="en-US" sz="2400" dirty="0"/>
              <a:t>Free Booklets, Calendars and Tips</a:t>
            </a:r>
          </a:p>
          <a:p>
            <a:pPr>
              <a:defRPr/>
            </a:pPr>
            <a:r>
              <a:rPr lang="en-US" sz="2000" dirty="0"/>
              <a:t>2019 Reading Readiness Calendar</a:t>
            </a:r>
            <a:r>
              <a:rPr lang="en-US" sz="2000" u="sng" dirty="0">
                <a:hlinkClick r:id="rId3"/>
              </a:rPr>
              <a:t>https://brookespublishing.com/campaigns/2019-reading-readiness-calendar/</a:t>
            </a:r>
            <a:endParaRPr lang="en-US" sz="2000" dirty="0"/>
          </a:p>
          <a:p>
            <a:pPr>
              <a:defRPr/>
            </a:pPr>
            <a:r>
              <a:rPr lang="en-US" sz="2000" dirty="0"/>
              <a:t>2018-2019 Inclusion Calendar</a:t>
            </a:r>
          </a:p>
          <a:p>
            <a:pPr>
              <a:defRPr/>
            </a:pPr>
            <a:r>
              <a:rPr lang="en-US" sz="2000" dirty="0"/>
              <a:t>Taking Care of Them, Taking Care of You</a:t>
            </a:r>
          </a:p>
          <a:p>
            <a:pPr marL="0" indent="0">
              <a:buNone/>
              <a:defRPr/>
            </a:pPr>
            <a:r>
              <a:rPr lang="en-US" sz="2000" b="1" dirty="0"/>
              <a:t>Power in Friendship Toolkit</a:t>
            </a:r>
            <a:r>
              <a:rPr lang="en-US" sz="2000" dirty="0"/>
              <a:t> </a:t>
            </a:r>
            <a:r>
              <a:rPr lang="en-US" sz="2000" u="sng" dirty="0">
                <a:hlinkClick r:id="rId4"/>
              </a:rPr>
              <a:t>https://www.inclusionproject.org/friendship/</a:t>
            </a:r>
            <a:endParaRPr lang="en-US" sz="2000" dirty="0"/>
          </a:p>
        </p:txBody>
      </p:sp>
      <p:pic>
        <p:nvPicPr>
          <p:cNvPr id="73731" name="Content Placeholder 6"/>
          <p:cNvPicPr>
            <a:picLocks noGrp="1" noChangeAspect="1"/>
          </p:cNvPicPr>
          <p:nvPr>
            <p:ph sz="half" idx="2"/>
          </p:nvPr>
        </p:nvPicPr>
        <p:blipFill>
          <a:blip r:embed="rId5">
            <a:extLst>
              <a:ext uri="{28A0092B-C50C-407E-A947-70E740481C1C}">
                <a14:useLocalDpi xmlns:a14="http://schemas.microsoft.com/office/drawing/2010/main"/>
              </a:ext>
            </a:extLst>
          </a:blip>
          <a:srcRect/>
          <a:stretch>
            <a:fillRect/>
          </a:stretch>
        </p:blipFill>
        <p:spPr bwMode="auto">
          <a:xfrm>
            <a:off x="5232399" y="1475156"/>
            <a:ext cx="3222171" cy="26534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3"/>
          <p:cNvSpPr>
            <a:spLocks noGrp="1"/>
          </p:cNvSpPr>
          <p:nvPr>
            <p:ph type="title"/>
          </p:nvPr>
        </p:nvSpPr>
        <p:spPr bwMode="auto">
          <a:xfrm>
            <a:off x="457200" y="274638"/>
            <a:ext cx="8229600" cy="1128712"/>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3200" dirty="0"/>
              <a:t>Inclusive Practice: Brooks Publishing Inclusion Lab </a:t>
            </a:r>
            <a:r>
              <a:rPr lang="en-US" altLang="en-US" sz="2000" dirty="0"/>
              <a:t>http://blog.brookespublishing.com/</a:t>
            </a:r>
          </a:p>
        </p:txBody>
      </p:sp>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DFBBF5-32C4-4944-91C7-045D527389D7}" type="slidenum">
              <a:rPr lang="en-US" altLang="en-US" smtClean="0"/>
              <a:pPr/>
              <a:t>31</a:t>
            </a:fld>
            <a:endParaRPr lang="en-US" altLang="en-US"/>
          </a:p>
        </p:txBody>
      </p:sp>
      <p:pic>
        <p:nvPicPr>
          <p:cNvPr id="6" name="Picture 5"/>
          <p:cNvPicPr/>
          <p:nvPr/>
        </p:nvPicPr>
        <p:blipFill>
          <a:blip r:embed="rId6" cstate="screen">
            <a:extLst>
              <a:ext uri="{28A0092B-C50C-407E-A947-70E740481C1C}">
                <a14:useLocalDpi xmlns:a14="http://schemas.microsoft.com/office/drawing/2010/main"/>
              </a:ext>
            </a:extLst>
          </a:blip>
          <a:stretch>
            <a:fillRect/>
          </a:stretch>
        </p:blipFill>
        <p:spPr>
          <a:xfrm>
            <a:off x="5574665" y="4385220"/>
            <a:ext cx="2261870" cy="1469390"/>
          </a:xfrm>
          <a:prstGeom prst="rect">
            <a:avLst/>
          </a:prstGeom>
        </p:spPr>
      </p:pic>
    </p:spTree>
    <p:extLst>
      <p:ext uri="{BB962C8B-B14F-4D97-AF65-F5344CB8AC3E}">
        <p14:creationId xmlns:p14="http://schemas.microsoft.com/office/powerpoint/2010/main" val="393887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3910" y="1184661"/>
            <a:ext cx="5168462" cy="4723525"/>
          </a:xfrm>
        </p:spPr>
        <p:txBody>
          <a:bodyPr/>
          <a:lstStyle/>
          <a:p>
            <a:pPr>
              <a:defRPr/>
            </a:pPr>
            <a:r>
              <a:rPr lang="en-US" sz="2400" dirty="0"/>
              <a:t>Resources for Supporting Individualization </a:t>
            </a:r>
            <a:r>
              <a:rPr lang="en-US" sz="1600" dirty="0">
                <a:hlinkClick r:id="rId3"/>
              </a:rPr>
              <a:t>https://eclkc.ohs.acf.hhs.gov/children-disabilities/article/resources-supporting-individualization</a:t>
            </a:r>
            <a:r>
              <a:rPr lang="en-US" sz="1600" dirty="0"/>
              <a:t> Organized around the 8 topic areas of evidence-based DEC Recommended Practices</a:t>
            </a:r>
          </a:p>
          <a:p>
            <a:pPr>
              <a:defRPr/>
            </a:pPr>
            <a:r>
              <a:rPr lang="en-US" sz="2400" dirty="0"/>
              <a:t>High Quality Inclusion Webinar Series  </a:t>
            </a:r>
            <a:r>
              <a:rPr lang="en-US" sz="1600" u="sng" dirty="0">
                <a:hlinkClick r:id="rId4"/>
              </a:rPr>
              <a:t>https://eclkc.ohs.acf.hhs.gov/children-disabilities/article/series-high-quality-inclusion</a:t>
            </a:r>
            <a:endParaRPr lang="en-US" sz="1600" dirty="0"/>
          </a:p>
          <a:p>
            <a:pPr>
              <a:defRPr/>
            </a:pPr>
            <a:r>
              <a:rPr lang="en-US" sz="2400" dirty="0"/>
              <a:t>Highly Individualized Teaching and Learning </a:t>
            </a:r>
            <a:r>
              <a:rPr lang="en-US" sz="1600" u="sng" dirty="0">
                <a:hlinkClick r:id="rId5"/>
              </a:rPr>
              <a:t>https://eclkc.ohs.acf.hhs.gov/children-disabilities/article/highly-individualized-teaching-learning</a:t>
            </a:r>
            <a:r>
              <a:rPr lang="en-US" sz="1600" u="sng" dirty="0"/>
              <a:t>  </a:t>
            </a:r>
            <a:r>
              <a:rPr lang="en-US" sz="1600" dirty="0"/>
              <a:t>15 minute In-service Suites addressing curriculum modifications including 8 different  types of strategies to support children and tools for putting them into action in the classroom</a:t>
            </a:r>
          </a:p>
          <a:p>
            <a:pPr>
              <a:defRPr/>
            </a:pPr>
            <a:endParaRPr lang="en-US" dirty="0"/>
          </a:p>
        </p:txBody>
      </p:sp>
      <p:sp>
        <p:nvSpPr>
          <p:cNvPr id="3" name="Content Placeholder 2"/>
          <p:cNvSpPr>
            <a:spLocks noGrp="1"/>
          </p:cNvSpPr>
          <p:nvPr>
            <p:ph sz="half" idx="2"/>
          </p:nvPr>
        </p:nvSpPr>
        <p:spPr>
          <a:xfrm>
            <a:off x="5625662" y="1184661"/>
            <a:ext cx="3213538" cy="4723525"/>
          </a:xfrm>
        </p:spPr>
        <p:txBody>
          <a:bodyPr/>
          <a:lstStyle/>
          <a:p>
            <a:pPr marL="0" indent="0">
              <a:buNone/>
            </a:pPr>
            <a:r>
              <a:rPr lang="en-US" sz="2400" dirty="0">
                <a:latin typeface="Footlight MT Light"/>
                <a:cs typeface="Footlight MT Light"/>
              </a:rPr>
              <a:t>Strategies for Support:</a:t>
            </a:r>
          </a:p>
          <a:p>
            <a:r>
              <a:rPr lang="en-US" sz="2400" dirty="0">
                <a:latin typeface="Footlight MT Light"/>
                <a:cs typeface="Footlight MT Light"/>
              </a:rPr>
              <a:t>Environmental Support</a:t>
            </a:r>
          </a:p>
          <a:p>
            <a:r>
              <a:rPr lang="en-US" sz="2400" dirty="0">
                <a:latin typeface="Footlight MT Light"/>
                <a:cs typeface="Footlight MT Light"/>
              </a:rPr>
              <a:t>Materials Adaptation</a:t>
            </a:r>
          </a:p>
          <a:p>
            <a:r>
              <a:rPr lang="en-US" sz="2400" dirty="0">
                <a:latin typeface="Footlight MT Light"/>
                <a:cs typeface="Footlight MT Light"/>
              </a:rPr>
              <a:t>Activity Simplification</a:t>
            </a:r>
          </a:p>
          <a:p>
            <a:r>
              <a:rPr lang="en-US" sz="2400" dirty="0">
                <a:latin typeface="Footlight MT Light"/>
                <a:cs typeface="Footlight MT Light"/>
              </a:rPr>
              <a:t>Child Preferences</a:t>
            </a:r>
          </a:p>
          <a:p>
            <a:r>
              <a:rPr lang="en-US" sz="2400" dirty="0">
                <a:latin typeface="Footlight MT Light"/>
                <a:cs typeface="Footlight MT Light"/>
              </a:rPr>
              <a:t>Special Equipment</a:t>
            </a:r>
          </a:p>
          <a:p>
            <a:r>
              <a:rPr lang="en-US" sz="2400" dirty="0">
                <a:latin typeface="Footlight MT Light"/>
                <a:cs typeface="Footlight MT Light"/>
              </a:rPr>
              <a:t>Adult Support</a:t>
            </a:r>
          </a:p>
          <a:p>
            <a:r>
              <a:rPr lang="en-US" sz="2400" dirty="0">
                <a:latin typeface="Footlight MT Light"/>
                <a:cs typeface="Footlight MT Light"/>
              </a:rPr>
              <a:t>Peer Support</a:t>
            </a:r>
          </a:p>
          <a:p>
            <a:r>
              <a:rPr lang="en-US" sz="2400" dirty="0">
                <a:latin typeface="Footlight MT Light"/>
                <a:cs typeface="Footlight MT Light"/>
              </a:rPr>
              <a:t>Invisible Support</a:t>
            </a:r>
          </a:p>
        </p:txBody>
      </p:sp>
      <p:sp>
        <p:nvSpPr>
          <p:cNvPr id="79874" name="Title 3"/>
          <p:cNvSpPr>
            <a:spLocks noGrp="1"/>
          </p:cNvSpPr>
          <p:nvPr>
            <p:ph type="title"/>
          </p:nvPr>
        </p:nvSpPr>
        <p:spPr bwMode="auto">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2800" dirty="0"/>
              <a:t>Inclusive Practice: Head Start: ECLKC</a:t>
            </a:r>
            <a:br>
              <a:rPr lang="en-US" altLang="en-US" sz="2800" dirty="0"/>
            </a:br>
            <a:r>
              <a:rPr lang="en-US" altLang="en-US" sz="2800" dirty="0"/>
              <a:t>Children with Disabilities</a:t>
            </a:r>
          </a:p>
        </p:txBody>
      </p:sp>
      <p:sp>
        <p:nvSpPr>
          <p:cNvPr id="798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ED2467-F60A-46A7-89B5-84CC5AB7B8D9}"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476460"/>
            <a:ext cx="4038600" cy="4722813"/>
          </a:xfrm>
        </p:spPr>
        <p:txBody>
          <a:bodyPr/>
          <a:lstStyle/>
          <a:p>
            <a:pPr>
              <a:defRPr/>
            </a:pPr>
            <a:r>
              <a:rPr lang="en-US" sz="2400" dirty="0"/>
              <a:t>Supporting Peer Interactions, December 2017 – Includes: </a:t>
            </a:r>
          </a:p>
          <a:p>
            <a:pPr lvl="1">
              <a:defRPr/>
            </a:pPr>
            <a:r>
              <a:rPr lang="en-US" sz="2000" dirty="0"/>
              <a:t>Video clips, Child-Child Interaction Checklist, Peer Support In-service, </a:t>
            </a:r>
          </a:p>
          <a:p>
            <a:pPr lvl="1">
              <a:defRPr/>
            </a:pPr>
            <a:r>
              <a:rPr lang="en-US" sz="2000" dirty="0"/>
              <a:t>Practice Guides for Families</a:t>
            </a:r>
          </a:p>
          <a:p>
            <a:pPr lvl="1">
              <a:defRPr/>
            </a:pPr>
            <a:r>
              <a:rPr lang="en-US" sz="1400" u="sng" dirty="0">
                <a:hlinkClick r:id="rId3"/>
              </a:rPr>
              <a:t>http://hsicc.createsend1.com/t/ViewEmail/j/0648BB5AD98C81C72540EF23F30FEDED/70A99C8D978FABD416B21F2806CB3AEB</a:t>
            </a:r>
            <a:r>
              <a:rPr lang="en-US" sz="1400" dirty="0"/>
              <a:t> </a:t>
            </a:r>
          </a:p>
        </p:txBody>
      </p:sp>
      <p:sp>
        <p:nvSpPr>
          <p:cNvPr id="3" name="Content Placeholder 2"/>
          <p:cNvSpPr>
            <a:spLocks noGrp="1"/>
          </p:cNvSpPr>
          <p:nvPr>
            <p:ph sz="half" idx="2"/>
          </p:nvPr>
        </p:nvSpPr>
        <p:spPr>
          <a:xfrm>
            <a:off x="4461641" y="2476459"/>
            <a:ext cx="4377559" cy="4722813"/>
          </a:xfrm>
        </p:spPr>
        <p:txBody>
          <a:bodyPr/>
          <a:lstStyle/>
          <a:p>
            <a:pPr>
              <a:defRPr/>
            </a:pPr>
            <a:r>
              <a:rPr lang="en-US" sz="2400" dirty="0">
                <a:latin typeface="Footlight MT Light"/>
                <a:cs typeface="Footlight MT Light"/>
              </a:rPr>
              <a:t>Adapting the Environment to Support Engagement, November 2017- Includes:</a:t>
            </a:r>
          </a:p>
          <a:p>
            <a:pPr lvl="1">
              <a:defRPr/>
            </a:pPr>
            <a:r>
              <a:rPr lang="en-US" sz="2000" dirty="0">
                <a:latin typeface="Footlight MT Light"/>
                <a:cs typeface="Footlight MT Light"/>
              </a:rPr>
              <a:t>Case Study, DEC Recommended Practices, CONNECT Module 5: Assistive Technology Resources</a:t>
            </a:r>
          </a:p>
          <a:p>
            <a:pPr lvl="1">
              <a:defRPr/>
            </a:pPr>
            <a:r>
              <a:rPr lang="en-US" sz="2000" dirty="0">
                <a:latin typeface="Footlight MT Light"/>
                <a:cs typeface="Footlight MT Light"/>
              </a:rPr>
              <a:t>Environmental Adaptations Checklist </a:t>
            </a:r>
          </a:p>
          <a:p>
            <a:pPr lvl="1">
              <a:defRPr/>
            </a:pPr>
            <a:r>
              <a:rPr lang="en-US" sz="2000" dirty="0">
                <a:latin typeface="Footlight MT Light"/>
                <a:cs typeface="Footlight MT Light"/>
              </a:rPr>
              <a:t>Practice Guide for Families </a:t>
            </a:r>
          </a:p>
          <a:p>
            <a:pPr lvl="1">
              <a:defRPr/>
            </a:pPr>
            <a:r>
              <a:rPr lang="en-US" sz="1400" b="1" dirty="0">
                <a:latin typeface="Footlight MT Light"/>
                <a:cs typeface="Footlight MT Light"/>
                <a:hlinkClick r:id="rId4"/>
              </a:rPr>
              <a:t>http://hsicc.createsend1.com/t/ViewEmail/j/FDBD2286855920C02540EF23F30FEDED</a:t>
            </a:r>
            <a:endParaRPr lang="en-US" sz="1400" b="1" dirty="0">
              <a:latin typeface="Footlight MT Light"/>
              <a:cs typeface="Footlight MT Light"/>
            </a:endParaRPr>
          </a:p>
        </p:txBody>
      </p:sp>
      <p:sp>
        <p:nvSpPr>
          <p:cNvPr id="80900" name="Title 3"/>
          <p:cNvSpPr>
            <a:spLocks noGrp="1"/>
          </p:cNvSpPr>
          <p:nvPr>
            <p:ph type="title"/>
          </p:nvPr>
        </p:nvSpPr>
        <p:spPr bwMode="auto">
          <a:xfrm>
            <a:off x="457200" y="274637"/>
            <a:ext cx="8229600" cy="2201823"/>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3600" dirty="0"/>
              <a:t>Inclusive Practice: </a:t>
            </a:r>
            <a:br>
              <a:rPr lang="en-US" altLang="en-US" sz="3600" dirty="0"/>
            </a:br>
            <a:r>
              <a:rPr lang="en-US" altLang="en-US" sz="3600" dirty="0"/>
              <a:t>Head Start: Disabilities Services Newsletters</a:t>
            </a:r>
          </a:p>
        </p:txBody>
      </p:sp>
      <p:sp>
        <p:nvSpPr>
          <p:cNvPr id="809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9F6C8B-701A-4DA5-946C-2A6EDAD58DED}" type="slidenum">
              <a:rPr lang="en-US" altLang="en-US" smtClean="0"/>
              <a:pPr/>
              <a:t>33</a:t>
            </a:fld>
            <a:endParaRPr lang="en-US" altLang="en-US"/>
          </a:p>
        </p:txBody>
      </p:sp>
      <p:pic>
        <p:nvPicPr>
          <p:cNvPr id="4" name="Picture 3"/>
          <p:cNvPicPr>
            <a:picLocks noChangeAspect="1"/>
          </p:cNvPicPr>
          <p:nvPr/>
        </p:nvPicPr>
        <p:blipFill>
          <a:blip r:embed="rId5"/>
          <a:stretch>
            <a:fillRect/>
          </a:stretch>
        </p:blipFill>
        <p:spPr>
          <a:xfrm>
            <a:off x="5620406" y="1368463"/>
            <a:ext cx="2949564" cy="110799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881716" cy="1714357"/>
          </a:xfrm>
        </p:spPr>
        <p:txBody>
          <a:bodyPr/>
          <a:lstStyle/>
          <a:p>
            <a:pPr algn="l"/>
            <a:r>
              <a:rPr lang="en-US" sz="4000" dirty="0"/>
              <a:t>Inclusive Practice: </a:t>
            </a:r>
            <a:br>
              <a:rPr lang="en-US" sz="4000" dirty="0"/>
            </a:br>
            <a:r>
              <a:rPr lang="en-US" sz="4000" dirty="0"/>
              <a:t>Transitions</a:t>
            </a:r>
          </a:p>
        </p:txBody>
      </p:sp>
      <p:sp>
        <p:nvSpPr>
          <p:cNvPr id="2" name="Content Placeholder 1"/>
          <p:cNvSpPr>
            <a:spLocks noGrp="1"/>
          </p:cNvSpPr>
          <p:nvPr>
            <p:ph idx="1"/>
          </p:nvPr>
        </p:nvSpPr>
        <p:spPr>
          <a:xfrm>
            <a:off x="0" y="1629697"/>
            <a:ext cx="9143999" cy="4082062"/>
          </a:xfrm>
        </p:spPr>
        <p:txBody>
          <a:bodyPr/>
          <a:lstStyle/>
          <a:p>
            <a:endParaRPr lang="en-US" sz="2000" b="1" dirty="0"/>
          </a:p>
          <a:p>
            <a:r>
              <a:rPr lang="en-US" sz="2000" b="1" dirty="0"/>
              <a:t>Classroom Transitions </a:t>
            </a:r>
            <a:r>
              <a:rPr lang="en-US" sz="1800" u="sng" dirty="0">
                <a:hlinkClick r:id="rId2"/>
              </a:rPr>
              <a:t>https://eclkc.ohs.acf.hhs.gov/video/classroom-transitions</a:t>
            </a:r>
            <a:r>
              <a:rPr lang="en-US" sz="1800" dirty="0"/>
              <a:t> </a:t>
            </a:r>
            <a:r>
              <a:rPr lang="en-US" sz="2000" dirty="0"/>
              <a:t> </a:t>
            </a:r>
            <a:r>
              <a:rPr lang="en-US" sz="1800" dirty="0"/>
              <a:t>15 Minute In -service includes a brief video, tips for teachers and families and materials for trainers.</a:t>
            </a:r>
          </a:p>
          <a:p>
            <a:r>
              <a:rPr lang="en-US" sz="2000" b="1" dirty="0"/>
              <a:t>Infant /Toddler to Preschool Transitions for Children with Disabilities</a:t>
            </a:r>
            <a:r>
              <a:rPr lang="en-US" sz="2000" dirty="0"/>
              <a:t> </a:t>
            </a:r>
            <a:r>
              <a:rPr lang="en-US" sz="1800" u="sng" dirty="0">
                <a:hlinkClick r:id="rId3"/>
              </a:rPr>
              <a:t>http://hsicc.createsend1.com/t/ViewEmail/j/F5C57E8A57E96B222540EF23F30FEDED/43B33EB248BC0C006CBD507C784BD83B</a:t>
            </a:r>
            <a:r>
              <a:rPr lang="en-US" sz="1800" dirty="0"/>
              <a:t>  Moving from services under an Individualized Family Service Plan (IFSP) to an Individualized Education Plan (IEP) at age 3.</a:t>
            </a:r>
          </a:p>
          <a:p>
            <a:r>
              <a:rPr lang="en-US" sz="2000" b="1" dirty="0"/>
              <a:t>Preschool to Kindergarten Transitions for Children with Disabilities </a:t>
            </a:r>
            <a:r>
              <a:rPr lang="en-US" sz="1800" dirty="0">
                <a:hlinkClick r:id="rId4"/>
              </a:rPr>
              <a:t>http://hsicc.cmail19.com/t/ViewEmail/j/CC2186FD836C88C82540EF23F30FEDED/7CCABA7A7C72DC79405DC10595964AA8</a:t>
            </a:r>
            <a:r>
              <a:rPr lang="en-US" sz="1800" dirty="0"/>
              <a:t>  </a:t>
            </a:r>
          </a:p>
          <a:p>
            <a:pPr lvl="1"/>
            <a:r>
              <a:rPr lang="en-US" sz="1600" b="1" dirty="0"/>
              <a:t>DEC Recommended Practices Preschool to Kindergarten </a:t>
            </a:r>
            <a:r>
              <a:rPr lang="en-US" sz="1600" dirty="0">
                <a:hlinkClick r:id="rId5"/>
              </a:rPr>
              <a:t>http://ectacenter.org/~pdfs/decrp/PG_Trn_PreschoolSEtoKindergarten_family_print_2017.pdf</a:t>
            </a:r>
            <a:endParaRPr lang="en-US" sz="1600" dirty="0"/>
          </a:p>
          <a:p>
            <a:pPr lvl="1"/>
            <a:r>
              <a:rPr lang="en-US" sz="1600" b="1" dirty="0"/>
              <a:t>Transition to Kindergarten Checklist </a:t>
            </a:r>
            <a:r>
              <a:rPr lang="en-US" sz="1600" u="sng" dirty="0">
                <a:hlinkClick r:id="rId6"/>
              </a:rPr>
              <a:t>http://ectacenter.org/~pdfs/decrp/TR-3_Transition_to_Kindergarten_2017.pdf</a:t>
            </a:r>
            <a:endParaRPr lang="en-US" sz="1600" u="sng" dirty="0"/>
          </a:p>
          <a:p>
            <a:r>
              <a:rPr lang="en-US" sz="2000" b="1" dirty="0"/>
              <a:t>Strategies for Easing Transition Shock for new immigrants and English Language Learners </a:t>
            </a:r>
            <a:r>
              <a:rPr lang="en-US" sz="1800" u="sng" dirty="0">
                <a:hlinkClick r:id="rId7"/>
              </a:rPr>
              <a:t>https://www.edutopia.org/article/strategies-easing-transition-shock</a:t>
            </a:r>
            <a:r>
              <a:rPr lang="en-US" sz="1800" u="sng" dirty="0"/>
              <a:t> </a:t>
            </a:r>
            <a:endParaRPr lang="en-US" sz="1800" dirty="0"/>
          </a:p>
          <a:p>
            <a:endParaRPr lang="en-US" sz="2000" b="1" dirty="0"/>
          </a:p>
          <a:p>
            <a:endParaRPr lang="en-US" sz="2000" b="1" dirty="0"/>
          </a:p>
          <a:p>
            <a:endParaRPr lang="en-US" sz="2000" b="1" dirty="0"/>
          </a:p>
          <a:p>
            <a:endParaRPr lang="en-US" sz="2000" dirty="0"/>
          </a:p>
          <a:p>
            <a:endParaRPr lang="en-US" sz="2000" dirty="0"/>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34</a:t>
            </a:fld>
            <a:endParaRPr lang="en-US" altLang="en-US"/>
          </a:p>
        </p:txBody>
      </p:sp>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23298" y="0"/>
            <a:ext cx="2436319" cy="1988995"/>
          </a:xfrm>
          <a:prstGeom prst="rect">
            <a:avLst/>
          </a:prstGeom>
        </p:spPr>
      </p:pic>
    </p:spTree>
    <p:extLst>
      <p:ext uri="{BB962C8B-B14F-4D97-AF65-F5344CB8AC3E}">
        <p14:creationId xmlns:p14="http://schemas.microsoft.com/office/powerpoint/2010/main" val="3116252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sz="half" idx="1"/>
          </p:nvPr>
        </p:nvSpPr>
        <p:spPr>
          <a:xfrm>
            <a:off x="457200" y="1184275"/>
            <a:ext cx="4616450" cy="4941888"/>
          </a:xfrm>
        </p:spPr>
        <p:txBody>
          <a:bodyPr/>
          <a:lstStyle/>
          <a:p>
            <a:pPr eaLnBrk="1" fontAlgn="auto" hangingPunct="1">
              <a:spcAft>
                <a:spcPts val="0"/>
              </a:spcAft>
              <a:buFont typeface="Arial" charset="0"/>
              <a:buNone/>
              <a:defRPr/>
            </a:pPr>
            <a:r>
              <a:rPr lang="en-US" sz="2000" dirty="0">
                <a:ea typeface="ＭＳ Ｐゴシック" pitchFamily="1" charset="-128"/>
                <a:cs typeface="ＭＳ Ｐゴシック" pitchFamily="1" charset="-128"/>
              </a:rPr>
              <a:t>Organizations that provide information, research and support to families on specific disabilities such as:</a:t>
            </a:r>
          </a:p>
          <a:p>
            <a:pPr eaLnBrk="1" fontAlgn="auto" hangingPunct="1">
              <a:spcAft>
                <a:spcPts val="0"/>
              </a:spcAft>
              <a:buFont typeface="Arial"/>
              <a:buChar char="•"/>
              <a:defRPr/>
            </a:pPr>
            <a:r>
              <a:rPr lang="en-US" sz="2000" dirty="0">
                <a:ea typeface="ＭＳ Ｐゴシック" pitchFamily="1" charset="-128"/>
                <a:cs typeface="ＭＳ Ｐゴシック" pitchFamily="1" charset="-128"/>
              </a:rPr>
              <a:t>Autism-1 in 40 children!</a:t>
            </a:r>
          </a:p>
          <a:p>
            <a:pPr lvl="1" eaLnBrk="1" fontAlgn="auto" hangingPunct="1">
              <a:spcAft>
                <a:spcPts val="0"/>
              </a:spcAft>
              <a:buFont typeface="Arial"/>
              <a:buChar char="•"/>
              <a:defRPr/>
            </a:pPr>
            <a:r>
              <a:rPr lang="en-US" sz="1600" dirty="0">
                <a:ea typeface="ＭＳ Ｐゴシック" pitchFamily="1" charset="-128"/>
                <a:cs typeface="ＭＳ Ｐゴシック" pitchFamily="1" charset="-128"/>
              </a:rPr>
              <a:t>Autism Speaks: Autism and Health</a:t>
            </a:r>
          </a:p>
          <a:p>
            <a:pPr lvl="1" eaLnBrk="1" fontAlgn="auto" hangingPunct="1">
              <a:spcAft>
                <a:spcPts val="0"/>
              </a:spcAft>
              <a:buFont typeface="Arial"/>
              <a:buChar char="•"/>
              <a:defRPr/>
            </a:pPr>
            <a:r>
              <a:rPr lang="en-US" sz="1600" dirty="0">
                <a:solidFill>
                  <a:srgbClr val="FF0000"/>
                </a:solidFill>
                <a:ea typeface="ＭＳ Ｐゴシック" pitchFamily="1" charset="-128"/>
                <a:cs typeface="ＭＳ Ｐゴシック" pitchFamily="1" charset="-128"/>
              </a:rPr>
              <a:t>Sesame Street and Autism (Meet Julia)</a:t>
            </a:r>
          </a:p>
          <a:p>
            <a:pPr eaLnBrk="1" fontAlgn="auto" hangingPunct="1">
              <a:spcAft>
                <a:spcPts val="0"/>
              </a:spcAft>
              <a:buFont typeface="Arial"/>
              <a:buChar char="•"/>
              <a:defRPr/>
            </a:pPr>
            <a:r>
              <a:rPr lang="en-US" sz="2000" dirty="0">
                <a:ea typeface="ＭＳ Ｐゴシック" pitchFamily="1" charset="-128"/>
                <a:cs typeface="ＭＳ Ｐゴシック" pitchFamily="1" charset="-128"/>
              </a:rPr>
              <a:t>Cerebral Palsy</a:t>
            </a:r>
          </a:p>
          <a:p>
            <a:pPr eaLnBrk="1" fontAlgn="auto" hangingPunct="1">
              <a:spcAft>
                <a:spcPts val="0"/>
              </a:spcAft>
              <a:buFont typeface="Arial"/>
              <a:buChar char="•"/>
              <a:defRPr/>
            </a:pPr>
            <a:r>
              <a:rPr lang="en-US" sz="2000" dirty="0">
                <a:ea typeface="ＭＳ Ｐゴシック" pitchFamily="1" charset="-128"/>
                <a:cs typeface="ＭＳ Ｐゴシック" pitchFamily="1" charset="-128"/>
              </a:rPr>
              <a:t>Down Syndrome-NDS Society</a:t>
            </a:r>
          </a:p>
          <a:p>
            <a:pPr eaLnBrk="1" fontAlgn="auto" hangingPunct="1">
              <a:spcAft>
                <a:spcPts val="0"/>
              </a:spcAft>
              <a:buFont typeface="Arial"/>
              <a:buChar char="•"/>
              <a:defRPr/>
            </a:pPr>
            <a:r>
              <a:rPr lang="en-US" sz="2000" dirty="0">
                <a:ea typeface="ＭＳ Ｐゴシック" pitchFamily="1" charset="-128"/>
                <a:cs typeface="ＭＳ Ｐゴシック" pitchFamily="1" charset="-128"/>
              </a:rPr>
              <a:t>Learning Disabilities and ADHD</a:t>
            </a:r>
          </a:p>
          <a:p>
            <a:pPr lvl="1" eaLnBrk="1" fontAlgn="auto" hangingPunct="1">
              <a:spcAft>
                <a:spcPts val="0"/>
              </a:spcAft>
              <a:buFont typeface="Arial"/>
              <a:buChar char="•"/>
              <a:defRPr/>
            </a:pPr>
            <a:r>
              <a:rPr lang="en-US" sz="1600" dirty="0">
                <a:solidFill>
                  <a:srgbClr val="FF0000"/>
                </a:solidFill>
                <a:ea typeface="ＭＳ Ｐゴシック" pitchFamily="1" charset="-128"/>
                <a:cs typeface="ＭＳ Ｐゴシック" pitchFamily="1" charset="-128"/>
              </a:rPr>
              <a:t>Understood</a:t>
            </a:r>
          </a:p>
          <a:p>
            <a:pPr eaLnBrk="1" fontAlgn="auto" hangingPunct="1">
              <a:spcAft>
                <a:spcPts val="0"/>
              </a:spcAft>
              <a:buFont typeface="Arial" charset="0"/>
              <a:buChar char="•"/>
              <a:defRPr/>
            </a:pPr>
            <a:r>
              <a:rPr lang="en-US" sz="2000" dirty="0">
                <a:ea typeface="ＭＳ Ｐゴシック" pitchFamily="1" charset="-128"/>
                <a:cs typeface="ＭＳ Ｐゴシック" pitchFamily="1" charset="-128"/>
              </a:rPr>
              <a:t>For rare diseases and disabilities see </a:t>
            </a:r>
          </a:p>
          <a:p>
            <a:pPr lvl="1" eaLnBrk="1" fontAlgn="auto" hangingPunct="1">
              <a:spcAft>
                <a:spcPts val="0"/>
              </a:spcAft>
              <a:buFont typeface="Arial" charset="0"/>
              <a:buChar char="–"/>
              <a:defRPr/>
            </a:pPr>
            <a:r>
              <a:rPr lang="en-US" sz="2000" dirty="0">
                <a:ea typeface="ＭＳ Ｐゴシック" pitchFamily="1" charset="-128"/>
                <a:cs typeface="ＭＳ Ｐゴシック" pitchFamily="1" charset="-128"/>
              </a:rPr>
              <a:t>General Disabilities: NORD Rare Disease Information</a:t>
            </a:r>
          </a:p>
        </p:txBody>
      </p:sp>
      <p:sp>
        <p:nvSpPr>
          <p:cNvPr id="91139" name="Rectangle 2"/>
          <p:cNvSpPr>
            <a:spLocks noGrp="1" noChangeArrowheads="1"/>
          </p:cNvSpPr>
          <p:nvPr>
            <p:ph type="title"/>
          </p:nvPr>
        </p:nvSpPr>
        <p:spPr bwMode="auto">
          <a:xfrm>
            <a:off x="457200" y="184152"/>
            <a:ext cx="8229600" cy="880020"/>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dirty="0">
                <a:ea typeface="ＭＳ Ｐゴシック" panose="020B0600070205080204" pitchFamily="34" charset="-128"/>
              </a:rPr>
              <a:t>Disability Specific</a:t>
            </a:r>
          </a:p>
        </p:txBody>
      </p:sp>
      <p:sp>
        <p:nvSpPr>
          <p:cNvPr id="911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EC9A1D-C10D-4A2D-A9CD-3119A1888E14}" type="slidenum">
              <a:rPr lang="en-US" altLang="en-US" smtClean="0"/>
              <a:pPr/>
              <a:t>35</a:t>
            </a:fld>
            <a:endParaRPr lang="en-US" altLang="en-US"/>
          </a:p>
        </p:txBody>
      </p:sp>
      <p:pic>
        <p:nvPicPr>
          <p:cNvPr id="91141" name="Picture 2" descr="D:\Cindy Files from Shared Drive\CINDY\MAP\Pictures\For New MAP website\9146077884_6e58066f25_m girl in rolling stander.jpg"/>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792663" y="1738313"/>
            <a:ext cx="3729037"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4215" y="1040781"/>
            <a:ext cx="4397299" cy="4632144"/>
          </a:xfrm>
        </p:spPr>
        <p:txBody>
          <a:bodyPr/>
          <a:lstStyle/>
          <a:p>
            <a:r>
              <a:rPr lang="en-US" sz="2400" dirty="0"/>
              <a:t>Engaging Families and Creating Trusting Partnerships Webinar Series</a:t>
            </a:r>
          </a:p>
          <a:p>
            <a:r>
              <a:rPr lang="en-US" sz="2400" dirty="0"/>
              <a:t>Head Start: ECLKC Family Engagement-</a:t>
            </a:r>
          </a:p>
          <a:p>
            <a:pPr lvl="1"/>
            <a:r>
              <a:rPr lang="en-US" sz="2000" dirty="0"/>
              <a:t>Best Practices Video Series</a:t>
            </a:r>
          </a:p>
          <a:p>
            <a:pPr lvl="1"/>
            <a:r>
              <a:rPr lang="en-US" sz="2000" dirty="0"/>
              <a:t>Celebrating what fathers do every day-Posters</a:t>
            </a:r>
          </a:p>
          <a:p>
            <a:r>
              <a:rPr lang="en-US" sz="2400" dirty="0"/>
              <a:t>US Department of Education (USDE): Family Engagement Policy </a:t>
            </a:r>
          </a:p>
          <a:p>
            <a:r>
              <a:rPr lang="en-US" sz="2400" dirty="0"/>
              <a:t>Zero to Three: </a:t>
            </a:r>
          </a:p>
          <a:p>
            <a:pPr lvl="1"/>
            <a:r>
              <a:rPr lang="en-US" sz="2000" dirty="0"/>
              <a:t>Daddy Matters</a:t>
            </a:r>
          </a:p>
          <a:p>
            <a:pPr lvl="1"/>
            <a:r>
              <a:rPr lang="en-US" sz="2000" dirty="0"/>
              <a:t>Podcast Series: Sharing the Care</a:t>
            </a:r>
          </a:p>
        </p:txBody>
      </p:sp>
      <p:pic>
        <p:nvPicPr>
          <p:cNvPr id="6" name="Content Placeholder 5"/>
          <p:cNvPicPr>
            <a:picLocks noGrp="1" noChangeAspect="1"/>
          </p:cNvPicPr>
          <p:nvPr>
            <p:ph sz="half" idx="2"/>
          </p:nvPr>
        </p:nvPicPr>
        <p:blipFill>
          <a:blip r:embed="rId2"/>
          <a:stretch>
            <a:fillRect/>
          </a:stretch>
        </p:blipFill>
        <p:spPr>
          <a:xfrm>
            <a:off x="5021514" y="2068973"/>
            <a:ext cx="4122486" cy="2367975"/>
          </a:xfrm>
          <a:prstGeom prst="rect">
            <a:avLst/>
          </a:prstGeom>
        </p:spPr>
      </p:pic>
      <p:sp>
        <p:nvSpPr>
          <p:cNvPr id="4" name="Title 3"/>
          <p:cNvSpPr>
            <a:spLocks noGrp="1"/>
          </p:cNvSpPr>
          <p:nvPr>
            <p:ph type="title"/>
          </p:nvPr>
        </p:nvSpPr>
        <p:spPr>
          <a:xfrm>
            <a:off x="457200" y="274639"/>
            <a:ext cx="8229600" cy="766142"/>
          </a:xfrm>
        </p:spPr>
        <p:txBody>
          <a:bodyPr/>
          <a:lstStyle/>
          <a:p>
            <a:r>
              <a:rPr lang="en-US" dirty="0"/>
              <a:t>Family Engagement</a:t>
            </a:r>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36</a:t>
            </a:fld>
            <a:endParaRPr lang="en-US" altLang="en-US"/>
          </a:p>
        </p:txBody>
      </p:sp>
    </p:spTree>
    <p:extLst>
      <p:ext uri="{BB962C8B-B14F-4D97-AF65-F5344CB8AC3E}">
        <p14:creationId xmlns:p14="http://schemas.microsoft.com/office/powerpoint/2010/main" val="2636819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ea typeface="ＭＳ Ｐゴシック" panose="020B0600070205080204" pitchFamily="34" charset="-128"/>
              </a:rPr>
              <a:t>Legal and Licensing</a:t>
            </a:r>
          </a:p>
        </p:txBody>
      </p:sp>
      <p:sp>
        <p:nvSpPr>
          <p:cNvPr id="96259" name="Slide Number Placeholder 3"/>
          <p:cNvSpPr>
            <a:spLocks noGrp="1"/>
          </p:cNvSpPr>
          <p:nvPr>
            <p:ph type="sldNum" sz="quarter" idx="12"/>
          </p:nvPr>
        </p:nvSpPr>
        <p:spPr bwMode="auto">
          <a:xfrm>
            <a:off x="6767513" y="640080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ED92B5-BB43-4873-9AD9-15D9D15D1170}" type="slidenum">
              <a:rPr lang="en-US" altLang="en-US" smtClean="0"/>
              <a:pPr/>
              <a:t>37</a:t>
            </a:fld>
            <a:endParaRPr lang="en-US" altLang="en-US"/>
          </a:p>
        </p:txBody>
      </p:sp>
      <p:sp>
        <p:nvSpPr>
          <p:cNvPr id="34819" name="Rectangle 3"/>
          <p:cNvSpPr>
            <a:spLocks noGrp="1" noChangeArrowheads="1"/>
          </p:cNvSpPr>
          <p:nvPr>
            <p:ph type="body" idx="1"/>
          </p:nvPr>
        </p:nvSpPr>
        <p:spPr>
          <a:xfrm>
            <a:off x="457200" y="1184275"/>
            <a:ext cx="8426450" cy="4960938"/>
          </a:xfrm>
        </p:spPr>
        <p:txBody>
          <a:bodyPr/>
          <a:lstStyle/>
          <a:p>
            <a:pPr marL="0" indent="0" eaLnBrk="1" fontAlgn="auto" hangingPunct="1">
              <a:spcBef>
                <a:spcPts val="72"/>
              </a:spcBef>
              <a:spcAft>
                <a:spcPts val="0"/>
              </a:spcAft>
              <a:buNone/>
              <a:defRPr/>
            </a:pPr>
            <a:r>
              <a:rPr lang="en-US" sz="2400" dirty="0">
                <a:ea typeface="ＭＳ Ｐゴシック" pitchFamily="1" charset="-128"/>
                <a:cs typeface="ＭＳ Ｐゴシック" pitchFamily="1" charset="-128"/>
              </a:rPr>
              <a:t>State and federal organizations providing oversight of services to children with disabilities as well as regulatory agencies and advocacy groups are found here.</a:t>
            </a:r>
          </a:p>
          <a:p>
            <a:pPr lvl="1" eaLnBrk="1" fontAlgn="auto" hangingPunct="1">
              <a:spcBef>
                <a:spcPts val="72"/>
              </a:spcBef>
              <a:spcAft>
                <a:spcPts val="0"/>
              </a:spcAft>
              <a:buFont typeface="Arial"/>
              <a:buChar char="•"/>
              <a:defRPr/>
            </a:pPr>
            <a:endParaRPr lang="en-US" sz="2000" dirty="0">
              <a:ea typeface="ＭＳ Ｐゴシック" pitchFamily="1" charset="-128"/>
              <a:cs typeface="ＭＳ Ｐゴシック" pitchFamily="1" charset="-128"/>
            </a:endParaRP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Americans with Disabilities Act</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California Department of Developmental Services (DDS)-Early Start and Regional Centers coordinating services for children with disabilities</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California Department of Education-Early Education &amp; Support Division</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California Department of Social Services-California Child Care </a:t>
            </a:r>
            <a:r>
              <a:rPr lang="en-US" sz="2000" dirty="0">
                <a:solidFill>
                  <a:srgbClr val="FF0000"/>
                </a:solidFill>
                <a:ea typeface="ＭＳ Ｐゴシック" pitchFamily="1" charset="-128"/>
                <a:cs typeface="ＭＳ Ｐゴシック" pitchFamily="1" charset="-128"/>
              </a:rPr>
              <a:t>Licensing-Resources for Parents and Providers-Videos…New!</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Individuals with Disabilities Education Act (IDEA): </a:t>
            </a:r>
            <a:r>
              <a:rPr lang="en-US" sz="2000" dirty="0">
                <a:solidFill>
                  <a:srgbClr val="FF0000"/>
                </a:solidFill>
                <a:ea typeface="ＭＳ Ｐゴシック" pitchFamily="1" charset="-128"/>
                <a:cs typeface="ＭＳ Ｐゴシック" pitchFamily="1" charset="-128"/>
              </a:rPr>
              <a:t>New website</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US Department of Education</a:t>
            </a:r>
          </a:p>
          <a:p>
            <a:pPr lvl="1" eaLnBrk="1" fontAlgn="auto" hangingPunct="1">
              <a:spcBef>
                <a:spcPts val="72"/>
              </a:spcBef>
              <a:spcAft>
                <a:spcPts val="0"/>
              </a:spcAft>
              <a:buFont typeface="Arial"/>
              <a:buChar char="•"/>
              <a:defRPr/>
            </a:pPr>
            <a:r>
              <a:rPr lang="en-US" sz="2000" dirty="0">
                <a:ea typeface="ＭＳ Ｐゴシック" pitchFamily="1" charset="-128"/>
                <a:cs typeface="ＭＳ Ｐゴシック" pitchFamily="1" charset="-128"/>
              </a:rPr>
              <a:t>Wrights Law: Free publications that explain the law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The Special Needs Inclusion Project SNIP </a:t>
            </a:r>
            <a:r>
              <a:rPr lang="en-US" dirty="0">
                <a:hlinkClick r:id="rId2"/>
              </a:rPr>
              <a:t>www.snipsf.org</a:t>
            </a:r>
            <a:endParaRPr lang="en-US" dirty="0"/>
          </a:p>
          <a:p>
            <a:r>
              <a:rPr lang="en-US" dirty="0"/>
              <a:t>Inclusion Kit</a:t>
            </a:r>
          </a:p>
          <a:p>
            <a:r>
              <a:rPr lang="en-US" dirty="0"/>
              <a:t>Tip Sheets and Resources</a:t>
            </a:r>
          </a:p>
          <a:p>
            <a:pPr lvl="1"/>
            <a:r>
              <a:rPr lang="en-US" dirty="0"/>
              <a:t>Inclusive Practice Tip Sheets</a:t>
            </a:r>
          </a:p>
          <a:p>
            <a:pPr lvl="1"/>
            <a:r>
              <a:rPr lang="en-US" dirty="0"/>
              <a:t>Snippets Articles</a:t>
            </a:r>
          </a:p>
          <a:p>
            <a:pPr lvl="1"/>
            <a:r>
              <a:rPr lang="en-US" dirty="0"/>
              <a:t>Strategy Specific Workshop Tool Kits</a:t>
            </a:r>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75903" y="1300992"/>
            <a:ext cx="3433067" cy="4722813"/>
          </a:xfrm>
          <a:prstGeom prst="rect">
            <a:avLst/>
          </a:prstGeom>
        </p:spPr>
      </p:pic>
      <p:sp>
        <p:nvSpPr>
          <p:cNvPr id="4" name="Title 3"/>
          <p:cNvSpPr>
            <a:spLocks noGrp="1"/>
          </p:cNvSpPr>
          <p:nvPr>
            <p:ph type="title"/>
          </p:nvPr>
        </p:nvSpPr>
        <p:spPr/>
        <p:txBody>
          <a:bodyPr/>
          <a:lstStyle/>
          <a:p>
            <a:r>
              <a:rPr lang="en-US" dirty="0"/>
              <a:t>School Age and Beyond</a:t>
            </a:r>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38</a:t>
            </a:fld>
            <a:endParaRPr lang="en-US" altLang="en-US"/>
          </a:p>
        </p:txBody>
      </p:sp>
    </p:spTree>
    <p:extLst>
      <p:ext uri="{BB962C8B-B14F-4D97-AF65-F5344CB8AC3E}">
        <p14:creationId xmlns:p14="http://schemas.microsoft.com/office/powerpoint/2010/main" val="3060765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Social and Emotional</a:t>
            </a:r>
          </a:p>
        </p:txBody>
      </p:sp>
      <p:sp>
        <p:nvSpPr>
          <p:cNvPr id="7" name="Content Placeholder 6"/>
          <p:cNvSpPr>
            <a:spLocks noGrp="1"/>
          </p:cNvSpPr>
          <p:nvPr>
            <p:ph idx="1"/>
          </p:nvPr>
        </p:nvSpPr>
        <p:spPr>
          <a:xfrm>
            <a:off x="543911" y="1404763"/>
            <a:ext cx="6857999" cy="4492155"/>
          </a:xfrm>
        </p:spPr>
        <p:txBody>
          <a:bodyPr/>
          <a:lstStyle/>
          <a:p>
            <a:r>
              <a:rPr lang="en-US" sz="2400" b="1" dirty="0"/>
              <a:t>Bullying and Youth with Special Health Needs </a:t>
            </a:r>
            <a:r>
              <a:rPr lang="en-US" sz="2000" u="sng" dirty="0">
                <a:hlinkClick r:id="rId3"/>
              </a:rPr>
              <a:t>https://www.stopbullying.gov/at-risk/groups/special-needs/index.html</a:t>
            </a:r>
            <a:endParaRPr lang="en-US" sz="2000" b="1" dirty="0"/>
          </a:p>
          <a:p>
            <a:r>
              <a:rPr lang="en-US" sz="2400" b="1" dirty="0"/>
              <a:t>Center for Healthy Minds: 5 Tips for Building Empathy in Youth </a:t>
            </a:r>
            <a:r>
              <a:rPr lang="en-US" sz="2000" b="1" dirty="0">
                <a:hlinkClick r:id="rId4"/>
              </a:rPr>
              <a:t>https://centerhealthyminds.org/join-the-movement/5-tips-for-empathy-building-in-teens</a:t>
            </a:r>
            <a:endParaRPr lang="en-US" sz="2000" b="1" dirty="0"/>
          </a:p>
          <a:p>
            <a:r>
              <a:rPr lang="en-US" sz="2400" b="1" dirty="0"/>
              <a:t>Center for the Promotion of Social &amp; Emotional Learning  CPSEL </a:t>
            </a:r>
            <a:r>
              <a:rPr lang="en-US" sz="2400" b="1" u="sng" dirty="0">
                <a:hlinkClick r:id="rId5"/>
              </a:rPr>
              <a:t>www.cpsel.org/</a:t>
            </a:r>
            <a:r>
              <a:rPr lang="en-US" sz="2400" b="1" u="sng" dirty="0"/>
              <a:t> </a:t>
            </a:r>
          </a:p>
          <a:p>
            <a:pPr lvl="1"/>
            <a:r>
              <a:rPr lang="en-US" sz="2000" dirty="0"/>
              <a:t>Growth Mindset Tool Kit </a:t>
            </a:r>
            <a:r>
              <a:rPr lang="en-US" sz="2000" u="sng" dirty="0">
                <a:hlinkClick r:id="rId6"/>
              </a:rPr>
              <a:t>https://www.transformingeducation.org/growth-mindset-toolkit/</a:t>
            </a:r>
            <a:endParaRPr lang="en-US" sz="2000" dirty="0"/>
          </a:p>
          <a:p>
            <a:pPr lvl="1"/>
            <a:r>
              <a:rPr lang="en-US" sz="2000" dirty="0" err="1"/>
              <a:t>Mindfullness</a:t>
            </a:r>
            <a:r>
              <a:rPr lang="en-US" sz="2000" dirty="0"/>
              <a:t> Tool Kit </a:t>
            </a:r>
            <a:r>
              <a:rPr lang="en-US" sz="2000" u="sng" dirty="0">
                <a:hlinkClick r:id="rId7"/>
              </a:rPr>
              <a:t>https://www.transformingeducation.org/mindfulness-toolkit/</a:t>
            </a:r>
            <a:endParaRPr lang="en-US" sz="2000" u="sng" dirty="0"/>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39</a:t>
            </a:fld>
            <a:endParaRPr lang="en-US" altLang="en-US"/>
          </a:p>
        </p:txBody>
      </p:sp>
    </p:spTree>
    <p:extLst>
      <p:ext uri="{BB962C8B-B14F-4D97-AF65-F5344CB8AC3E}">
        <p14:creationId xmlns:p14="http://schemas.microsoft.com/office/powerpoint/2010/main" val="244700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MAP’s Purpose</a:t>
            </a:r>
          </a:p>
        </p:txBody>
      </p:sp>
      <p:sp>
        <p:nvSpPr>
          <p:cNvPr id="5125" name="Rectangle 7"/>
          <p:cNvSpPr>
            <a:spLocks noGrp="1" noChangeArrowheads="1"/>
          </p:cNvSpPr>
          <p:nvPr>
            <p:ph type="body" idx="1"/>
          </p:nvPr>
        </p:nvSpPr>
        <p:spPr>
          <a:xfrm>
            <a:off x="457200" y="1497013"/>
            <a:ext cx="8229600" cy="4492625"/>
          </a:xfrm>
        </p:spPr>
        <p:txBody>
          <a:bodyPr anchor="t"/>
          <a:lstStyle/>
          <a:p>
            <a:pPr eaLnBrk="1" fontAlgn="auto" hangingPunct="1">
              <a:spcAft>
                <a:spcPts val="0"/>
              </a:spcAft>
              <a:buFont typeface="Arial"/>
              <a:buChar char="•"/>
              <a:defRPr/>
            </a:pPr>
            <a:r>
              <a:rPr lang="en-US" dirty="0"/>
              <a:t>Primarily geared toward providing resources to support child care providers in implementing inclusive practices for children with disabilities from birth to 21 years of age in their programs</a:t>
            </a:r>
          </a:p>
          <a:p>
            <a:pPr eaLnBrk="1" fontAlgn="auto" hangingPunct="1">
              <a:spcAft>
                <a:spcPts val="0"/>
              </a:spcAft>
              <a:buFont typeface="Arial"/>
              <a:buChar char="•"/>
              <a:defRPr/>
            </a:pPr>
            <a:r>
              <a:rPr lang="en-US" dirty="0"/>
              <a:t>Provides comprehensive resources related to children with disabilities useful to families and professionals </a:t>
            </a:r>
          </a:p>
          <a:p>
            <a:pPr eaLnBrk="1" fontAlgn="auto" hangingPunct="1">
              <a:spcAft>
                <a:spcPts val="0"/>
              </a:spcAft>
              <a:buFont typeface="Arial"/>
              <a:buChar char="•"/>
              <a:defRPr/>
            </a:pPr>
            <a:r>
              <a:rPr lang="en-US" dirty="0"/>
              <a:t>Actively seeks to meet the needs of all stakeholders – welcome suggestions, questions and input</a:t>
            </a:r>
          </a:p>
        </p:txBody>
      </p:sp>
      <p:sp>
        <p:nvSpPr>
          <p:cNvPr id="215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AD63FC-E846-4407-8983-0128C0A255DB}" type="slidenum">
              <a:rPr lang="en-US" altLang="en-US" smtClean="0"/>
              <a:pPr/>
              <a:t>4</a:t>
            </a:fld>
            <a:endParaRPr lang="en-US" altLang="en-US"/>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11695"/>
          </a:xfrm>
        </p:spPr>
        <p:txBody>
          <a:bodyPr/>
          <a:lstStyle/>
          <a:p>
            <a:r>
              <a:rPr lang="en-US" sz="3600" dirty="0"/>
              <a:t>Social and Emotional </a:t>
            </a:r>
          </a:p>
        </p:txBody>
      </p:sp>
      <p:sp>
        <p:nvSpPr>
          <p:cNvPr id="2" name="Content Placeholder 1"/>
          <p:cNvSpPr>
            <a:spLocks noGrp="1"/>
          </p:cNvSpPr>
          <p:nvPr>
            <p:ph idx="1"/>
          </p:nvPr>
        </p:nvSpPr>
        <p:spPr>
          <a:xfrm>
            <a:off x="457200" y="1156403"/>
            <a:ext cx="8229600" cy="4492155"/>
          </a:xfrm>
        </p:spPr>
        <p:txBody>
          <a:bodyPr/>
          <a:lstStyle/>
          <a:p>
            <a:r>
              <a:rPr lang="en-US" sz="2000" b="1" dirty="0"/>
              <a:t>American Academy of Pediatrics: Effective Discipline to Raise Healthy Children </a:t>
            </a:r>
            <a:r>
              <a:rPr lang="en-US" sz="2000" b="1" u="sng" dirty="0">
                <a:hlinkClick r:id="rId3"/>
              </a:rPr>
              <a:t>http://pediatrics.aappublications.org/content/early/2018/11/01/peds.2018-3112</a:t>
            </a:r>
            <a:r>
              <a:rPr lang="en-US" sz="2000" b="1" dirty="0"/>
              <a:t>   </a:t>
            </a:r>
            <a:r>
              <a:rPr lang="en-US" sz="2000" dirty="0"/>
              <a:t>November 2018</a:t>
            </a:r>
          </a:p>
          <a:p>
            <a:r>
              <a:rPr lang="en-US" sz="2000" b="1" dirty="0"/>
              <a:t>Head Start ECLKC : Mental Health: Help Me Calm Down: Teaching Children How to Cope With Their Big Emotions October 15, 2018 </a:t>
            </a:r>
            <a:r>
              <a:rPr lang="en-US" sz="2000" b="1" u="sng" dirty="0">
                <a:hlinkClick r:id="rId4"/>
              </a:rPr>
              <a:t>https://eclkc.ohs.acf.hhs.gov/teaching-practices/teacher-time-series/help-me-calm-down-teaching-children-how-cope-their-big</a:t>
            </a:r>
            <a:r>
              <a:rPr lang="en-US" sz="2000" b="1" u="sng" dirty="0"/>
              <a:t> </a:t>
            </a:r>
            <a:r>
              <a:rPr lang="en-US" sz="2000" dirty="0"/>
              <a:t>This webinar reviews "emotional regulation" </a:t>
            </a:r>
            <a:r>
              <a:rPr lang="en-US" sz="2000" b="1" dirty="0"/>
              <a:t> </a:t>
            </a:r>
          </a:p>
          <a:p>
            <a:r>
              <a:rPr lang="en-US" sz="2000" b="1" dirty="0"/>
              <a:t>Understood: Managing Meltdown’s and Outbursts: Helping Kids to Self-Regulate  </a:t>
            </a:r>
            <a:r>
              <a:rPr lang="en-US" sz="2000" b="1" u="sng" dirty="0">
                <a:hlinkClick r:id="rId5"/>
              </a:rPr>
              <a:t>https://www.youtube.com/watch?time_continue=175&amp;v=Y0xpVwCh0v8</a:t>
            </a:r>
            <a:r>
              <a:rPr lang="en-US" sz="2000" b="1" dirty="0"/>
              <a:t> </a:t>
            </a:r>
            <a:r>
              <a:rPr lang="en-US" sz="2000" dirty="0"/>
              <a:t>October 15, 2018 Webinar, with expert Ellen </a:t>
            </a:r>
            <a:r>
              <a:rPr lang="en-US" sz="2000" dirty="0" err="1"/>
              <a:t>Braaten</a:t>
            </a:r>
            <a:r>
              <a:rPr lang="en-US" sz="2000" dirty="0"/>
              <a:t>, Ph.D., 30:37</a:t>
            </a:r>
            <a:r>
              <a:rPr lang="en-US" sz="2000" b="1" dirty="0"/>
              <a:t>. </a:t>
            </a:r>
          </a:p>
          <a:p>
            <a:r>
              <a:rPr lang="en-US" sz="2000" b="1" dirty="0"/>
              <a:t>Brooks Inclusion Lab:15 Tips on Supporting Emotional Regulation for Young Children with and Without Autism</a:t>
            </a:r>
            <a:r>
              <a:rPr lang="en-US" sz="2000" dirty="0"/>
              <a:t> </a:t>
            </a:r>
            <a:r>
              <a:rPr lang="en-US" sz="2000" dirty="0">
                <a:hlinkClick r:id="rId6"/>
              </a:rPr>
              <a:t>http://blog.brookespublishing.com/15-tips-on-supporting-emotional-regulation-for-young-children-with-and-without-autism/</a:t>
            </a:r>
            <a:endParaRPr lang="en-US" sz="2000" dirty="0"/>
          </a:p>
          <a:p>
            <a:endParaRPr lang="en-US" sz="2400" dirty="0"/>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40</a:t>
            </a:fld>
            <a:endParaRPr lang="en-US" altLang="en-US"/>
          </a:p>
        </p:txBody>
      </p:sp>
    </p:spTree>
    <p:extLst>
      <p:ext uri="{BB962C8B-B14F-4D97-AF65-F5344CB8AC3E}">
        <p14:creationId xmlns:p14="http://schemas.microsoft.com/office/powerpoint/2010/main" val="179775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54724" y="1458310"/>
            <a:ext cx="4395952" cy="4723525"/>
          </a:xfrm>
        </p:spPr>
        <p:txBody>
          <a:bodyPr/>
          <a:lstStyle/>
          <a:p>
            <a:endParaRPr lang="en-US" sz="2400" dirty="0"/>
          </a:p>
          <a:p>
            <a:r>
              <a:rPr lang="en-US" sz="2400" dirty="0"/>
              <a:t>Great Schools! Resources for helping children expand their feeling vocabulary-books and video game.</a:t>
            </a:r>
          </a:p>
          <a:p>
            <a:r>
              <a:rPr lang="en-US" sz="2400" dirty="0"/>
              <a:t>Do You Feel Me? Feeling Words Game </a:t>
            </a:r>
            <a:r>
              <a:rPr lang="en-US" sz="2400" dirty="0">
                <a:hlinkClick r:id="rId2"/>
              </a:rPr>
              <a:t>https://www.greatschools.org/gk/do-you-feel-me/</a:t>
            </a:r>
            <a:endParaRPr lang="en-US" sz="2400" dirty="0"/>
          </a:p>
          <a:p>
            <a:endParaRPr lang="en-US" sz="2400" dirty="0"/>
          </a:p>
          <a:p>
            <a:pPr marL="0" indent="0">
              <a:buNone/>
            </a:pPr>
            <a:endParaRPr lang="en-US" sz="2400" dirty="0"/>
          </a:p>
          <a:p>
            <a:endParaRPr lang="en-US" sz="2400" dirty="0"/>
          </a:p>
          <a:p>
            <a:endParaRPr lang="en-US" sz="2400" dirty="0"/>
          </a:p>
          <a:p>
            <a:endParaRPr lang="en-US" sz="2400" dirty="0"/>
          </a:p>
        </p:txBody>
      </p:sp>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792178" y="1719618"/>
            <a:ext cx="4047022" cy="3356585"/>
          </a:xfrm>
          <a:prstGeom prst="rect">
            <a:avLst/>
          </a:prstGeom>
        </p:spPr>
      </p:pic>
      <p:sp>
        <p:nvSpPr>
          <p:cNvPr id="4" name="Title 3"/>
          <p:cNvSpPr>
            <a:spLocks noGrp="1"/>
          </p:cNvSpPr>
          <p:nvPr>
            <p:ph type="title"/>
          </p:nvPr>
        </p:nvSpPr>
        <p:spPr>
          <a:xfrm>
            <a:off x="462455" y="165154"/>
            <a:ext cx="8229600" cy="1183672"/>
          </a:xfrm>
        </p:spPr>
        <p:txBody>
          <a:bodyPr/>
          <a:lstStyle/>
          <a:p>
            <a:r>
              <a:rPr lang="en-US" sz="3600" dirty="0"/>
              <a:t>Social and Emotional</a:t>
            </a:r>
          </a:p>
        </p:txBody>
      </p:sp>
      <p:sp>
        <p:nvSpPr>
          <p:cNvPr id="5" name="Slide Number Placeholder 4"/>
          <p:cNvSpPr>
            <a:spLocks noGrp="1"/>
          </p:cNvSpPr>
          <p:nvPr>
            <p:ph type="sldNum" sz="quarter" idx="12"/>
          </p:nvPr>
        </p:nvSpPr>
        <p:spPr/>
        <p:txBody>
          <a:bodyPr/>
          <a:lstStyle/>
          <a:p>
            <a:pPr>
              <a:defRPr/>
            </a:pPr>
            <a:fld id="{9EC2F450-F034-48D4-A464-40FEF9890B00}" type="slidenum">
              <a:rPr lang="en-US" altLang="en-US" smtClean="0"/>
              <a:pPr>
                <a:defRPr/>
              </a:pPr>
              <a:t>41</a:t>
            </a:fld>
            <a:endParaRPr lang="en-US" altLang="en-US"/>
          </a:p>
        </p:txBody>
      </p:sp>
    </p:spTree>
    <p:extLst>
      <p:ext uri="{BB962C8B-B14F-4D97-AF65-F5344CB8AC3E}">
        <p14:creationId xmlns:p14="http://schemas.microsoft.com/office/powerpoint/2010/main" val="1117698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457200" y="274639"/>
            <a:ext cx="8229600" cy="742238"/>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sz="4000" dirty="0"/>
              <a:t>Training &amp; Technical Assistance</a:t>
            </a:r>
          </a:p>
        </p:txBody>
      </p:sp>
      <p:sp>
        <p:nvSpPr>
          <p:cNvPr id="43012" name="Content Placeholder 4"/>
          <p:cNvSpPr>
            <a:spLocks noGrp="1"/>
          </p:cNvSpPr>
          <p:nvPr>
            <p:ph idx="1"/>
          </p:nvPr>
        </p:nvSpPr>
        <p:spPr>
          <a:xfrm>
            <a:off x="247650" y="1016877"/>
            <a:ext cx="8896350" cy="4492625"/>
          </a:xfrm>
        </p:spPr>
        <p:txBody>
          <a:bodyPr/>
          <a:lstStyle/>
          <a:p>
            <a:pPr eaLnBrk="1" fontAlgn="auto" hangingPunct="1">
              <a:spcAft>
                <a:spcPts val="0"/>
              </a:spcAft>
              <a:buFont typeface="Arial"/>
              <a:buChar char="•"/>
              <a:defRPr/>
            </a:pPr>
            <a:r>
              <a:rPr lang="en-US" sz="2400" b="1" dirty="0"/>
              <a:t>Beginning Together</a:t>
            </a:r>
            <a:r>
              <a:rPr lang="en-US" sz="2400" dirty="0"/>
              <a:t>-Intensive 5 day Seminar or Institute (PITC Module 5) on inclusion for children birth to 5</a:t>
            </a:r>
          </a:p>
          <a:p>
            <a:pPr eaLnBrk="1" fontAlgn="auto" hangingPunct="1">
              <a:spcAft>
                <a:spcPts val="0"/>
              </a:spcAft>
              <a:buFont typeface="Arial"/>
              <a:buChar char="•"/>
              <a:defRPr/>
            </a:pPr>
            <a:r>
              <a:rPr lang="en-US" sz="2400" b="1" dirty="0"/>
              <a:t>CIBC-California Inclusion &amp; Behavior Consultant network </a:t>
            </a:r>
            <a:r>
              <a:rPr lang="en-US" sz="2400" dirty="0"/>
              <a:t>supports CDE funded programs with concerns about inclusion or challenging behavior</a:t>
            </a:r>
          </a:p>
          <a:p>
            <a:pPr eaLnBrk="1" fontAlgn="auto" hangingPunct="1">
              <a:spcAft>
                <a:spcPts val="0"/>
              </a:spcAft>
              <a:buFont typeface="Arial"/>
              <a:buChar char="•"/>
              <a:defRPr/>
            </a:pPr>
            <a:r>
              <a:rPr lang="en-US" sz="2400" b="1" dirty="0"/>
              <a:t>CPIN</a:t>
            </a:r>
            <a:r>
              <a:rPr lang="en-US" sz="2400" dirty="0"/>
              <a:t>-California Preschool Instructional Network provides professional development and technical assistance to preschools</a:t>
            </a:r>
          </a:p>
          <a:p>
            <a:pPr eaLnBrk="1" fontAlgn="auto" hangingPunct="1">
              <a:spcAft>
                <a:spcPts val="0"/>
              </a:spcAft>
              <a:buFont typeface="Arial"/>
              <a:buChar char="•"/>
              <a:defRPr/>
            </a:pPr>
            <a:r>
              <a:rPr lang="en-US" sz="2400" b="1" dirty="0"/>
              <a:t>ECTA Center-Inclusion in Least Restrictive Environments</a:t>
            </a:r>
          </a:p>
          <a:p>
            <a:pPr lvl="1" eaLnBrk="1" fontAlgn="auto" hangingPunct="1">
              <a:spcAft>
                <a:spcPts val="0"/>
              </a:spcAft>
              <a:buFont typeface="Arial"/>
              <a:buChar char="•"/>
              <a:defRPr/>
            </a:pPr>
            <a:r>
              <a:rPr lang="en-US" sz="2000" b="1" dirty="0"/>
              <a:t>Webinar Series </a:t>
            </a:r>
            <a:r>
              <a:rPr lang="en-US" sz="2000" b="1" dirty="0">
                <a:hlinkClick r:id="rId3"/>
              </a:rPr>
              <a:t>http://ectacenter.org/webinars.asp#pastwebinars</a:t>
            </a:r>
            <a:endParaRPr lang="en-US" sz="2000" b="1" dirty="0"/>
          </a:p>
          <a:p>
            <a:pPr eaLnBrk="1" fontAlgn="auto" hangingPunct="1">
              <a:spcAft>
                <a:spcPts val="0"/>
              </a:spcAft>
              <a:buFont typeface="Arial"/>
              <a:buChar char="•"/>
              <a:defRPr/>
            </a:pPr>
            <a:r>
              <a:rPr lang="en-US" sz="2400" b="1" dirty="0"/>
              <a:t>Inclusion Collaborative Conference: </a:t>
            </a:r>
          </a:p>
          <a:p>
            <a:pPr lvl="1" eaLnBrk="1" fontAlgn="auto" hangingPunct="1">
              <a:spcAft>
                <a:spcPts val="0"/>
              </a:spcAft>
              <a:buFont typeface="Arial"/>
              <a:buChar char="•"/>
              <a:defRPr/>
            </a:pPr>
            <a:r>
              <a:rPr lang="en-US" sz="1600" b="1" dirty="0">
                <a:solidFill>
                  <a:srgbClr val="FF0000"/>
                </a:solidFill>
              </a:rPr>
              <a:t>CA Inclusion Conference </a:t>
            </a:r>
            <a:r>
              <a:rPr lang="en-US" sz="1600" dirty="0">
                <a:solidFill>
                  <a:srgbClr val="FF0000"/>
                </a:solidFill>
              </a:rPr>
              <a:t>October 2019. For 2018 Conference Sessions see the Inclusion Collaborative You Tube Channel </a:t>
            </a:r>
            <a:r>
              <a:rPr lang="en-US" sz="1600" u="sng" dirty="0">
                <a:hlinkClick r:id="rId4"/>
              </a:rPr>
              <a:t>https://www.youtube.com/playlist?list=PL4Ffky1G0tHInpltmYq5GfCowKm3H2Qjo</a:t>
            </a:r>
            <a:endParaRPr lang="en-US" sz="1600" dirty="0"/>
          </a:p>
          <a:p>
            <a:pPr lvl="1" eaLnBrk="1" fontAlgn="auto" hangingPunct="1">
              <a:spcAft>
                <a:spcPts val="0"/>
              </a:spcAft>
              <a:buFont typeface="Arial"/>
              <a:buChar char="•"/>
              <a:defRPr/>
            </a:pPr>
            <a:endParaRPr lang="en-US" sz="1600" dirty="0">
              <a:solidFill>
                <a:srgbClr val="FF0000"/>
              </a:solidFill>
            </a:endParaRPr>
          </a:p>
        </p:txBody>
      </p:sp>
      <p:sp>
        <p:nvSpPr>
          <p:cNvPr id="1065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F9AA83-B1F2-47D4-A412-9418A6487608}" type="slidenum">
              <a:rPr lang="en-US" altLang="en-US" smtClean="0"/>
              <a:pPr/>
              <a:t>42</a:t>
            </a:fld>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3350"/>
            <a:ext cx="4038600" cy="4722813"/>
          </a:xfrm>
        </p:spPr>
        <p:txBody>
          <a:bodyPr/>
          <a:lstStyle/>
          <a:p>
            <a:pPr>
              <a:buFont typeface="Arial" charset="0"/>
              <a:buChar char="•"/>
              <a:defRPr/>
            </a:pPr>
            <a:r>
              <a:rPr lang="en-US" dirty="0"/>
              <a:t>Identify three resources that stood out for you today?</a:t>
            </a:r>
          </a:p>
          <a:p>
            <a:pPr>
              <a:buFont typeface="Arial" charset="0"/>
              <a:buChar char="•"/>
              <a:defRPr/>
            </a:pPr>
            <a:r>
              <a:rPr lang="en-US" dirty="0"/>
              <a:t>How will you use each resource?</a:t>
            </a:r>
          </a:p>
          <a:p>
            <a:pPr>
              <a:buFont typeface="Arial" charset="0"/>
              <a:buChar char="•"/>
              <a:defRPr/>
            </a:pPr>
            <a:r>
              <a:rPr lang="en-US" dirty="0"/>
              <a:t>What resource or idea will you follow-up on to learn more about?</a:t>
            </a:r>
          </a:p>
        </p:txBody>
      </p:sp>
      <p:pic>
        <p:nvPicPr>
          <p:cNvPr id="108547" name="Content Placeholder 5" descr="AfAmWomanOneFingerUp.jpg"/>
          <p:cNvPicPr>
            <a:picLocks noGrp="1" noChangeAspect="1"/>
          </p:cNvPicPr>
          <p:nvPr>
            <p:ph sz="half" idx="2"/>
          </p:nvPr>
        </p:nvPicPr>
        <p:blipFill>
          <a:blip r:embed="rId3" cstate="screen">
            <a:extLst>
              <a:ext uri="{28A0092B-C50C-407E-A947-70E740481C1C}">
                <a14:useLocalDpi xmlns:a14="http://schemas.microsoft.com/office/drawing/2010/main"/>
              </a:ext>
            </a:extLst>
          </a:blip>
          <a:srcRect l="-14288" r="-14288"/>
          <a:stretch>
            <a:fillRect/>
          </a:stretch>
        </p:blipFill>
        <p:spPr bwMode="auto">
          <a:xfrm>
            <a:off x="4648200" y="1316038"/>
            <a:ext cx="4038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itle 1"/>
          <p:cNvSpPr>
            <a:spLocks noGrp="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dirty="0"/>
              <a:t>Action Plan </a:t>
            </a:r>
          </a:p>
        </p:txBody>
      </p:sp>
      <p:sp>
        <p:nvSpPr>
          <p:cNvPr id="1085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45E63-B069-426F-9A28-95CF5F094B75}"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Talk to Us </a:t>
            </a:r>
          </a:p>
        </p:txBody>
      </p:sp>
      <p:sp>
        <p:nvSpPr>
          <p:cNvPr id="44037" name="Rectangle 6"/>
          <p:cNvSpPr>
            <a:spLocks noGrp="1" noChangeArrowheads="1"/>
          </p:cNvSpPr>
          <p:nvPr>
            <p:ph idx="1"/>
          </p:nvPr>
        </p:nvSpPr>
        <p:spPr>
          <a:xfrm>
            <a:off x="457200" y="1184275"/>
            <a:ext cx="8229600" cy="4805363"/>
          </a:xfrm>
        </p:spPr>
        <p:txBody>
          <a:bodyPr/>
          <a:lstStyle/>
          <a:p>
            <a:pPr eaLnBrk="1" fontAlgn="auto" hangingPunct="1">
              <a:lnSpc>
                <a:spcPct val="90000"/>
              </a:lnSpc>
              <a:spcAft>
                <a:spcPts val="1200"/>
              </a:spcAft>
              <a:buFont typeface="Arial"/>
              <a:buChar char="•"/>
              <a:defRPr/>
            </a:pPr>
            <a:r>
              <a:rPr lang="en-US" dirty="0">
                <a:ea typeface="ＭＳ Ｐゴシック" pitchFamily="1" charset="-128"/>
                <a:cs typeface="ＭＳ Ｐゴシック" pitchFamily="1" charset="-128"/>
              </a:rPr>
              <a:t>Be sure you are on our </a:t>
            </a:r>
            <a:r>
              <a:rPr lang="en-US" dirty="0">
                <a:ea typeface="ＭＳ Ｐゴシック" pitchFamily="1" charset="-128"/>
                <a:cs typeface="ＭＳ Ｐゴシック" pitchFamily="1" charset="-128"/>
                <a:hlinkClick r:id="rId3"/>
              </a:rPr>
              <a:t>Mailing List</a:t>
            </a:r>
            <a:r>
              <a:rPr lang="en-US" dirty="0">
                <a:ea typeface="ＭＳ Ｐゴシック" pitchFamily="1" charset="-128"/>
                <a:cs typeface="ＭＳ Ｐゴシック" pitchFamily="1" charset="-128"/>
              </a:rPr>
              <a:t> to get our newsletter to hear about new resources and updates </a:t>
            </a:r>
          </a:p>
          <a:p>
            <a:pPr eaLnBrk="1" fontAlgn="auto" hangingPunct="1">
              <a:lnSpc>
                <a:spcPct val="90000"/>
              </a:lnSpc>
              <a:spcAft>
                <a:spcPts val="1200"/>
              </a:spcAft>
              <a:buFont typeface="Arial"/>
              <a:buChar char="•"/>
              <a:defRPr/>
            </a:pPr>
            <a:r>
              <a:rPr lang="en-US" dirty="0">
                <a:ea typeface="ＭＳ Ｐゴシック" pitchFamily="1" charset="-128"/>
                <a:cs typeface="ＭＳ Ｐゴシック" pitchFamily="1" charset="-128"/>
              </a:rPr>
              <a:t>You can also let us know what you’re doing with inclusion by emailing us at </a:t>
            </a:r>
            <a:r>
              <a:rPr lang="en-US" dirty="0">
                <a:ea typeface="ＭＳ Ｐゴシック" pitchFamily="1" charset="-128"/>
                <a:cs typeface="ＭＳ Ｐゴシック" pitchFamily="1" charset="-128"/>
                <a:hlinkClick r:id="rId4"/>
              </a:rPr>
              <a:t>map@wested.org</a:t>
            </a:r>
            <a:r>
              <a:rPr lang="en-US" dirty="0">
                <a:ea typeface="ＭＳ Ｐゴシック" pitchFamily="1" charset="-128"/>
                <a:cs typeface="ＭＳ Ｐゴシック" pitchFamily="1" charset="-128"/>
              </a:rPr>
              <a:t> or  </a:t>
            </a:r>
            <a:r>
              <a:rPr lang="en-US" dirty="0">
                <a:ea typeface="ＭＳ Ｐゴシック" pitchFamily="1" charset="-128"/>
                <a:cs typeface="ＭＳ Ｐゴシック" pitchFamily="1" charset="-128"/>
                <a:hlinkClick r:id="rId5"/>
              </a:rPr>
              <a:t>carstei@wested.org</a:t>
            </a:r>
            <a:endParaRPr lang="en-US" dirty="0">
              <a:ea typeface="ＭＳ Ｐゴシック" pitchFamily="1" charset="-128"/>
              <a:cs typeface="ＭＳ Ｐゴシック" pitchFamily="1" charset="-128"/>
            </a:endParaRPr>
          </a:p>
          <a:p>
            <a:pPr algn="ctr" eaLnBrk="1" fontAlgn="auto" hangingPunct="1">
              <a:lnSpc>
                <a:spcPct val="90000"/>
              </a:lnSpc>
              <a:spcAft>
                <a:spcPts val="1200"/>
              </a:spcAft>
              <a:buFont typeface="Arial" charset="0"/>
              <a:buNone/>
              <a:defRPr/>
            </a:pPr>
            <a:r>
              <a:rPr lang="en-US" dirty="0">
                <a:ea typeface="ＭＳ Ｐゴシック" pitchFamily="1" charset="-128"/>
                <a:cs typeface="ＭＳ Ｐゴシック" pitchFamily="1" charset="-128"/>
              </a:rPr>
              <a:t>Thank You for Visiting MAP!</a:t>
            </a:r>
          </a:p>
        </p:txBody>
      </p:sp>
      <p:sp>
        <p:nvSpPr>
          <p:cNvPr id="11059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9486FB-5816-4933-8AA7-5DE65775B810}" type="slidenum">
              <a:rPr lang="en-US" altLang="en-US" smtClean="0"/>
              <a:pPr/>
              <a:t>44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6821488" y="640080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D2533E-162F-495A-BC17-B928DB011B13}" type="slidenum">
              <a:rPr lang="en-US" altLang="en-US" smtClean="0"/>
              <a:pPr/>
              <a:t>5</a:t>
            </a:fld>
            <a:endParaRPr lang="en-US" altLang="en-US"/>
          </a:p>
        </p:txBody>
      </p:sp>
      <p:sp>
        <p:nvSpPr>
          <p:cNvPr id="23555" name="Rectangle 14"/>
          <p:cNvSpPr>
            <a:spLocks noChangeArrowheads="1"/>
          </p:cNvSpPr>
          <p:nvPr/>
        </p:nvSpPr>
        <p:spPr bwMode="auto">
          <a:xfrm>
            <a:off x="762000" y="1828800"/>
            <a:ext cx="76962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spcAft>
                <a:spcPts val="500"/>
              </a:spcAft>
            </a:pPr>
            <a:r>
              <a:rPr lang="en-US" altLang="en-US" b="1"/>
              <a:t>Welcome</a:t>
            </a:r>
          </a:p>
          <a:p>
            <a:pPr eaLnBrk="1" hangingPunct="1">
              <a:spcBef>
                <a:spcPct val="50000"/>
              </a:spcBef>
              <a:spcAft>
                <a:spcPts val="500"/>
              </a:spcAft>
            </a:pPr>
            <a:r>
              <a:rPr lang="en-US" altLang="en-US"/>
              <a:t>Inclusion is more than the presence of children with disabilities or other special needs in early childhood settings or after–school programs; it really is all about belonging. As stated so eloquently by Norman Kunc... </a:t>
            </a:r>
          </a:p>
          <a:p>
            <a:pPr eaLnBrk="1" hangingPunct="1">
              <a:spcBef>
                <a:spcPct val="50000"/>
              </a:spcBef>
              <a:spcAft>
                <a:spcPts val="500"/>
              </a:spcAft>
            </a:pPr>
            <a:r>
              <a:rPr lang="en-US" altLang="en-US" b="1"/>
              <a:t>It's All About Belonging</a:t>
            </a:r>
            <a:r>
              <a:rPr lang="en-US" altLang="en-US"/>
              <a:t> </a:t>
            </a:r>
            <a:br>
              <a:rPr lang="en-US" altLang="en-US"/>
            </a:br>
            <a:br>
              <a:rPr lang="en-US" altLang="en-US"/>
            </a:br>
            <a:r>
              <a:rPr lang="en-US" altLang="en-US" i="1"/>
              <a:t>“When inclusive [practice] is fully embraced, we abandon the idea that children have to become ‘normal’ in order to contribute to the world. Instead, we search for and nourish the gifts that are inherent in all people. We begin to look beyond typical ways of becoming valued members of the community, and in doing so, begin to realize the achievable goal of providing all children with an authentic sense of belonging.”</a:t>
            </a:r>
            <a:br>
              <a:rPr lang="en-US" altLang="en-US"/>
            </a:br>
            <a:r>
              <a:rPr lang="en-US" altLang="en-US"/>
              <a:t>--Norman Kunc (1992) </a:t>
            </a:r>
            <a:r>
              <a:rPr lang="en-US" altLang="en-US" b="1">
                <a:solidFill>
                  <a:schemeClr val="hlink"/>
                </a:solidFill>
              </a:rPr>
              <a:t>www.normemma.com</a:t>
            </a:r>
            <a:r>
              <a:rPr lang="en-US" altLang="en-US"/>
              <a:t> </a:t>
            </a:r>
          </a:p>
        </p:txBody>
      </p:sp>
      <p:pic>
        <p:nvPicPr>
          <p:cNvPr id="2355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3100" y="304800"/>
            <a:ext cx="7797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bwMode="auto">
          <a:xfrm>
            <a:off x="457200" y="274638"/>
            <a:ext cx="8229600" cy="909637"/>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Where to Find MAP</a:t>
            </a:r>
          </a:p>
        </p:txBody>
      </p:sp>
      <p:sp>
        <p:nvSpPr>
          <p:cNvPr id="6149" name="Rectangle 4"/>
          <p:cNvSpPr>
            <a:spLocks noGrp="1" noChangeArrowheads="1"/>
          </p:cNvSpPr>
          <p:nvPr>
            <p:ph type="body" idx="1"/>
          </p:nvPr>
        </p:nvSpPr>
        <p:spPr>
          <a:xfrm>
            <a:off x="457200" y="1497013"/>
            <a:ext cx="8229600" cy="4492625"/>
          </a:xfrm>
        </p:spPr>
        <p:txBody>
          <a:bodyPr/>
          <a:lstStyle/>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r>
              <a:rPr lang="en-US" dirty="0"/>
              <a:t>Go to </a:t>
            </a:r>
            <a:r>
              <a:rPr lang="en-US" dirty="0">
                <a:hlinkClick r:id="rId3"/>
              </a:rPr>
              <a:t>www.CAinclusion.org</a:t>
            </a:r>
            <a:r>
              <a:rPr lang="en-US" dirty="0"/>
              <a:t>  </a:t>
            </a:r>
          </a:p>
          <a:p>
            <a:pPr eaLnBrk="1" fontAlgn="auto" hangingPunct="1">
              <a:spcAft>
                <a:spcPts val="0"/>
              </a:spcAft>
              <a:buFont typeface="Arial"/>
              <a:buChar char="•"/>
              <a:defRPr/>
            </a:pPr>
            <a:r>
              <a:rPr lang="en-US" dirty="0"/>
              <a:t>Click on the MAP logo</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5C38FC-52A7-4696-9BAF-0E8F0657D8CB}" type="slidenum">
              <a:rPr lang="en-US" altLang="en-US" smtClean="0"/>
              <a:pPr/>
              <a:t>6</a:t>
            </a:fld>
            <a:endParaRPr lang="en-US" altLang="en-US"/>
          </a:p>
        </p:txBody>
      </p:sp>
      <p:pic>
        <p:nvPicPr>
          <p:cNvPr id="25605"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66763" y="1184275"/>
            <a:ext cx="7610475"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bwMode="auto">
          <a:xfrm>
            <a:off x="3506788" y="640080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D4711-6AAB-4CF1-B941-EF85C38C31B1}" type="slidenum">
              <a:rPr lang="en-US" altLang="en-US" smtClean="0"/>
              <a:pPr/>
              <a:t>7</a:t>
            </a:fld>
            <a:endParaRPr lang="en-US" altLang="en-US"/>
          </a:p>
        </p:txBody>
      </p:sp>
      <p:sp>
        <p:nvSpPr>
          <p:cNvPr id="27651" name="Rectangle 2"/>
          <p:cNvSpPr>
            <a:spLocks noGrp="1" noChangeArrowheads="1"/>
          </p:cNvSpPr>
          <p:nvPr>
            <p:ph type="title"/>
          </p:nvPr>
        </p:nvSpPr>
        <p:spPr bwMode="auto">
          <a:xfrm>
            <a:off x="966788" y="6121400"/>
            <a:ext cx="7678737" cy="523875"/>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sz="3200">
                <a:ea typeface="ＭＳ Ｐゴシック" panose="020B0600070205080204" pitchFamily="34" charset="-128"/>
                <a:hlinkClick r:id="rId3"/>
              </a:rPr>
              <a:t>www.CAinclusion.org</a:t>
            </a:r>
            <a:r>
              <a:rPr lang="en-US" altLang="en-US" sz="3200">
                <a:ea typeface="ＭＳ Ｐゴシック" panose="020B0600070205080204" pitchFamily="34" charset="-128"/>
              </a:rPr>
              <a:t> </a:t>
            </a:r>
          </a:p>
        </p:txBody>
      </p:sp>
      <p:pic>
        <p:nvPicPr>
          <p:cNvPr id="27652"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7975" y="0"/>
            <a:ext cx="853122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Grp="1" noChangeArrowheads="1"/>
          </p:cNvSpPr>
          <p:nvPr>
            <p:ph sz="half" idx="1"/>
          </p:nvPr>
        </p:nvSpPr>
        <p:spPr>
          <a:xfrm>
            <a:off x="571500" y="1677988"/>
            <a:ext cx="4038600" cy="4722812"/>
          </a:xfrm>
        </p:spPr>
        <p:txBody>
          <a:bodyPr/>
          <a:lstStyle/>
          <a:p>
            <a:pPr marL="0" indent="0" eaLnBrk="1" fontAlgn="auto" hangingPunct="1">
              <a:spcAft>
                <a:spcPts val="0"/>
              </a:spcAft>
              <a:buClr>
                <a:srgbClr val="F79646">
                  <a:lumMod val="75000"/>
                </a:srgbClr>
              </a:buClr>
              <a:buFont typeface="Arial" panose="020B0604020202020204" pitchFamily="34" charset="0"/>
              <a:buNone/>
              <a:defRPr/>
            </a:pPr>
            <a:r>
              <a:rPr lang="en-US" dirty="0">
                <a:solidFill>
                  <a:prstClr val="black"/>
                </a:solidFill>
              </a:rPr>
              <a:t>Essential information and publications produced by the MAP Team</a:t>
            </a:r>
          </a:p>
          <a:p>
            <a:pPr eaLnBrk="1" fontAlgn="auto" hangingPunct="1">
              <a:spcAft>
                <a:spcPts val="0"/>
              </a:spcAft>
              <a:buClr>
                <a:srgbClr val="F79646">
                  <a:lumMod val="75000"/>
                </a:srgbClr>
              </a:buClr>
              <a:buFont typeface="Arial"/>
              <a:buChar char="•"/>
              <a:defRPr/>
            </a:pPr>
            <a:r>
              <a:rPr lang="en-US" sz="2400" dirty="0">
                <a:solidFill>
                  <a:prstClr val="black"/>
                </a:solidFill>
              </a:rPr>
              <a:t>CA CSEFEL </a:t>
            </a:r>
          </a:p>
          <a:p>
            <a:pPr eaLnBrk="1" fontAlgn="auto" hangingPunct="1">
              <a:spcAft>
                <a:spcPts val="0"/>
              </a:spcAft>
              <a:buClr>
                <a:srgbClr val="F79646">
                  <a:lumMod val="75000"/>
                </a:srgbClr>
              </a:buClr>
              <a:buFont typeface="Arial"/>
              <a:buChar char="•"/>
              <a:defRPr/>
            </a:pPr>
            <a:r>
              <a:rPr lang="en-US" sz="2400" dirty="0">
                <a:solidFill>
                  <a:prstClr val="black"/>
                </a:solidFill>
              </a:rPr>
              <a:t>County Specific Resources</a:t>
            </a:r>
          </a:p>
          <a:p>
            <a:pPr eaLnBrk="1" fontAlgn="auto" hangingPunct="1">
              <a:spcAft>
                <a:spcPts val="0"/>
              </a:spcAft>
              <a:buClr>
                <a:srgbClr val="F79646">
                  <a:lumMod val="75000"/>
                </a:srgbClr>
              </a:buClr>
              <a:buFont typeface="Arial"/>
              <a:buChar char="•"/>
              <a:defRPr/>
            </a:pPr>
            <a:r>
              <a:rPr lang="en-US" sz="2400" dirty="0">
                <a:solidFill>
                  <a:prstClr val="black"/>
                </a:solidFill>
              </a:rPr>
              <a:t>Hot Topics </a:t>
            </a:r>
          </a:p>
          <a:p>
            <a:pPr eaLnBrk="1" fontAlgn="auto" hangingPunct="1">
              <a:spcAft>
                <a:spcPts val="0"/>
              </a:spcAft>
              <a:buClr>
                <a:srgbClr val="F79646">
                  <a:lumMod val="75000"/>
                </a:srgbClr>
              </a:buClr>
              <a:buFont typeface="Arial"/>
              <a:buChar char="•"/>
              <a:defRPr/>
            </a:pPr>
            <a:r>
              <a:rPr lang="en-US" sz="2400" dirty="0">
                <a:solidFill>
                  <a:prstClr val="black"/>
                </a:solidFill>
              </a:rPr>
              <a:t>Inclusion Works</a:t>
            </a:r>
            <a:r>
              <a:rPr lang="en-US" sz="2400" dirty="0">
                <a:solidFill>
                  <a:prstClr val="black"/>
                </a:solidFill>
                <a:latin typeface="Arial"/>
              </a:rPr>
              <a:t>!</a:t>
            </a:r>
          </a:p>
          <a:p>
            <a:pPr eaLnBrk="1" fontAlgn="auto" hangingPunct="1">
              <a:spcAft>
                <a:spcPts val="0"/>
              </a:spcAft>
              <a:buFont typeface="Arial"/>
              <a:buChar char="•"/>
              <a:defRPr/>
            </a:pPr>
            <a:r>
              <a:rPr lang="en-US" sz="2400" dirty="0"/>
              <a:t>MAP Training PowerPoints</a:t>
            </a:r>
          </a:p>
          <a:p>
            <a:pPr eaLnBrk="1" fontAlgn="auto" hangingPunct="1">
              <a:spcAft>
                <a:spcPts val="0"/>
              </a:spcAft>
              <a:buFont typeface="Arial"/>
              <a:buChar char="•"/>
              <a:defRPr/>
            </a:pPr>
            <a:r>
              <a:rPr lang="en-US" sz="2400" dirty="0"/>
              <a:t>MAP Newsletter Archive</a:t>
            </a:r>
          </a:p>
          <a:p>
            <a:pPr eaLnBrk="1" fontAlgn="auto" hangingPunct="1">
              <a:spcAft>
                <a:spcPts val="0"/>
              </a:spcAft>
              <a:buFont typeface="Arial"/>
              <a:buChar char="•"/>
              <a:defRPr/>
            </a:pPr>
            <a:r>
              <a:rPr lang="en-US" sz="2400" dirty="0"/>
              <a:t>Reports and Useful Documents</a:t>
            </a:r>
          </a:p>
        </p:txBody>
      </p:sp>
      <p:pic>
        <p:nvPicPr>
          <p:cNvPr id="29699"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581650" y="-84138"/>
            <a:ext cx="2497138" cy="680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bwMode="auto">
          <a:xfrm>
            <a:off x="184150" y="109538"/>
            <a:ext cx="5124450" cy="1446212"/>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pPr eaLnBrk="1" hangingPunct="1"/>
            <a:r>
              <a:rPr lang="en-US" altLang="en-US"/>
              <a:t>MAP Project Resources</a:t>
            </a: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1D1891-FE3C-4955-9434-6F30C92B41C8}" type="slidenum">
              <a:rPr lang="en-US" altLang="en-US" smtClean="0"/>
              <a:pPr/>
              <a:t>8</a:t>
            </a:fld>
            <a:endParaRPr lang="en-US" altLang="en-US"/>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71575" y="706438"/>
            <a:ext cx="3430588" cy="6650037"/>
          </a:xfrm>
        </p:spPr>
        <p:txBody>
          <a:bodyPr/>
          <a:lstStyle/>
          <a:p>
            <a:pPr>
              <a:defRPr/>
            </a:pPr>
            <a:r>
              <a:rPr lang="en-US" sz="2000" dirty="0"/>
              <a:t>Coping with Trauma</a:t>
            </a:r>
          </a:p>
          <a:p>
            <a:pPr>
              <a:defRPr/>
            </a:pPr>
            <a:endParaRPr lang="en-US" sz="2000" dirty="0"/>
          </a:p>
          <a:p>
            <a:pPr>
              <a:defRPr/>
            </a:pPr>
            <a:r>
              <a:rPr lang="en-US" sz="2000" dirty="0"/>
              <a:t>Cultural Competency</a:t>
            </a:r>
          </a:p>
          <a:p>
            <a:pPr>
              <a:defRPr/>
            </a:pPr>
            <a:endParaRPr lang="en-US" sz="2000" dirty="0"/>
          </a:p>
          <a:p>
            <a:pPr>
              <a:defRPr/>
            </a:pPr>
            <a:r>
              <a:rPr lang="en-US" sz="2000" dirty="0"/>
              <a:t>Disability Specific</a:t>
            </a:r>
          </a:p>
          <a:p>
            <a:pPr>
              <a:defRPr/>
            </a:pPr>
            <a:endParaRPr lang="en-US" sz="2000" dirty="0"/>
          </a:p>
          <a:p>
            <a:pPr>
              <a:defRPr/>
            </a:pPr>
            <a:r>
              <a:rPr lang="en-US" sz="2000" dirty="0"/>
              <a:t>Early Identification</a:t>
            </a:r>
          </a:p>
          <a:p>
            <a:pPr>
              <a:defRPr/>
            </a:pPr>
            <a:endParaRPr lang="en-US" sz="2000" dirty="0"/>
          </a:p>
          <a:p>
            <a:pPr>
              <a:defRPr/>
            </a:pPr>
            <a:r>
              <a:rPr lang="en-US" sz="2000" dirty="0"/>
              <a:t>Family Engagement</a:t>
            </a:r>
          </a:p>
          <a:p>
            <a:pPr>
              <a:defRPr/>
            </a:pPr>
            <a:endParaRPr lang="en-US" sz="2000" dirty="0"/>
          </a:p>
          <a:p>
            <a:pPr>
              <a:defRPr/>
            </a:pPr>
            <a:r>
              <a:rPr lang="en-US" sz="2000" dirty="0"/>
              <a:t>Healthy Mind, Healthy Body</a:t>
            </a:r>
          </a:p>
          <a:p>
            <a:pPr>
              <a:defRPr/>
            </a:pPr>
            <a:endParaRPr lang="en-US" sz="2000" dirty="0"/>
          </a:p>
          <a:p>
            <a:pPr>
              <a:defRPr/>
            </a:pPr>
            <a:r>
              <a:rPr lang="en-US" sz="2000" dirty="0"/>
              <a:t>Inclusive Practice</a:t>
            </a:r>
          </a:p>
          <a:p>
            <a:pPr>
              <a:defRPr/>
            </a:pPr>
            <a:endParaRPr lang="en-US" sz="2000" dirty="0"/>
          </a:p>
          <a:p>
            <a:pPr>
              <a:defRPr/>
            </a:pPr>
            <a:r>
              <a:rPr lang="en-US" sz="2000" dirty="0"/>
              <a:t>Infant &amp; Early Mental Health</a:t>
            </a:r>
          </a:p>
        </p:txBody>
      </p:sp>
      <p:sp>
        <p:nvSpPr>
          <p:cNvPr id="31747" name="Title 3"/>
          <p:cNvSpPr>
            <a:spLocks noGrp="1"/>
          </p:cNvSpPr>
          <p:nvPr>
            <p:ph type="title"/>
          </p:nvPr>
        </p:nvSpPr>
        <p:spPr bwMode="auto">
          <a:xfrm>
            <a:off x="401638" y="14288"/>
            <a:ext cx="8162925" cy="647700"/>
          </a:xfrm>
          <a:noFill/>
          <a:ln>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0" compatLnSpc="1">
            <a:prstTxWarp prst="textNoShape">
              <a:avLst/>
            </a:prstTxWarp>
          </a:bodyPr>
          <a:lstStyle/>
          <a:p>
            <a:r>
              <a:rPr lang="en-US" altLang="en-US" sz="3600"/>
              <a:t>Resources and Links: By Topic Area</a:t>
            </a:r>
          </a:p>
        </p:txBody>
      </p:sp>
      <p:sp>
        <p:nvSpPr>
          <p:cNvPr id="317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FBF536-4EF4-4654-8E40-E5969CA2B632}" type="slidenum">
              <a:rPr lang="en-US" altLang="en-US" smtClean="0"/>
              <a:pPr/>
              <a:t>9</a:t>
            </a:fld>
            <a:endParaRPr lang="en-US" altLang="en-US"/>
          </a:p>
        </p:txBody>
      </p:sp>
      <p:sp>
        <p:nvSpPr>
          <p:cNvPr id="7" name="Content Placeholder 6"/>
          <p:cNvSpPr>
            <a:spLocks noGrp="1"/>
          </p:cNvSpPr>
          <p:nvPr>
            <p:ph sz="half" idx="2"/>
          </p:nvPr>
        </p:nvSpPr>
        <p:spPr>
          <a:xfrm>
            <a:off x="5414963" y="706438"/>
            <a:ext cx="3617912" cy="6151562"/>
          </a:xfrm>
        </p:spPr>
        <p:txBody>
          <a:bodyPr/>
          <a:lstStyle/>
          <a:p>
            <a:pPr>
              <a:defRPr/>
            </a:pPr>
            <a:r>
              <a:rPr lang="en-US" sz="2000" dirty="0">
                <a:latin typeface="Footlight MT Light"/>
                <a:cs typeface="Footlight MT Light"/>
              </a:rPr>
              <a:t>Legal and Licensing</a:t>
            </a:r>
          </a:p>
          <a:p>
            <a:pPr>
              <a:defRPr/>
            </a:pPr>
            <a:endParaRPr lang="en-US" sz="2000" dirty="0">
              <a:latin typeface="Footlight MT Light"/>
              <a:cs typeface="Footlight MT Light"/>
            </a:endParaRPr>
          </a:p>
          <a:p>
            <a:pPr>
              <a:defRPr/>
            </a:pPr>
            <a:r>
              <a:rPr lang="en-US" sz="2000" dirty="0">
                <a:latin typeface="Footlight MT Light"/>
                <a:cs typeface="Footlight MT Light"/>
              </a:rPr>
              <a:t>Organizations for Families</a:t>
            </a:r>
          </a:p>
          <a:p>
            <a:pPr>
              <a:defRPr/>
            </a:pPr>
            <a:endParaRPr lang="en-US" sz="2000" dirty="0">
              <a:latin typeface="Footlight MT Light"/>
              <a:cs typeface="Footlight MT Light"/>
            </a:endParaRPr>
          </a:p>
          <a:p>
            <a:pPr>
              <a:defRPr/>
            </a:pPr>
            <a:r>
              <a:rPr lang="en-US" sz="2000" dirty="0">
                <a:latin typeface="Footlight MT Light"/>
                <a:cs typeface="Footlight MT Light"/>
              </a:rPr>
              <a:t>Policy/Trends</a:t>
            </a:r>
          </a:p>
          <a:p>
            <a:pPr>
              <a:defRPr/>
            </a:pPr>
            <a:endParaRPr lang="en-US" sz="2000" dirty="0">
              <a:latin typeface="Footlight MT Light"/>
              <a:cs typeface="Footlight MT Light"/>
            </a:endParaRPr>
          </a:p>
          <a:p>
            <a:pPr>
              <a:defRPr/>
            </a:pPr>
            <a:r>
              <a:rPr lang="en-US" sz="2000" dirty="0">
                <a:latin typeface="Footlight MT Light"/>
                <a:cs typeface="Footlight MT Light"/>
              </a:rPr>
              <a:t>School Age &amp; Beyond</a:t>
            </a:r>
          </a:p>
          <a:p>
            <a:pPr>
              <a:defRPr/>
            </a:pPr>
            <a:endParaRPr lang="en-US" sz="2000" dirty="0">
              <a:latin typeface="Footlight MT Light"/>
              <a:cs typeface="Footlight MT Light"/>
            </a:endParaRPr>
          </a:p>
          <a:p>
            <a:pPr>
              <a:defRPr/>
            </a:pPr>
            <a:r>
              <a:rPr lang="en-US" sz="2000" dirty="0">
                <a:latin typeface="Footlight MT Light"/>
                <a:cs typeface="Footlight MT Light"/>
              </a:rPr>
              <a:t>Social Emotional &amp; Behavior</a:t>
            </a:r>
          </a:p>
          <a:p>
            <a:pPr>
              <a:defRPr/>
            </a:pPr>
            <a:endParaRPr lang="en-US" sz="2000" dirty="0">
              <a:latin typeface="Footlight MT Light"/>
              <a:cs typeface="Footlight MT Light"/>
            </a:endParaRPr>
          </a:p>
          <a:p>
            <a:pPr>
              <a:defRPr/>
            </a:pPr>
            <a:r>
              <a:rPr lang="en-US" sz="2000" dirty="0">
                <a:latin typeface="Footlight MT Light"/>
                <a:cs typeface="Footlight MT Light"/>
              </a:rPr>
              <a:t>Training &amp; Technical Assistance</a:t>
            </a:r>
          </a:p>
          <a:p>
            <a:pPr>
              <a:defRPr/>
            </a:pPr>
            <a:endParaRPr lang="en-US" sz="2000" dirty="0">
              <a:latin typeface="Footlight MT Light"/>
              <a:cs typeface="Footlight MT Light"/>
            </a:endParaRPr>
          </a:p>
          <a:p>
            <a:pPr>
              <a:defRPr/>
            </a:pPr>
            <a:r>
              <a:rPr lang="en-US" sz="2000" dirty="0">
                <a:latin typeface="Footlight MT Light"/>
                <a:cs typeface="Footlight MT Light"/>
              </a:rPr>
              <a:t>Video Collection</a:t>
            </a:r>
          </a:p>
          <a:p>
            <a:pPr>
              <a:defRPr/>
            </a:pPr>
            <a:endParaRPr lang="en-US" sz="2000" dirty="0">
              <a:latin typeface="Footlight MT Light"/>
              <a:cs typeface="Footlight MT Light"/>
            </a:endParaRPr>
          </a:p>
          <a:p>
            <a:pPr>
              <a:defRPr/>
            </a:pPr>
            <a:r>
              <a:rPr lang="en-US" sz="2000" dirty="0">
                <a:latin typeface="Footlight MT Light"/>
                <a:cs typeface="Footlight MT Light"/>
              </a:rPr>
              <a:t>Visual Supports</a:t>
            </a:r>
          </a:p>
        </p:txBody>
      </p:sp>
      <p:pic>
        <p:nvPicPr>
          <p:cNvPr id="31750"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038" y="706438"/>
            <a:ext cx="1370012" cy="618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41813" y="706438"/>
            <a:ext cx="1384300"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201591</TotalTime>
  <Words>6562</Words>
  <Application>Microsoft Macintosh PowerPoint</Application>
  <PresentationFormat>Letter Paper (8.5x11 in)</PresentationFormat>
  <Paragraphs>699</Paragraphs>
  <Slides>44</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Footlight MT Light</vt:lpstr>
      <vt:lpstr>Office Theme</vt:lpstr>
      <vt:lpstr>MAP To Inclusion and Belonging…..Making Access Possible</vt:lpstr>
      <vt:lpstr>Overview</vt:lpstr>
      <vt:lpstr>MAP to Inclusion &amp; Belonging…Making Access Possible </vt:lpstr>
      <vt:lpstr>MAP’s Purpose</vt:lpstr>
      <vt:lpstr>PowerPoint Presentation</vt:lpstr>
      <vt:lpstr>Where to Find MAP</vt:lpstr>
      <vt:lpstr>www.CAinclusion.org </vt:lpstr>
      <vt:lpstr>MAP Project Resources</vt:lpstr>
      <vt:lpstr>Resources and Links: By Topic Area</vt:lpstr>
      <vt:lpstr>MAP Project Resources:  CA CSEFEL   </vt:lpstr>
      <vt:lpstr>Teaching Pyramid http://cainclusion.org/teachingpyramid/</vt:lpstr>
      <vt:lpstr>Preventing Suspension and Expulsion of Young Children in Child Care &amp; Early Education Settings https://preventingchildcareexpulsionca.org/  </vt:lpstr>
      <vt:lpstr>County Specific Resources http://cainclusion.org/camap/map-project-resources/county-specific-resources/</vt:lpstr>
      <vt:lpstr>Hot Topics</vt:lpstr>
      <vt:lpstr>Inclusion Works! http://cainclusion.org/camap/map-project-resources/inclusion-works/</vt:lpstr>
      <vt:lpstr>MAP Training PowerPoints http://cainclusion.org/camap/map-project-resources/map-training-powerpoints/</vt:lpstr>
      <vt:lpstr>MAP Newsletters http://cainclusion.org/camap/map-project-resources/map-newsletters/</vt:lpstr>
      <vt:lpstr>Reports and Useful Documents http://cainclusion.org/camap/map-project-resources/reports-and-useful-documents/</vt:lpstr>
      <vt:lpstr>Reports and Useful Documents:  Other Useful Documents</vt:lpstr>
      <vt:lpstr>How can you use these resources?</vt:lpstr>
      <vt:lpstr>Resources and Links http://cainclusion.org/camap/resources-and-links/</vt:lpstr>
      <vt:lpstr>Video Collection</vt:lpstr>
      <vt:lpstr>Coping with Trauma</vt:lpstr>
      <vt:lpstr>Coping with Trauma: Self Regulation</vt:lpstr>
      <vt:lpstr>Healthy Mind, Healthy Body</vt:lpstr>
      <vt:lpstr>Cultural Competency &amp; Resources in Multiple Languages: Cultural Competency</vt:lpstr>
      <vt:lpstr>Cultural Competency &amp; Resources in Multiple Languages: Dual Language Learners</vt:lpstr>
      <vt:lpstr>Cultural Competency and Resources in Multiple Languages: Multiple Languages</vt:lpstr>
      <vt:lpstr>Early Identification: Learn the Signs Act Early  http://cainclusion.org/camap/resources-and-links/inclusive-practice/</vt:lpstr>
      <vt:lpstr>Inclusive Practice: Inclusion Checklists and Self-Assessments</vt:lpstr>
      <vt:lpstr>Inclusive Practice: Brooks Publishing Inclusion Lab http://blog.brookespublishing.com/</vt:lpstr>
      <vt:lpstr>Inclusive Practice: Head Start: ECLKC Children with Disabilities</vt:lpstr>
      <vt:lpstr>Inclusive Practice:  Head Start: Disabilities Services Newsletters</vt:lpstr>
      <vt:lpstr>Inclusive Practice:  Transitions</vt:lpstr>
      <vt:lpstr>Disability Specific</vt:lpstr>
      <vt:lpstr>Family Engagement</vt:lpstr>
      <vt:lpstr>Legal and Licensing</vt:lpstr>
      <vt:lpstr>School Age and Beyond</vt:lpstr>
      <vt:lpstr>Social and Emotional</vt:lpstr>
      <vt:lpstr>Social and Emotional </vt:lpstr>
      <vt:lpstr>Social and Emotional</vt:lpstr>
      <vt:lpstr>Training &amp; Technical Assistance</vt:lpstr>
      <vt:lpstr>Action Plan </vt:lpstr>
      <vt:lpstr>Talk to Us </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 Castillon</dc:creator>
  <cp:lastModifiedBy>Alejandro Castillon</cp:lastModifiedBy>
  <cp:revision>4034</cp:revision>
  <cp:lastPrinted>2018-12-19T21:32:03Z</cp:lastPrinted>
  <dcterms:created xsi:type="dcterms:W3CDTF">2015-07-12T21:27:47Z</dcterms:created>
  <dcterms:modified xsi:type="dcterms:W3CDTF">2018-12-19T21:32:06Z</dcterms:modified>
</cp:coreProperties>
</file>