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87" r:id="rId1"/>
    <p:sldMasterId id="2147484204" r:id="rId2"/>
    <p:sldMasterId id="2147484208" r:id="rId3"/>
  </p:sldMasterIdLst>
  <p:notesMasterIdLst>
    <p:notesMasterId r:id="rId24"/>
  </p:notesMasterIdLst>
  <p:handoutMasterIdLst>
    <p:handoutMasterId r:id="rId25"/>
  </p:handoutMasterIdLst>
  <p:sldIdLst>
    <p:sldId id="543" r:id="rId4"/>
    <p:sldId id="544" r:id="rId5"/>
    <p:sldId id="545" r:id="rId6"/>
    <p:sldId id="546" r:id="rId7"/>
    <p:sldId id="547" r:id="rId8"/>
    <p:sldId id="548" r:id="rId9"/>
    <p:sldId id="549" r:id="rId10"/>
    <p:sldId id="1317" r:id="rId11"/>
    <p:sldId id="550" r:id="rId12"/>
    <p:sldId id="551" r:id="rId13"/>
    <p:sldId id="552" r:id="rId14"/>
    <p:sldId id="553" r:id="rId15"/>
    <p:sldId id="542" r:id="rId16"/>
    <p:sldId id="555" r:id="rId17"/>
    <p:sldId id="1318" r:id="rId18"/>
    <p:sldId id="1319" r:id="rId19"/>
    <p:sldId id="308" r:id="rId20"/>
    <p:sldId id="557" r:id="rId21"/>
    <p:sldId id="558" r:id="rId22"/>
    <p:sldId id="504" r:id="rId23"/>
  </p:sldIdLst>
  <p:sldSz cx="9144000" cy="6858000" type="letter"/>
  <p:notesSz cx="9144000" cy="6858000"/>
  <p:custDataLst>
    <p:tags r:id="rId26"/>
  </p:custDataLst>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CD0EA-0655-B78E-EA7B-7849CB7D91C5}" name="Nicole Loftus" initials="NL" userId="S::nloftus@wested.org::16e17c4c-227b-4189-b9dd-9a2b678efc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inda Brault" initials="LB"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clrMru>
    <a:srgbClr val="000000"/>
    <a:srgbClr val="FF9300"/>
    <a:srgbClr val="D5FC79"/>
    <a:srgbClr val="00FA00"/>
    <a:srgbClr val="0EE19F"/>
    <a:srgbClr val="008F00"/>
    <a:srgbClr val="218CCC"/>
    <a:srgbClr val="FF8000"/>
    <a:srgbClr val="D1C4F3"/>
    <a:srgbClr val="CBB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8BC3B-6345-4391-BEDA-D89297D7040C}" v="2" dt="2022-08-17T01:27:23.231"/>
    <p1510:client id="{6ED2F57B-F81C-4492-BF96-C6194B81057D}" v="1" dt="2022-08-17T00:41:53.229"/>
    <p1510:client id="{863E0C81-4C02-46AC-81E6-F1682BFAD545}" v="14" dt="2023-08-14T20:32:32.010"/>
    <p1510:client id="{D7FDBA3B-F652-40E9-9502-3360DE3F77F3}" v="33" dt="2022-08-15T20:14:58.842"/>
    <p1510:client id="{E3968691-2F83-4B2E-B6FD-D89118CED438}" v="73" dt="2023-08-14T20:40:01.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0680"/>
  </p:normalViewPr>
  <p:slideViewPr>
    <p:cSldViewPr snapToGrid="0">
      <p:cViewPr varScale="1">
        <p:scale>
          <a:sx n="75" d="100"/>
          <a:sy n="75" d="100"/>
        </p:scale>
        <p:origin x="3224" y="16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r>
              <a:rPr lang="en-US"/>
              <a:t>Using What We Know</a:t>
            </a:r>
          </a:p>
        </p:txBody>
      </p:sp>
      <p:sp>
        <p:nvSpPr>
          <p:cNvPr id="6147"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r>
              <a:rPr lang="en-US"/>
              <a:t>August 2020</a:t>
            </a:r>
          </a:p>
        </p:txBody>
      </p:sp>
      <p:sp>
        <p:nvSpPr>
          <p:cNvPr id="6148"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r>
              <a:rPr lang="en-US"/>
              <a:t>CA Teaching Pyramid</a:t>
            </a:r>
          </a:p>
        </p:txBody>
      </p:sp>
      <p:sp>
        <p:nvSpPr>
          <p:cNvPr id="6149"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5D4B8744-5A84-E649-917F-8FDD7FFC07E8}" type="slidenum">
              <a:rPr lang="en-US"/>
              <a:pPr>
                <a:defRPr/>
              </a:pPr>
              <a:t>‹#›</a:t>
            </a:fld>
            <a:endParaRPr lang="en-US"/>
          </a:p>
        </p:txBody>
      </p:sp>
    </p:spTree>
    <p:extLst>
      <p:ext uri="{BB962C8B-B14F-4D97-AF65-F5344CB8AC3E}">
        <p14:creationId xmlns:p14="http://schemas.microsoft.com/office/powerpoint/2010/main" val="21525516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r>
              <a:rPr lang="en-US"/>
              <a:t>Using What We Know</a:t>
            </a:r>
          </a:p>
        </p:txBody>
      </p:sp>
      <p:sp>
        <p:nvSpPr>
          <p:cNvPr id="3075" name="Rectangle 3"/>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r>
              <a:rPr lang="en-US"/>
              <a:t>August 2020</a:t>
            </a:r>
          </a:p>
        </p:txBody>
      </p:sp>
      <p:sp>
        <p:nvSpPr>
          <p:cNvPr id="19460"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r>
              <a:rPr lang="en-US"/>
              <a:t>CA Teaching Pyramid</a:t>
            </a:r>
          </a:p>
        </p:txBody>
      </p:sp>
      <p:sp>
        <p:nvSpPr>
          <p:cNvPr id="307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37B286A-C773-2E4E-A477-EEE293B0F8E8}" type="slidenum">
              <a:rPr lang="en-US"/>
              <a:pPr>
                <a:defRPr/>
              </a:pPr>
              <a:t>‹#›</a:t>
            </a:fld>
            <a:endParaRPr lang="en-US"/>
          </a:p>
        </p:txBody>
      </p:sp>
    </p:spTree>
    <p:extLst>
      <p:ext uri="{BB962C8B-B14F-4D97-AF65-F5344CB8AC3E}">
        <p14:creationId xmlns:p14="http://schemas.microsoft.com/office/powerpoint/2010/main" val="4053601658"/>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p:spPr>
        <p:txBody>
          <a:bodyPr/>
          <a:lstStyle/>
          <a:p>
            <a:r>
              <a:rPr lang="en-US">
                <a:latin typeface="Arial" pitchFamily="-111" charset="0"/>
                <a:ea typeface="ＭＳ Ｐゴシック" pitchFamily="-111" charset="-128"/>
                <a:cs typeface="ＭＳ Ｐゴシック" pitchFamily="-111" charset="-128"/>
              </a:rPr>
              <a:t>Family Engagement and Module 1a</a:t>
            </a:r>
          </a:p>
        </p:txBody>
      </p:sp>
      <p:sp>
        <p:nvSpPr>
          <p:cNvPr id="163843" name="Rectangle 3"/>
          <p:cNvSpPr>
            <a:spLocks noGrp="1" noChangeArrowheads="1"/>
          </p:cNvSpPr>
          <p:nvPr>
            <p:ph type="dt" sz="quarter" idx="1"/>
          </p:nvPr>
        </p:nvSpPr>
        <p:spPr>
          <a:noFill/>
        </p:spPr>
        <p:txBody>
          <a:bodyPr/>
          <a:lstStyle/>
          <a:p>
            <a:r>
              <a:rPr lang="en-US">
                <a:latin typeface="Arial" pitchFamily="-111" charset="0"/>
                <a:ea typeface="ＭＳ Ｐゴシック" pitchFamily="-111" charset="-128"/>
                <a:cs typeface="ＭＳ Ｐゴシック" pitchFamily="-111" charset="-128"/>
              </a:rPr>
              <a:t>August 2013</a:t>
            </a:r>
          </a:p>
        </p:txBody>
      </p:sp>
      <p:sp>
        <p:nvSpPr>
          <p:cNvPr id="163844" name="Rectangle 6"/>
          <p:cNvSpPr>
            <a:spLocks noGrp="1" noChangeArrowheads="1"/>
          </p:cNvSpPr>
          <p:nvPr>
            <p:ph type="ftr" sz="quarter" idx="4"/>
          </p:nvPr>
        </p:nvSpPr>
        <p:spPr>
          <a:noFill/>
        </p:spPr>
        <p:txBody>
          <a:bodyPr/>
          <a:lstStyle/>
          <a:p>
            <a:r>
              <a:rPr lang="en-US">
                <a:latin typeface="Arial" pitchFamily="-111" charset="0"/>
                <a:ea typeface="ＭＳ Ｐゴシック" pitchFamily="-111" charset="-128"/>
                <a:cs typeface="ＭＳ Ｐゴシック" pitchFamily="-111" charset="-128"/>
              </a:rPr>
              <a:t>WestEd Center for Child &amp; Family Studies</a:t>
            </a:r>
          </a:p>
        </p:txBody>
      </p:sp>
      <p:sp>
        <p:nvSpPr>
          <p:cNvPr id="163845" name="Rectangle 7"/>
          <p:cNvSpPr>
            <a:spLocks noGrp="1" noChangeArrowheads="1"/>
          </p:cNvSpPr>
          <p:nvPr>
            <p:ph type="sldNum" sz="quarter" idx="5"/>
          </p:nvPr>
        </p:nvSpPr>
        <p:spPr>
          <a:noFill/>
        </p:spPr>
        <p:txBody>
          <a:bodyPr/>
          <a:lstStyle/>
          <a:p>
            <a:fld id="{BAF8398B-F03A-F644-8CE8-CE455905B04E}" type="slidenum">
              <a:rPr lang="en-US">
                <a:latin typeface="Arial" pitchFamily="-111" charset="0"/>
                <a:ea typeface="ＭＳ Ｐゴシック" pitchFamily="-111" charset="-128"/>
                <a:cs typeface="ＭＳ Ｐゴシック" pitchFamily="-111" charset="-128"/>
              </a:rPr>
              <a:pPr/>
              <a:t>1</a:t>
            </a:fld>
            <a:endParaRPr lang="en-US">
              <a:latin typeface="Arial" pitchFamily="-111" charset="0"/>
              <a:ea typeface="ＭＳ Ｐゴシック" pitchFamily="-111" charset="-128"/>
              <a:cs typeface="ＭＳ Ｐゴシック" pitchFamily="-111" charset="-128"/>
            </a:endParaRPr>
          </a:p>
        </p:txBody>
      </p:sp>
      <p:sp>
        <p:nvSpPr>
          <p:cNvPr id="163846" name="Rectangle 2"/>
          <p:cNvSpPr>
            <a:spLocks noGrp="1" noRot="1" noChangeAspect="1" noChangeArrowheads="1"/>
          </p:cNvSpPr>
          <p:nvPr>
            <p:ph type="sldImg"/>
          </p:nvPr>
        </p:nvSpPr>
        <p:spPr>
          <a:xfrm>
            <a:off x="2830513" y="490538"/>
            <a:ext cx="3484562" cy="2613025"/>
          </a:xfrm>
          <a:solidFill>
            <a:srgbClr val="FFFFFF"/>
          </a:solidFill>
          <a:ln/>
        </p:spPr>
      </p:sp>
      <p:sp>
        <p:nvSpPr>
          <p:cNvPr id="163847" name="Rectangle 3"/>
          <p:cNvSpPr>
            <a:spLocks noGrp="1" noChangeArrowheads="1"/>
          </p:cNvSpPr>
          <p:nvPr>
            <p:ph type="body" idx="1"/>
          </p:nvPr>
        </p:nvSpPr>
        <p:spPr>
          <a:xfrm>
            <a:off x="1238250" y="3265488"/>
            <a:ext cx="6667500" cy="3101975"/>
          </a:xfrm>
          <a:solidFill>
            <a:srgbClr val="FFFFFF"/>
          </a:solidFill>
          <a:ln>
            <a:solidFill>
              <a:srgbClr val="000000"/>
            </a:solidFill>
          </a:ln>
        </p:spPr>
        <p:txBody>
          <a:bodyPr/>
          <a:lstStyle/>
          <a:p>
            <a:pPr eaLnBrk="1" hangingPunct="1"/>
            <a:endParaRPr lang="en-US">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99785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a:p>
        </p:txBody>
      </p:sp>
      <p:sp>
        <p:nvSpPr>
          <p:cNvPr id="30724" name="Slide Number Placeholder 3"/>
          <p:cNvSpPr>
            <a:spLocks noGrp="1"/>
          </p:cNvSpPr>
          <p:nvPr>
            <p:ph type="sldNum" sz="quarter" idx="5"/>
          </p:nvPr>
        </p:nvSpPr>
        <p:spPr>
          <a:noFill/>
        </p:spPr>
        <p:txBody>
          <a:bodyPr/>
          <a:lstStyle/>
          <a:p>
            <a:fld id="{B0925898-BE7D-9840-9FFB-8BE3FB0048DF}" type="slidenum">
              <a:rPr lang="en-US" smtClean="0">
                <a:ea typeface="ＭＳ Ｐゴシック" charset="-128"/>
                <a:cs typeface="ＭＳ Ｐゴシック" charset="-128"/>
              </a:rPr>
              <a:pPr/>
              <a:t>10</a:t>
            </a:fld>
            <a:endParaRPr lang="en-US">
              <a:ea typeface="ＭＳ Ｐゴシック" charset="-128"/>
              <a:cs typeface="ＭＳ Ｐゴシック" charset="-128"/>
            </a:endParaRPr>
          </a:p>
        </p:txBody>
      </p:sp>
      <p:sp>
        <p:nvSpPr>
          <p:cNvPr id="30725"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30726"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30727"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pPr eaLnBrk="1" hangingPunct="1"/>
            <a:endParaRPr lang="en-US"/>
          </a:p>
        </p:txBody>
      </p:sp>
      <p:sp>
        <p:nvSpPr>
          <p:cNvPr id="32772" name="Slide Number Placeholder 3"/>
          <p:cNvSpPr>
            <a:spLocks noGrp="1"/>
          </p:cNvSpPr>
          <p:nvPr>
            <p:ph type="sldNum" sz="quarter" idx="5"/>
          </p:nvPr>
        </p:nvSpPr>
        <p:spPr>
          <a:noFill/>
        </p:spPr>
        <p:txBody>
          <a:bodyPr/>
          <a:lstStyle/>
          <a:p>
            <a:fld id="{A3DFEA34-BAA2-074F-B2EC-FE56F66B7B35}" type="slidenum">
              <a:rPr lang="en-US" smtClean="0">
                <a:ea typeface="ＭＳ Ｐゴシック" charset="-128"/>
                <a:cs typeface="ＭＳ Ｐゴシック" charset="-128"/>
              </a:rPr>
              <a:pPr/>
              <a:t>11</a:t>
            </a:fld>
            <a:endParaRPr lang="en-US">
              <a:ea typeface="ＭＳ Ｐゴシック" charset="-128"/>
              <a:cs typeface="ＭＳ Ｐゴシック" charset="-128"/>
            </a:endParaRPr>
          </a:p>
        </p:txBody>
      </p:sp>
      <p:sp>
        <p:nvSpPr>
          <p:cNvPr id="32773"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32774"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32775"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5B2D-87B9-1D47-8F78-7EDF0663BD22}" type="slidenum">
              <a:rPr lang="en-US"/>
              <a:pPr/>
              <a:t>12</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sz="quarter" idx="1"/>
          </p:nvPr>
        </p:nvSpPr>
        <p:spPr/>
        <p:txBody>
          <a:bodyPr/>
          <a:lstStyle/>
          <a:p>
            <a:pPr>
              <a:defRPr/>
            </a:pPr>
            <a:r>
              <a:rPr lang="en-US"/>
              <a:t>Spring 2013</a:t>
            </a:r>
          </a:p>
        </p:txBody>
      </p:sp>
      <p:sp>
        <p:nvSpPr>
          <p:cNvPr id="6" name="Footer Placeholder 5"/>
          <p:cNvSpPr>
            <a:spLocks noGrp="1"/>
          </p:cNvSpPr>
          <p:nvPr>
            <p:ph type="ftr" sz="quarter" idx="4"/>
          </p:nvPr>
        </p:nvSpPr>
        <p:spPr/>
        <p:txBody>
          <a:bodyPr/>
          <a:lstStyle/>
          <a:p>
            <a:pPr>
              <a:defRPr/>
            </a:pPr>
            <a:r>
              <a:rPr lang="en-US"/>
              <a:t>www.CAinclusion.org/teachingpyramid</a:t>
            </a:r>
          </a:p>
        </p:txBody>
      </p:sp>
      <p:sp>
        <p:nvSpPr>
          <p:cNvPr id="7" name="Header Placeholder 6"/>
          <p:cNvSpPr>
            <a:spLocks noGrp="1"/>
          </p:cNvSpPr>
          <p:nvPr>
            <p:ph type="hdr" sz="quarter"/>
          </p:nvPr>
        </p:nvSpPr>
        <p:spPr/>
        <p:txBody>
          <a:bodyPr/>
          <a:lstStyle/>
          <a:p>
            <a:pPr>
              <a:defRPr/>
            </a:pPr>
            <a:r>
              <a:rPr lang="en-US"/>
              <a:t>Expectation Kickoff for Families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pPr eaLnBrk="1" hangingPunct="1"/>
            <a:endParaRPr lang="en-US"/>
          </a:p>
        </p:txBody>
      </p:sp>
      <p:sp>
        <p:nvSpPr>
          <p:cNvPr id="38916" name="Slide Number Placeholder 3"/>
          <p:cNvSpPr>
            <a:spLocks noGrp="1"/>
          </p:cNvSpPr>
          <p:nvPr>
            <p:ph type="sldNum" sz="quarter" idx="5"/>
          </p:nvPr>
        </p:nvSpPr>
        <p:spPr>
          <a:noFill/>
        </p:spPr>
        <p:txBody>
          <a:bodyPr/>
          <a:lstStyle/>
          <a:p>
            <a:fld id="{3E9D3F0B-3622-A544-B0F4-E0E4405DB57E}" type="slidenum">
              <a:rPr lang="en-US" smtClean="0">
                <a:ea typeface="ＭＳ Ｐゴシック" charset="-128"/>
                <a:cs typeface="ＭＳ Ｐゴシック" charset="-128"/>
              </a:rPr>
              <a:pPr/>
              <a:t>14</a:t>
            </a:fld>
            <a:endParaRPr lang="en-US">
              <a:ea typeface="ＭＳ Ｐゴシック" charset="-128"/>
              <a:cs typeface="ＭＳ Ｐゴシック" charset="-128"/>
            </a:endParaRPr>
          </a:p>
        </p:txBody>
      </p:sp>
      <p:sp>
        <p:nvSpPr>
          <p:cNvPr id="38917"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38918"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38919"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A6A7E01-B0D3-8248-A75A-6B96AB1FE72A}"/>
              </a:ext>
            </a:extLst>
          </p:cNvPr>
          <p:cNvSpPr>
            <a:spLocks noGrp="1" noChangeArrowheads="1"/>
          </p:cNvSpPr>
          <p:nvPr>
            <p:ph type="hdr" sz="quarter"/>
          </p:nvPr>
        </p:nvSpPr>
        <p:spPr/>
        <p:txBody>
          <a:bodyPr/>
          <a:lstStyle/>
          <a:p>
            <a:pPr>
              <a:defRPr/>
            </a:pPr>
            <a:r>
              <a:rPr lang="en-US"/>
              <a:t>Expectations KickOff</a:t>
            </a:r>
          </a:p>
        </p:txBody>
      </p:sp>
      <p:sp>
        <p:nvSpPr>
          <p:cNvPr id="5" name="Rectangle 3">
            <a:extLst>
              <a:ext uri="{FF2B5EF4-FFF2-40B4-BE49-F238E27FC236}">
                <a16:creationId xmlns:a16="http://schemas.microsoft.com/office/drawing/2014/main" id="{FBF8CC46-E01F-1A4B-9EBF-E7D7C4C5A924}"/>
              </a:ext>
            </a:extLst>
          </p:cNvPr>
          <p:cNvSpPr>
            <a:spLocks noGrp="1" noChangeArrowheads="1"/>
          </p:cNvSpPr>
          <p:nvPr>
            <p:ph type="dt" sz="quarter" idx="1"/>
          </p:nvPr>
        </p:nvSpPr>
        <p:spPr/>
        <p:txBody>
          <a:bodyPr/>
          <a:lstStyle/>
          <a:p>
            <a:pPr>
              <a:defRPr/>
            </a:pPr>
            <a:r>
              <a:rPr lang="en-US"/>
              <a:t>February</a:t>
            </a:r>
          </a:p>
        </p:txBody>
      </p:sp>
      <p:sp>
        <p:nvSpPr>
          <p:cNvPr id="6" name="Rectangle 6">
            <a:extLst>
              <a:ext uri="{FF2B5EF4-FFF2-40B4-BE49-F238E27FC236}">
                <a16:creationId xmlns:a16="http://schemas.microsoft.com/office/drawing/2014/main" id="{AEF73378-FC66-C94C-87C2-21DCA3B7B491}"/>
              </a:ext>
            </a:extLst>
          </p:cNvPr>
          <p:cNvSpPr>
            <a:spLocks noGrp="1" noChangeArrowheads="1"/>
          </p:cNvSpPr>
          <p:nvPr>
            <p:ph type="ftr" sz="quarter" idx="4"/>
          </p:nvPr>
        </p:nvSpPr>
        <p:spPr/>
        <p:txBody>
          <a:bodyPr/>
          <a:lstStyle/>
          <a:p>
            <a:pPr>
              <a:defRPr/>
            </a:pPr>
            <a:r>
              <a:rPr lang="en-US"/>
              <a:t>www.CAinclusion.org/teachingpyramid</a:t>
            </a:r>
          </a:p>
        </p:txBody>
      </p:sp>
      <p:sp>
        <p:nvSpPr>
          <p:cNvPr id="64517" name="Rectangle 7">
            <a:extLst>
              <a:ext uri="{FF2B5EF4-FFF2-40B4-BE49-F238E27FC236}">
                <a16:creationId xmlns:a16="http://schemas.microsoft.com/office/drawing/2014/main" id="{7D7E63FC-12D9-9E44-92C2-28359F25C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86677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77D30AC-E27E-6D48-9AF1-823DB8063D43}" type="slidenum">
              <a:rPr lang="en-US" altLang="en-US" sz="1100"/>
              <a:pPr eaLnBrk="1" hangingPunct="1"/>
              <a:t>17</a:t>
            </a:fld>
            <a:endParaRPr lang="en-US" altLang="en-US" sz="1100"/>
          </a:p>
        </p:txBody>
      </p:sp>
      <p:sp>
        <p:nvSpPr>
          <p:cNvPr id="64518" name="Rectangle 2">
            <a:extLst>
              <a:ext uri="{FF2B5EF4-FFF2-40B4-BE49-F238E27FC236}">
                <a16:creationId xmlns:a16="http://schemas.microsoft.com/office/drawing/2014/main" id="{D41A3A45-FBCD-3846-9963-9279E2123AE9}"/>
              </a:ext>
            </a:extLst>
          </p:cNvPr>
          <p:cNvSpPr>
            <a:spLocks noGrp="1" noRot="1" noChangeAspect="1" noChangeArrowheads="1" noTextEdit="1"/>
          </p:cNvSpPr>
          <p:nvPr>
            <p:ph type="sldImg"/>
          </p:nvPr>
        </p:nvSpPr>
        <p:spPr>
          <a:ln/>
        </p:spPr>
      </p:sp>
      <p:sp>
        <p:nvSpPr>
          <p:cNvPr id="64519" name="Rectangle 3">
            <a:extLst>
              <a:ext uri="{FF2B5EF4-FFF2-40B4-BE49-F238E27FC236}">
                <a16:creationId xmlns:a16="http://schemas.microsoft.com/office/drawing/2014/main" id="{6F648012-5FD5-2244-B1AA-DEB7D50CC7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37041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pPr eaLnBrk="1" hangingPunct="1"/>
            <a:endParaRPr lang="en-US"/>
          </a:p>
        </p:txBody>
      </p:sp>
      <p:sp>
        <p:nvSpPr>
          <p:cNvPr id="43012" name="Slide Number Placeholder 3"/>
          <p:cNvSpPr>
            <a:spLocks noGrp="1"/>
          </p:cNvSpPr>
          <p:nvPr>
            <p:ph type="sldNum" sz="quarter" idx="5"/>
          </p:nvPr>
        </p:nvSpPr>
        <p:spPr>
          <a:noFill/>
        </p:spPr>
        <p:txBody>
          <a:bodyPr/>
          <a:lstStyle/>
          <a:p>
            <a:fld id="{2D1B467E-0BA9-5B4D-B1CC-AF557BD5FDFD}" type="slidenum">
              <a:rPr lang="en-US" smtClean="0">
                <a:ea typeface="ＭＳ Ｐゴシック" charset="-128"/>
                <a:cs typeface="ＭＳ Ｐゴシック" charset="-128"/>
              </a:rPr>
              <a:pPr/>
              <a:t>18</a:t>
            </a:fld>
            <a:endParaRPr lang="en-US">
              <a:ea typeface="ＭＳ Ｐゴシック" charset="-128"/>
              <a:cs typeface="ＭＳ Ｐゴシック" charset="-128"/>
            </a:endParaRPr>
          </a:p>
        </p:txBody>
      </p:sp>
      <p:sp>
        <p:nvSpPr>
          <p:cNvPr id="43013"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43014"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43015"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a:p>
        </p:txBody>
      </p:sp>
      <p:sp>
        <p:nvSpPr>
          <p:cNvPr id="45060" name="Slide Number Placeholder 3"/>
          <p:cNvSpPr>
            <a:spLocks noGrp="1"/>
          </p:cNvSpPr>
          <p:nvPr>
            <p:ph type="sldNum" sz="quarter" idx="5"/>
          </p:nvPr>
        </p:nvSpPr>
        <p:spPr>
          <a:noFill/>
        </p:spPr>
        <p:txBody>
          <a:bodyPr/>
          <a:lstStyle/>
          <a:p>
            <a:fld id="{8A127565-9D96-7F4E-BD22-3A6927C0A1B1}" type="slidenum">
              <a:rPr lang="en-US" smtClean="0">
                <a:ea typeface="ＭＳ Ｐゴシック" charset="-128"/>
                <a:cs typeface="ＭＳ Ｐゴシック" charset="-128"/>
              </a:rPr>
              <a:pPr/>
              <a:t>19</a:t>
            </a:fld>
            <a:endParaRPr lang="en-US">
              <a:ea typeface="ＭＳ Ｐゴシック" charset="-128"/>
              <a:cs typeface="ＭＳ Ｐゴシック" charset="-128"/>
            </a:endParaRPr>
          </a:p>
        </p:txBody>
      </p:sp>
      <p:sp>
        <p:nvSpPr>
          <p:cNvPr id="45061"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45062"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45063"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Family Engagement and Module 1a</a:t>
            </a:r>
          </a:p>
        </p:txBody>
      </p:sp>
      <p:sp>
        <p:nvSpPr>
          <p:cNvPr id="5" name="Date Placeholder 4"/>
          <p:cNvSpPr>
            <a:spLocks noGrp="1"/>
          </p:cNvSpPr>
          <p:nvPr>
            <p:ph type="dt" idx="11"/>
          </p:nvPr>
        </p:nvSpPr>
        <p:spPr/>
        <p:txBody>
          <a:bodyPr/>
          <a:lstStyle/>
          <a:p>
            <a:pPr>
              <a:defRPr/>
            </a:pPr>
            <a:r>
              <a:rPr lang="en-US"/>
              <a:t>August 2013</a:t>
            </a:r>
          </a:p>
        </p:txBody>
      </p:sp>
      <p:sp>
        <p:nvSpPr>
          <p:cNvPr id="6" name="Footer Placeholder 5"/>
          <p:cNvSpPr>
            <a:spLocks noGrp="1"/>
          </p:cNvSpPr>
          <p:nvPr>
            <p:ph type="ftr" sz="quarter" idx="12"/>
          </p:nvPr>
        </p:nvSpPr>
        <p:spPr/>
        <p:txBody>
          <a:bodyPr/>
          <a:lstStyle/>
          <a:p>
            <a:pPr>
              <a:defRPr/>
            </a:pPr>
            <a:r>
              <a:rPr lang="en-US"/>
              <a:t>WestEd Center for Child &amp; Family Studies</a:t>
            </a:r>
          </a:p>
        </p:txBody>
      </p:sp>
      <p:sp>
        <p:nvSpPr>
          <p:cNvPr id="7" name="Slide Number Placeholder 6"/>
          <p:cNvSpPr>
            <a:spLocks noGrp="1"/>
          </p:cNvSpPr>
          <p:nvPr>
            <p:ph type="sldNum" sz="quarter" idx="13"/>
          </p:nvPr>
        </p:nvSpPr>
        <p:spPr/>
        <p:txBody>
          <a:bodyPr/>
          <a:lstStyle/>
          <a:p>
            <a:pPr>
              <a:defRPr/>
            </a:pPr>
            <a:fld id="{C166C06B-A27B-5E45-892E-0D7A5C28CF7C}"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pPr eaLnBrk="1" hangingPunct="1"/>
            <a:endParaRPr lang="en-US"/>
          </a:p>
        </p:txBody>
      </p:sp>
      <p:sp>
        <p:nvSpPr>
          <p:cNvPr id="16388" name="Slide Number Placeholder 3"/>
          <p:cNvSpPr>
            <a:spLocks noGrp="1"/>
          </p:cNvSpPr>
          <p:nvPr>
            <p:ph type="sldNum" sz="quarter" idx="5"/>
          </p:nvPr>
        </p:nvSpPr>
        <p:spPr>
          <a:noFill/>
        </p:spPr>
        <p:txBody>
          <a:bodyPr/>
          <a:lstStyle/>
          <a:p>
            <a:fld id="{A1CFB7AB-159B-084C-94D2-E3153028DD15}" type="slidenum">
              <a:rPr lang="en-US" smtClean="0">
                <a:ea typeface="ＭＳ Ｐゴシック" charset="-128"/>
                <a:cs typeface="ＭＳ Ｐゴシック" charset="-128"/>
              </a:rPr>
              <a:pPr/>
              <a:t>2</a:t>
            </a:fld>
            <a:endParaRPr lang="en-US">
              <a:ea typeface="ＭＳ Ｐゴシック" charset="-128"/>
              <a:cs typeface="ＭＳ Ｐゴシック" charset="-128"/>
            </a:endParaRPr>
          </a:p>
        </p:txBody>
      </p:sp>
      <p:sp>
        <p:nvSpPr>
          <p:cNvPr id="16389"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16390"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16391"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pPr eaLnBrk="1" hangingPunct="1"/>
            <a:endParaRPr lang="en-US"/>
          </a:p>
        </p:txBody>
      </p:sp>
      <p:sp>
        <p:nvSpPr>
          <p:cNvPr id="18436" name="Slide Number Placeholder 3"/>
          <p:cNvSpPr>
            <a:spLocks noGrp="1"/>
          </p:cNvSpPr>
          <p:nvPr>
            <p:ph type="sldNum" sz="quarter" idx="5"/>
          </p:nvPr>
        </p:nvSpPr>
        <p:spPr>
          <a:noFill/>
        </p:spPr>
        <p:txBody>
          <a:bodyPr/>
          <a:lstStyle/>
          <a:p>
            <a:fld id="{9087D810-22A1-254D-9DAD-4E0DDAAA3905}" type="slidenum">
              <a:rPr lang="en-US" smtClean="0">
                <a:ea typeface="ＭＳ Ｐゴシック" charset="-128"/>
                <a:cs typeface="ＭＳ Ｐゴシック" charset="-128"/>
              </a:rPr>
              <a:pPr/>
              <a:t>3</a:t>
            </a:fld>
            <a:endParaRPr lang="en-US">
              <a:ea typeface="ＭＳ Ｐゴシック" charset="-128"/>
              <a:cs typeface="ＭＳ Ｐゴシック" charset="-128"/>
            </a:endParaRPr>
          </a:p>
        </p:txBody>
      </p:sp>
      <p:sp>
        <p:nvSpPr>
          <p:cNvPr id="18437"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18438"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18439"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pPr eaLnBrk="1" hangingPunct="1"/>
            <a:endParaRPr lang="en-US"/>
          </a:p>
        </p:txBody>
      </p:sp>
      <p:sp>
        <p:nvSpPr>
          <p:cNvPr id="20484" name="Slide Number Placeholder 3"/>
          <p:cNvSpPr>
            <a:spLocks noGrp="1"/>
          </p:cNvSpPr>
          <p:nvPr>
            <p:ph type="sldNum" sz="quarter" idx="5"/>
          </p:nvPr>
        </p:nvSpPr>
        <p:spPr>
          <a:noFill/>
        </p:spPr>
        <p:txBody>
          <a:bodyPr/>
          <a:lstStyle/>
          <a:p>
            <a:fld id="{88FBAFB6-D07D-524C-8596-4D832E8B0213}" type="slidenum">
              <a:rPr lang="en-US" smtClean="0">
                <a:ea typeface="ＭＳ Ｐゴシック" charset="-128"/>
                <a:cs typeface="ＭＳ Ｐゴシック" charset="-128"/>
              </a:rPr>
              <a:pPr/>
              <a:t>4</a:t>
            </a:fld>
            <a:endParaRPr lang="en-US">
              <a:ea typeface="ＭＳ Ｐゴシック" charset="-128"/>
              <a:cs typeface="ＭＳ Ｐゴシック" charset="-128"/>
            </a:endParaRPr>
          </a:p>
        </p:txBody>
      </p:sp>
      <p:sp>
        <p:nvSpPr>
          <p:cNvPr id="20485"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20486"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20487"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5B2D-87B9-1D47-8F78-7EDF0663BD22}" type="slidenum">
              <a:rPr lang="en-US"/>
              <a:pPr/>
              <a:t>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sz="quarter" idx="1"/>
          </p:nvPr>
        </p:nvSpPr>
        <p:spPr/>
        <p:txBody>
          <a:bodyPr/>
          <a:lstStyle/>
          <a:p>
            <a:pPr>
              <a:defRPr/>
            </a:pPr>
            <a:r>
              <a:rPr lang="en-US"/>
              <a:t>Spring 2013</a:t>
            </a:r>
          </a:p>
        </p:txBody>
      </p:sp>
      <p:sp>
        <p:nvSpPr>
          <p:cNvPr id="6" name="Footer Placeholder 5"/>
          <p:cNvSpPr>
            <a:spLocks noGrp="1"/>
          </p:cNvSpPr>
          <p:nvPr>
            <p:ph type="ftr" sz="quarter" idx="4"/>
          </p:nvPr>
        </p:nvSpPr>
        <p:spPr/>
        <p:txBody>
          <a:bodyPr/>
          <a:lstStyle/>
          <a:p>
            <a:pPr>
              <a:defRPr/>
            </a:pPr>
            <a:r>
              <a:rPr lang="en-US"/>
              <a:t>www.CAinclusion.org/teachingpyramid</a:t>
            </a:r>
          </a:p>
        </p:txBody>
      </p:sp>
      <p:sp>
        <p:nvSpPr>
          <p:cNvPr id="7" name="Header Placeholder 6"/>
          <p:cNvSpPr>
            <a:spLocks noGrp="1"/>
          </p:cNvSpPr>
          <p:nvPr>
            <p:ph type="hdr" sz="quarter"/>
          </p:nvPr>
        </p:nvSpPr>
        <p:spPr/>
        <p:txBody>
          <a:bodyPr/>
          <a:lstStyle/>
          <a:p>
            <a:pPr>
              <a:defRPr/>
            </a:pPr>
            <a:r>
              <a:rPr lang="en-US"/>
              <a:t>Expectation Kickoff for Families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5B2D-87B9-1D47-8F78-7EDF0663BD22}" type="slidenum">
              <a:rPr lang="en-US"/>
              <a:pPr/>
              <a:t>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sz="quarter" idx="1"/>
          </p:nvPr>
        </p:nvSpPr>
        <p:spPr/>
        <p:txBody>
          <a:bodyPr/>
          <a:lstStyle/>
          <a:p>
            <a:pPr>
              <a:defRPr/>
            </a:pPr>
            <a:r>
              <a:rPr lang="en-US"/>
              <a:t>Spring 2013</a:t>
            </a:r>
          </a:p>
        </p:txBody>
      </p:sp>
      <p:sp>
        <p:nvSpPr>
          <p:cNvPr id="6" name="Footer Placeholder 5"/>
          <p:cNvSpPr>
            <a:spLocks noGrp="1"/>
          </p:cNvSpPr>
          <p:nvPr>
            <p:ph type="ftr" sz="quarter" idx="4"/>
          </p:nvPr>
        </p:nvSpPr>
        <p:spPr/>
        <p:txBody>
          <a:bodyPr/>
          <a:lstStyle/>
          <a:p>
            <a:pPr>
              <a:defRPr/>
            </a:pPr>
            <a:r>
              <a:rPr lang="en-US"/>
              <a:t>www.CAinclusion.org/teachingpyramid</a:t>
            </a:r>
          </a:p>
        </p:txBody>
      </p:sp>
      <p:sp>
        <p:nvSpPr>
          <p:cNvPr id="7" name="Header Placeholder 6"/>
          <p:cNvSpPr>
            <a:spLocks noGrp="1"/>
          </p:cNvSpPr>
          <p:nvPr>
            <p:ph type="hdr" sz="quarter"/>
          </p:nvPr>
        </p:nvSpPr>
        <p:spPr/>
        <p:txBody>
          <a:bodyPr/>
          <a:lstStyle/>
          <a:p>
            <a:pPr>
              <a:defRPr/>
            </a:pPr>
            <a:r>
              <a:rPr lang="en-US"/>
              <a:t>Expectation Kickoff for Families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5B2D-87B9-1D47-8F78-7EDF0663BD22}" type="slidenum">
              <a:rPr lang="en-US"/>
              <a:pPr/>
              <a:t>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sz="quarter" idx="1"/>
          </p:nvPr>
        </p:nvSpPr>
        <p:spPr/>
        <p:txBody>
          <a:bodyPr/>
          <a:lstStyle/>
          <a:p>
            <a:pPr>
              <a:defRPr/>
            </a:pPr>
            <a:r>
              <a:rPr lang="en-US"/>
              <a:t>Spring 2013</a:t>
            </a:r>
          </a:p>
        </p:txBody>
      </p:sp>
      <p:sp>
        <p:nvSpPr>
          <p:cNvPr id="6" name="Footer Placeholder 5"/>
          <p:cNvSpPr>
            <a:spLocks noGrp="1"/>
          </p:cNvSpPr>
          <p:nvPr>
            <p:ph type="ftr" sz="quarter" idx="4"/>
          </p:nvPr>
        </p:nvSpPr>
        <p:spPr/>
        <p:txBody>
          <a:bodyPr/>
          <a:lstStyle/>
          <a:p>
            <a:pPr>
              <a:defRPr/>
            </a:pPr>
            <a:r>
              <a:rPr lang="en-US"/>
              <a:t>www.CAinclusion.org/teachingpyramid</a:t>
            </a:r>
          </a:p>
        </p:txBody>
      </p:sp>
      <p:sp>
        <p:nvSpPr>
          <p:cNvPr id="7" name="Header Placeholder 6"/>
          <p:cNvSpPr>
            <a:spLocks noGrp="1"/>
          </p:cNvSpPr>
          <p:nvPr>
            <p:ph type="hdr" sz="quarter"/>
          </p:nvPr>
        </p:nvSpPr>
        <p:spPr/>
        <p:txBody>
          <a:bodyPr/>
          <a:lstStyle/>
          <a:p>
            <a:pPr>
              <a:defRPr/>
            </a:pPr>
            <a:r>
              <a:rPr lang="en-US"/>
              <a:t>Expectation Kickoff for Families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5B2D-87B9-1D47-8F78-7EDF0663BD22}" type="slidenum">
              <a:rPr lang="en-US"/>
              <a:pPr/>
              <a:t>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sz="quarter" idx="1"/>
          </p:nvPr>
        </p:nvSpPr>
        <p:spPr/>
        <p:txBody>
          <a:bodyPr/>
          <a:lstStyle/>
          <a:p>
            <a:pPr>
              <a:defRPr/>
            </a:pPr>
            <a:r>
              <a:rPr lang="en-US"/>
              <a:t>Spring 2013</a:t>
            </a:r>
          </a:p>
        </p:txBody>
      </p:sp>
      <p:sp>
        <p:nvSpPr>
          <p:cNvPr id="6" name="Footer Placeholder 5"/>
          <p:cNvSpPr>
            <a:spLocks noGrp="1"/>
          </p:cNvSpPr>
          <p:nvPr>
            <p:ph type="ftr" sz="quarter" idx="4"/>
          </p:nvPr>
        </p:nvSpPr>
        <p:spPr/>
        <p:txBody>
          <a:bodyPr/>
          <a:lstStyle/>
          <a:p>
            <a:pPr>
              <a:defRPr/>
            </a:pPr>
            <a:r>
              <a:rPr lang="en-US"/>
              <a:t>www.CAinclusion.org/teachingpyramid</a:t>
            </a:r>
          </a:p>
        </p:txBody>
      </p:sp>
      <p:sp>
        <p:nvSpPr>
          <p:cNvPr id="7" name="Header Placeholder 6"/>
          <p:cNvSpPr>
            <a:spLocks noGrp="1"/>
          </p:cNvSpPr>
          <p:nvPr>
            <p:ph type="hdr" sz="quarter"/>
          </p:nvPr>
        </p:nvSpPr>
        <p:spPr/>
        <p:txBody>
          <a:bodyPr/>
          <a:lstStyle/>
          <a:p>
            <a:pPr>
              <a:defRPr/>
            </a:pPr>
            <a:r>
              <a:rPr lang="en-US"/>
              <a:t>Expectation Kickoff for Families</a:t>
            </a:r>
          </a:p>
        </p:txBody>
      </p:sp>
    </p:spTree>
    <p:extLst>
      <p:ext uri="{BB962C8B-B14F-4D97-AF65-F5344CB8AC3E}">
        <p14:creationId xmlns:p14="http://schemas.microsoft.com/office/powerpoint/2010/main" val="2539484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US"/>
          </a:p>
        </p:txBody>
      </p:sp>
      <p:sp>
        <p:nvSpPr>
          <p:cNvPr id="28676" name="Slide Number Placeholder 3"/>
          <p:cNvSpPr>
            <a:spLocks noGrp="1"/>
          </p:cNvSpPr>
          <p:nvPr>
            <p:ph type="sldNum" sz="quarter" idx="5"/>
          </p:nvPr>
        </p:nvSpPr>
        <p:spPr>
          <a:noFill/>
        </p:spPr>
        <p:txBody>
          <a:bodyPr/>
          <a:lstStyle/>
          <a:p>
            <a:fld id="{6A7934AF-BF69-484A-935B-20D4A8DD5DF8}" type="slidenum">
              <a:rPr lang="en-US" smtClean="0">
                <a:ea typeface="ＭＳ Ｐゴシック" charset="-128"/>
                <a:cs typeface="ＭＳ Ｐゴシック" charset="-128"/>
              </a:rPr>
              <a:pPr/>
              <a:t>9</a:t>
            </a:fld>
            <a:endParaRPr lang="en-US">
              <a:ea typeface="ＭＳ Ｐゴシック" charset="-128"/>
              <a:cs typeface="ＭＳ Ｐゴシック" charset="-128"/>
            </a:endParaRPr>
          </a:p>
        </p:txBody>
      </p:sp>
      <p:sp>
        <p:nvSpPr>
          <p:cNvPr id="28677" name="Date Placeholder 4"/>
          <p:cNvSpPr>
            <a:spLocks noGrp="1"/>
          </p:cNvSpPr>
          <p:nvPr>
            <p:ph type="dt" sz="quarter" idx="1"/>
          </p:nvPr>
        </p:nvSpPr>
        <p:spPr>
          <a:noFill/>
        </p:spPr>
        <p:txBody>
          <a:bodyPr/>
          <a:lstStyle/>
          <a:p>
            <a:r>
              <a:rPr lang="en-US">
                <a:ea typeface="ＭＳ Ｐゴシック" charset="-128"/>
                <a:cs typeface="ＭＳ Ｐゴシック" charset="-128"/>
              </a:rPr>
              <a:t>Spring 2013</a:t>
            </a:r>
          </a:p>
        </p:txBody>
      </p:sp>
      <p:sp>
        <p:nvSpPr>
          <p:cNvPr id="28678" name="Footer Placeholder 5"/>
          <p:cNvSpPr>
            <a:spLocks noGrp="1"/>
          </p:cNvSpPr>
          <p:nvPr>
            <p:ph type="ftr" sz="quarter" idx="4"/>
          </p:nvPr>
        </p:nvSpPr>
        <p:spPr>
          <a:noFill/>
        </p:spPr>
        <p:txBody>
          <a:bodyPr/>
          <a:lstStyle/>
          <a:p>
            <a:r>
              <a:rPr lang="en-US">
                <a:ea typeface="ＭＳ Ｐゴシック" charset="-128"/>
                <a:cs typeface="ＭＳ Ｐゴシック" charset="-128"/>
              </a:rPr>
              <a:t>Oakland City Head Start</a:t>
            </a:r>
          </a:p>
        </p:txBody>
      </p:sp>
      <p:sp>
        <p:nvSpPr>
          <p:cNvPr id="28679" name="Header Placeholder 6"/>
          <p:cNvSpPr>
            <a:spLocks noGrp="1"/>
          </p:cNvSpPr>
          <p:nvPr>
            <p:ph type="hdr" sz="quarter"/>
          </p:nvPr>
        </p:nvSpPr>
        <p:spPr>
          <a:noFill/>
        </p:spPr>
        <p:txBody>
          <a:bodyPr/>
          <a:lstStyle/>
          <a:p>
            <a:r>
              <a:rPr lang="en-US">
                <a:ea typeface="ＭＳ Ｐゴシック" charset="-128"/>
                <a:cs typeface="ＭＳ Ｐゴシック" charset="-128"/>
              </a:rPr>
              <a:t>Expectation Kickoff for Families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p:nvSpPr>
        <p:spPr bwMode="auto">
          <a:xfrm>
            <a:off x="330200" y="304800"/>
            <a:ext cx="8458200" cy="6324600"/>
          </a:xfrm>
          <a:prstGeom prst="rect">
            <a:avLst/>
          </a:prstGeom>
          <a:noFill/>
          <a:ln w="25400">
            <a:solidFill>
              <a:srgbClr val="3852A4"/>
            </a:solidFill>
            <a:miter lim="800000"/>
            <a:headEnd/>
            <a:tailEnd/>
          </a:ln>
        </p:spPr>
        <p:txBody>
          <a:bodyPr wrap="none" anchor="ctr">
            <a:prstTxWarp prst="textNoShape">
              <a:avLst/>
            </a:prstTxWarp>
          </a:bodyPr>
          <a:lstStyle/>
          <a:p>
            <a:pPr>
              <a:defRPr/>
            </a:pPr>
            <a:endParaRPr lang="en-US"/>
          </a:p>
        </p:txBody>
      </p:sp>
      <p:sp>
        <p:nvSpPr>
          <p:cNvPr id="8209" name="Rectangle 17"/>
          <p:cNvSpPr>
            <a:spLocks noGrp="1" noChangeArrowheads="1"/>
          </p:cNvSpPr>
          <p:nvPr>
            <p:ph type="ctrTitle"/>
          </p:nvPr>
        </p:nvSpPr>
        <p:spPr>
          <a:xfrm>
            <a:off x="685800" y="2438400"/>
            <a:ext cx="7772400" cy="1905000"/>
          </a:xfrm>
        </p:spPr>
        <p:txBody>
          <a:bodyPr/>
          <a:lstStyle>
            <a:lvl1pPr>
              <a:defRPr sz="4400">
                <a:solidFill>
                  <a:srgbClr val="000090"/>
                </a:solidFill>
              </a:defRPr>
            </a:lvl1pPr>
          </a:lstStyle>
          <a:p>
            <a:r>
              <a:rPr lang="en-US"/>
              <a:t>Click to edit Master title style</a:t>
            </a:r>
          </a:p>
        </p:txBody>
      </p:sp>
      <p:sp>
        <p:nvSpPr>
          <p:cNvPr id="8210" name="Rectangle 18"/>
          <p:cNvSpPr>
            <a:spLocks noGrp="1" noChangeArrowheads="1"/>
          </p:cNvSpPr>
          <p:nvPr>
            <p:ph type="subTitle" idx="1"/>
          </p:nvPr>
        </p:nvSpPr>
        <p:spPr>
          <a:xfrm>
            <a:off x="1371600" y="4594225"/>
            <a:ext cx="6400800" cy="1066800"/>
          </a:xfrm>
        </p:spPr>
        <p:txBody>
          <a:bodyPr/>
          <a:lstStyle>
            <a:lvl1pPr marL="0" indent="0" algn="ctr">
              <a:buFontTx/>
              <a:buNone/>
              <a:defRPr sz="3600"/>
            </a:lvl1pPr>
          </a:lstStyle>
          <a:p>
            <a:r>
              <a:rPr lang="en-US"/>
              <a:t>Click to edit Master subtitle style</a:t>
            </a:r>
          </a:p>
        </p:txBody>
      </p:sp>
      <p:sp>
        <p:nvSpPr>
          <p:cNvPr id="7" name="Rectangle 16"/>
          <p:cNvSpPr>
            <a:spLocks noChangeArrowheads="1"/>
          </p:cNvSpPr>
          <p:nvPr userDrawn="1"/>
        </p:nvSpPr>
        <p:spPr bwMode="auto">
          <a:xfrm>
            <a:off x="330200" y="304800"/>
            <a:ext cx="8458200" cy="6324600"/>
          </a:xfrm>
          <a:prstGeom prst="rect">
            <a:avLst/>
          </a:prstGeom>
          <a:noFill/>
          <a:ln w="25400">
            <a:solidFill>
              <a:srgbClr val="3852A4"/>
            </a:solidFill>
            <a:miter lim="800000"/>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8"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pic>
        <p:nvPicPr>
          <p:cNvPr id="3" name="Picture 2" descr="A picture containing logo&#10;&#10;Description automatically generated">
            <a:extLst>
              <a:ext uri="{FF2B5EF4-FFF2-40B4-BE49-F238E27FC236}">
                <a16:creationId xmlns:a16="http://schemas.microsoft.com/office/drawing/2014/main" id="{A8D1054A-D144-EF4C-98BC-BECE9EA757AD}"/>
              </a:ext>
            </a:extLst>
          </p:cNvPr>
          <p:cNvPicPr>
            <a:picLocks noChangeAspect="1"/>
          </p:cNvPicPr>
          <p:nvPr userDrawn="1"/>
        </p:nvPicPr>
        <p:blipFill>
          <a:blip r:embed="rId2"/>
          <a:stretch>
            <a:fillRect/>
          </a:stretch>
        </p:blipFill>
        <p:spPr>
          <a:xfrm>
            <a:off x="622300" y="388938"/>
            <a:ext cx="7899400" cy="2180434"/>
          </a:xfrm>
          <a:prstGeom prst="rect">
            <a:avLst/>
          </a:prstGeom>
        </p:spPr>
      </p:pic>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1000"/>
            <a:ext cx="20383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5962650" cy="6096000"/>
          </a:xfrm>
        </p:spPr>
        <p:txBody>
          <a:bodyPr vert="eaVert"/>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876800"/>
          </a:xfrm>
        </p:spPr>
        <p:txBody>
          <a:bodyPr/>
          <a:lstStyle/>
          <a:p>
            <a:pPr lvl="0"/>
            <a:r>
              <a:rPr lang="en-US" noProof="0"/>
              <a:t>Click icon to add clip art</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7772400" cy="23622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23622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600200"/>
            <a:ext cx="3810000" cy="4876800"/>
          </a:xfrm>
        </p:spPr>
        <p:txBody>
          <a:bodyPr/>
          <a:lstStyle/>
          <a:p>
            <a:pPr lvl="0"/>
            <a:r>
              <a:rPr lang="en-US" noProof="0"/>
              <a:t>Click icon to add clip art</a:t>
            </a:r>
          </a:p>
        </p:txBody>
      </p:sp>
      <p:sp>
        <p:nvSpPr>
          <p:cNvPr id="4" name="Text Placeholder 3"/>
          <p:cNvSpPr>
            <a:spLocks noGrp="1"/>
          </p:cNvSpPr>
          <p:nvPr>
            <p:ph type="body" sz="half" idx="2"/>
          </p:nvPr>
        </p:nvSpPr>
        <p:spPr>
          <a:xfrm>
            <a:off x="46482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914400" y="274638"/>
            <a:ext cx="7772400" cy="1143000"/>
          </a:xfrm>
          <a:prstGeom prst="rect">
            <a:avLst/>
          </a:prstGeom>
        </p:spPr>
        <p:txBody>
          <a:bodyPr vert="horz" lIns="91440" tIns="45720" rIns="91440" bIns="45720" rtlCol="0" anchor="t">
            <a:normAutofit/>
          </a:bodyPr>
          <a:lstStyle>
            <a:lvl1pPr>
              <a:defRPr sz="3000">
                <a:latin typeface="Century Schoolbook" panose="02040604050505020304" pitchFamily="18" charset="0"/>
              </a:defRPr>
            </a:lvl1pPr>
          </a:lstStyle>
          <a:p>
            <a:r>
              <a:rPr lang="en-US"/>
              <a:t>Click to edit Master title style</a:t>
            </a:r>
          </a:p>
        </p:txBody>
      </p:sp>
      <p:sp>
        <p:nvSpPr>
          <p:cNvPr id="22" name="Content Placeholder 21"/>
          <p:cNvSpPr>
            <a:spLocks noGrp="1"/>
          </p:cNvSpPr>
          <p:nvPr>
            <p:ph sz="quarter" idx="13"/>
          </p:nvPr>
        </p:nvSpPr>
        <p:spPr>
          <a:xfrm>
            <a:off x="914400" y="1600200"/>
            <a:ext cx="7772400" cy="4572000"/>
          </a:xfrm>
          <a:prstGeom prst="rect">
            <a:avLst/>
          </a:prstGeom>
        </p:spPr>
        <p:txBody>
          <a:bodyPr/>
          <a:lstStyle>
            <a:lvl1pPr>
              <a:buClr>
                <a:schemeClr val="tx1"/>
              </a:buClr>
              <a:defRPr>
                <a:latin typeface="Century Gothic" panose="020B0502020202020204" pitchFamily="34" charset="0"/>
              </a:defRPr>
            </a:lvl1pPr>
            <a:lvl2pPr>
              <a:buClr>
                <a:schemeClr val="tx1"/>
              </a:buClr>
              <a:defRPr>
                <a:latin typeface="Century Gothic" panose="020B0502020202020204" pitchFamily="34" charset="0"/>
              </a:defRPr>
            </a:lvl2pPr>
            <a:lvl3pPr>
              <a:buClr>
                <a:schemeClr val="tx1"/>
              </a:buClr>
              <a:defRPr>
                <a:latin typeface="Century Gothic" panose="020B0502020202020204" pitchFamily="34" charset="0"/>
              </a:defRPr>
            </a:lvl3pPr>
            <a:lvl4pPr>
              <a:buClr>
                <a:schemeClr val="tx1"/>
              </a:buClr>
              <a:defRPr>
                <a:latin typeface="Century Gothic" panose="020B0502020202020204" pitchFamily="34" charset="0"/>
              </a:defRPr>
            </a:lvl4pPr>
            <a:lvl5pPr>
              <a:buClr>
                <a:schemeClr val="tx1"/>
              </a:buCl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A71FB8D-AB45-1345-B4DA-DDCC7B57A495}"/>
              </a:ext>
            </a:extLst>
          </p:cNvPr>
          <p:cNvSpPr>
            <a:spLocks noGrp="1"/>
          </p:cNvSpPr>
          <p:nvPr>
            <p:ph type="ftr" sz="quarter" idx="14"/>
          </p:nvPr>
        </p:nvSpPr>
        <p:spPr>
          <a:xfrm>
            <a:off x="1028700" y="6477001"/>
            <a:ext cx="7600950" cy="228599"/>
          </a:xfrm>
        </p:spPr>
        <p:txBody>
          <a:bodyPr/>
          <a:lstStyle>
            <a:lvl1pPr>
              <a:defRPr sz="675">
                <a:solidFill>
                  <a:schemeClr val="tx1">
                    <a:lumMod val="65000"/>
                    <a:lumOff val="35000"/>
                  </a:schemeClr>
                </a:solidFill>
              </a:defRPr>
            </a:lvl1pPr>
          </a:lstStyle>
          <a:p>
            <a:r>
              <a:rPr lang="en-US"/>
              <a:t>© WestEd (2021). Developed by Linda Brault for the Program for Infant/Toddler Care (PITC). PITC is a project of the California Department of Education and WestEd conducted since 1985.</a:t>
            </a:r>
          </a:p>
        </p:txBody>
      </p:sp>
    </p:spTree>
    <p:extLst>
      <p:ext uri="{BB962C8B-B14F-4D97-AF65-F5344CB8AC3E}">
        <p14:creationId xmlns:p14="http://schemas.microsoft.com/office/powerpoint/2010/main" val="2356138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876800"/>
          </a:xfrm>
        </p:spPr>
        <p:txBody>
          <a:bodyPr/>
          <a:lstStyle/>
          <a:p>
            <a:pPr lvl="0"/>
            <a:r>
              <a:rPr lang="en-US" noProof="0"/>
              <a:t>Click icon to add clip art</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600200"/>
            <a:ext cx="3810000" cy="4876800"/>
          </a:xfrm>
        </p:spPr>
        <p:txBody>
          <a:bodyPr/>
          <a:lstStyle/>
          <a:p>
            <a:pPr lvl="0"/>
            <a:r>
              <a:rPr lang="en-US" noProof="0"/>
              <a:t>Click icon to add clip art</a:t>
            </a:r>
          </a:p>
        </p:txBody>
      </p:sp>
      <p:sp>
        <p:nvSpPr>
          <p:cNvPr id="4" name="Text Placeholder 3"/>
          <p:cNvSpPr>
            <a:spLocks noGrp="1"/>
          </p:cNvSpPr>
          <p:nvPr>
            <p:ph type="body" sz="half" idx="2"/>
          </p:nvPr>
        </p:nvSpPr>
        <p:spPr>
          <a:xfrm>
            <a:off x="4648200" y="1600200"/>
            <a:ext cx="381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extLst>
      <p:ext uri="{BB962C8B-B14F-4D97-AF65-F5344CB8AC3E}">
        <p14:creationId xmlns:p14="http://schemas.microsoft.com/office/powerpoint/2010/main" val="3189649045"/>
      </p:ext>
    </p:extLst>
  </p:cSld>
  <p:clrMapOvr>
    <a:masterClrMapping/>
  </p:clrMapOvr>
  <p:transitio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876800"/>
          </a:xfrm>
        </p:spPr>
        <p:txBody>
          <a:bodyPr/>
          <a:lstStyle>
            <a:lvl1pPr>
              <a:buClr>
                <a:srgbClr val="FF0000"/>
              </a:buClr>
              <a:defRPr sz="2800"/>
            </a:lvl1pPr>
            <a:lvl2pPr>
              <a:buClr>
                <a:srgbClr val="0ED81B"/>
              </a:buClr>
              <a:defRPr sz="2400"/>
            </a:lvl2pPr>
            <a:lvl3pPr>
              <a:buClr>
                <a:srgbClr val="3852A4"/>
              </a:buCl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876800"/>
          </a:xfrm>
        </p:spPr>
        <p:txBody>
          <a:bodyPr/>
          <a:lstStyle>
            <a:lvl1pPr>
              <a:buClr>
                <a:srgbClr val="FF0000"/>
              </a:buClr>
              <a:defRPr sz="2800"/>
            </a:lvl1pPr>
            <a:lvl2pPr>
              <a:buClr>
                <a:srgbClr val="0ED81B"/>
              </a:buClr>
              <a:defRPr sz="2400"/>
            </a:lvl2pPr>
            <a:lvl3pPr>
              <a:buClr>
                <a:srgbClr val="3852A4"/>
              </a:buCl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extLst>
      <p:ext uri="{BB962C8B-B14F-4D97-AF65-F5344CB8AC3E}">
        <p14:creationId xmlns:p14="http://schemas.microsoft.com/office/powerpoint/2010/main" val="1033974479"/>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876800"/>
          </a:xfrm>
        </p:spPr>
        <p:txBody>
          <a:bodyPr/>
          <a:lstStyle>
            <a:lvl1pPr>
              <a:buClr>
                <a:srgbClr val="FF0000"/>
              </a:buClr>
              <a:defRPr sz="2800"/>
            </a:lvl1pPr>
            <a:lvl2pPr>
              <a:buClr>
                <a:srgbClr val="0ED81B"/>
              </a:buClr>
              <a:defRPr sz="2400"/>
            </a:lvl2pPr>
            <a:lvl3pPr>
              <a:buClr>
                <a:srgbClr val="3852A4"/>
              </a:buCl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876800"/>
          </a:xfrm>
        </p:spPr>
        <p:txBody>
          <a:bodyPr/>
          <a:lstStyle>
            <a:lvl1pPr>
              <a:buClr>
                <a:srgbClr val="FF0000"/>
              </a:buClr>
              <a:defRPr sz="2800"/>
            </a:lvl1pPr>
            <a:lvl2pPr>
              <a:buClr>
                <a:srgbClr val="0ED81B"/>
              </a:buClr>
              <a:defRPr sz="2400"/>
            </a:lvl2pPr>
            <a:lvl3pPr>
              <a:buClr>
                <a:srgbClr val="3852A4"/>
              </a:buCl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FF0000"/>
              </a:buClr>
              <a:defRPr sz="2400"/>
            </a:lvl1pPr>
            <a:lvl2pPr>
              <a:buClr>
                <a:srgbClr val="0ED81B"/>
              </a:buClr>
              <a:defRPr sz="2000"/>
            </a:lvl2pPr>
            <a:lvl3pPr>
              <a:buClr>
                <a:srgbClr val="3852A4"/>
              </a:buCl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FF0000"/>
              </a:buClr>
              <a:defRPr sz="2400"/>
            </a:lvl1pPr>
            <a:lvl2pPr>
              <a:buClr>
                <a:srgbClr val="0ED81B"/>
              </a:buClr>
              <a:defRPr sz="2000"/>
            </a:lvl2pPr>
            <a:lvl3pPr>
              <a:buClr>
                <a:srgbClr val="3852A4"/>
              </a:buCl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FF0000"/>
              </a:buClr>
              <a:defRPr sz="3200"/>
            </a:lvl1pPr>
            <a:lvl2pPr>
              <a:buClr>
                <a:srgbClr val="0ED81B"/>
              </a:buClr>
              <a:defRPr sz="2800"/>
            </a:lvl2pPr>
            <a:lvl3pPr>
              <a:buClr>
                <a:srgbClr val="3852A4"/>
              </a:buCl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8"/>
          <p:cNvSpPr>
            <a:spLocks noChangeArrowheads="1"/>
          </p:cNvSpPr>
          <p:nvPr userDrawn="1"/>
        </p:nvSpPr>
        <p:spPr bwMode="auto">
          <a:xfrm>
            <a:off x="330200" y="304800"/>
            <a:ext cx="8458200" cy="6324600"/>
          </a:xfrm>
          <a:prstGeom prst="rect">
            <a:avLst/>
          </a:prstGeom>
          <a:noFill/>
          <a:ln w="25400">
            <a:solidFill>
              <a:srgbClr val="004080"/>
            </a:solidFill>
            <a:miter lim="800000"/>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082" name="Rectangle 58"/>
          <p:cNvSpPr>
            <a:spLocks noChangeArrowheads="1"/>
          </p:cNvSpPr>
          <p:nvPr/>
        </p:nvSpPr>
        <p:spPr bwMode="auto">
          <a:xfrm>
            <a:off x="330200" y="304800"/>
            <a:ext cx="8458200" cy="6324600"/>
          </a:xfrm>
          <a:prstGeom prst="rect">
            <a:avLst/>
          </a:prstGeom>
          <a:noFill/>
          <a:ln w="25400">
            <a:solidFill>
              <a:srgbClr val="004080"/>
            </a:solidFill>
            <a:miter lim="800000"/>
            <a:headEnd/>
            <a:tailEnd/>
          </a:ln>
        </p:spPr>
        <p:txBody>
          <a:bodyPr wrap="none" anchor="ctr">
            <a:prstTxWarp prst="textNoShape">
              <a:avLst/>
            </a:prstTxWarp>
          </a:bodyPr>
          <a:lstStyle/>
          <a:p>
            <a:pPr>
              <a:defRPr/>
            </a:pPr>
            <a:endParaRPr lang="en-US"/>
          </a:p>
        </p:txBody>
      </p:sp>
      <p:sp>
        <p:nvSpPr>
          <p:cNvPr id="1027" name="Rectangle 2"/>
          <p:cNvSpPr>
            <a:spLocks noGrp="1" noChangeArrowheads="1"/>
          </p:cNvSpPr>
          <p:nvPr>
            <p:ph type="title"/>
          </p:nvPr>
        </p:nvSpPr>
        <p:spPr bwMode="auto">
          <a:xfrm>
            <a:off x="457200" y="3810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pic>
        <p:nvPicPr>
          <p:cNvPr id="3" name="Picture 2" descr="Shape&#10;&#10;Description automatically generated">
            <a:extLst>
              <a:ext uri="{FF2B5EF4-FFF2-40B4-BE49-F238E27FC236}">
                <a16:creationId xmlns:a16="http://schemas.microsoft.com/office/drawing/2014/main" id="{B1F38B04-4F67-2945-B2DF-EBA503D20061}"/>
              </a:ext>
            </a:extLst>
          </p:cNvPr>
          <p:cNvPicPr>
            <a:picLocks noChangeAspect="1"/>
          </p:cNvPicPr>
          <p:nvPr userDrawn="1"/>
        </p:nvPicPr>
        <p:blipFill>
          <a:blip r:embed="rId19"/>
          <a:stretch>
            <a:fillRect/>
          </a:stretch>
        </p:blipFill>
        <p:spPr>
          <a:xfrm>
            <a:off x="8133080" y="5688832"/>
            <a:ext cx="914400" cy="1169168"/>
          </a:xfrm>
          <a:prstGeom prst="rect">
            <a:avLst/>
          </a:prstGeom>
        </p:spPr>
      </p:pic>
    </p:spTree>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15" r:id="rId17"/>
  </p:sldLayoutIdLst>
  <p:transition>
    <p:circle/>
  </p:transition>
  <p:hf sldNum="0" hdr="0" ftr="0" dt="0"/>
  <p:txStyles>
    <p:titleStyle>
      <a:lvl1pPr algn="ctr" rtl="0" eaLnBrk="1" fontAlgn="base" hangingPunct="1">
        <a:spcBef>
          <a:spcPct val="0"/>
        </a:spcBef>
        <a:spcAft>
          <a:spcPct val="0"/>
        </a:spcAft>
        <a:defRPr sz="4000" b="1">
          <a:solidFill>
            <a:srgbClr val="000090"/>
          </a:solidFill>
          <a:latin typeface="+mj-lt"/>
          <a:ea typeface="+mj-ea"/>
          <a:cs typeface="+mj-cs"/>
        </a:defRPr>
      </a:lvl1pPr>
      <a:lvl2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2pPr>
      <a:lvl3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3pPr>
      <a:lvl4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4pPr>
      <a:lvl5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rgbClr val="004080"/>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8000"/>
        </a:buClr>
        <a:buFont typeface="Wingdings" charset="2"/>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2" name="Rectangle 58"/>
          <p:cNvSpPr>
            <a:spLocks noChangeArrowheads="1"/>
          </p:cNvSpPr>
          <p:nvPr/>
        </p:nvSpPr>
        <p:spPr bwMode="auto">
          <a:xfrm>
            <a:off x="330200" y="304800"/>
            <a:ext cx="8458200" cy="6324600"/>
          </a:xfrm>
          <a:prstGeom prst="rect">
            <a:avLst/>
          </a:prstGeom>
          <a:noFill/>
          <a:ln w="25400">
            <a:solidFill>
              <a:srgbClr val="004080"/>
            </a:solidFill>
            <a:miter lim="800000"/>
            <a:headEnd/>
            <a:tailEnd/>
          </a:ln>
        </p:spPr>
        <p:txBody>
          <a:bodyPr wrap="none" anchor="ctr">
            <a:prstTxWarp prst="textNoShape">
              <a:avLst/>
            </a:prstTxWarp>
          </a:bodyPr>
          <a:lstStyle/>
          <a:p>
            <a:pPr>
              <a:defRPr/>
            </a:pPr>
            <a:endParaRPr lang="en-US"/>
          </a:p>
        </p:txBody>
      </p:sp>
      <p:sp>
        <p:nvSpPr>
          <p:cNvPr id="1027" name="Rectangle 2"/>
          <p:cNvSpPr>
            <a:spLocks noGrp="1" noChangeArrowheads="1"/>
          </p:cNvSpPr>
          <p:nvPr>
            <p:ph type="title"/>
          </p:nvPr>
        </p:nvSpPr>
        <p:spPr bwMode="auto">
          <a:xfrm>
            <a:off x="457200" y="3810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8"/>
          <p:cNvSpPr>
            <a:spLocks noChangeArrowheads="1"/>
          </p:cNvSpPr>
          <p:nvPr userDrawn="1"/>
        </p:nvSpPr>
        <p:spPr bwMode="auto">
          <a:xfrm>
            <a:off x="330200" y="304800"/>
            <a:ext cx="8458200" cy="6324600"/>
          </a:xfrm>
          <a:prstGeom prst="rect">
            <a:avLst/>
          </a:prstGeom>
          <a:noFill/>
          <a:ln w="25400">
            <a:solidFill>
              <a:srgbClr val="004080"/>
            </a:solidFill>
            <a:miter lim="800000"/>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6"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5" r:id="rId2"/>
    <p:sldLayoutId id="2147484206" r:id="rId3"/>
  </p:sldLayoutIdLst>
  <p:transition>
    <p:circle/>
  </p:transition>
  <p:hf sldNum="0" hdr="0" ftr="0" dt="0"/>
  <p:txStyles>
    <p:titleStyle>
      <a:lvl1pPr algn="ctr" rtl="0" eaLnBrk="1" fontAlgn="base" hangingPunct="1">
        <a:spcBef>
          <a:spcPct val="0"/>
        </a:spcBef>
        <a:spcAft>
          <a:spcPct val="0"/>
        </a:spcAft>
        <a:defRPr sz="4000" b="1">
          <a:solidFill>
            <a:srgbClr val="004080"/>
          </a:solidFill>
          <a:latin typeface="+mj-lt"/>
          <a:ea typeface="+mj-ea"/>
          <a:cs typeface="+mj-cs"/>
        </a:defRPr>
      </a:lvl1pPr>
      <a:lvl2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2pPr>
      <a:lvl3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3pPr>
      <a:lvl4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4pPr>
      <a:lvl5pPr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000" b="1">
          <a:solidFill>
            <a:srgbClr val="004080"/>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rgbClr val="004080"/>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8000"/>
        </a:buClr>
        <a:buFont typeface="Wingdings" charset="2"/>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2" name="Rectangle 58"/>
          <p:cNvSpPr>
            <a:spLocks noChangeArrowheads="1"/>
          </p:cNvSpPr>
          <p:nvPr userDrawn="1"/>
        </p:nvSpPr>
        <p:spPr bwMode="auto">
          <a:xfrm>
            <a:off x="330200" y="304800"/>
            <a:ext cx="8458200" cy="6324600"/>
          </a:xfrm>
          <a:prstGeom prst="rect">
            <a:avLst/>
          </a:prstGeom>
          <a:noFill/>
          <a:ln w="25400">
            <a:solidFill>
              <a:srgbClr val="004080"/>
            </a:solidFill>
            <a:miter lim="800000"/>
            <a:headEnd/>
            <a:tailEnd/>
          </a:ln>
        </p:spPr>
        <p:txBody>
          <a:bodyPr wrap="none" anchor="ctr">
            <a:prstTxWarp prst="textNoShape">
              <a:avLst/>
            </a:prstTxWarp>
          </a:bodyPr>
          <a:lstStyle/>
          <a:p>
            <a:pPr>
              <a:defRPr/>
            </a:pPr>
            <a:endParaRPr lang="en-US"/>
          </a:p>
        </p:txBody>
      </p:sp>
      <p:sp>
        <p:nvSpPr>
          <p:cNvPr id="1027" name="Rectangle 2"/>
          <p:cNvSpPr>
            <a:spLocks noGrp="1" noChangeArrowheads="1"/>
          </p:cNvSpPr>
          <p:nvPr>
            <p:ph type="title"/>
          </p:nvPr>
        </p:nvSpPr>
        <p:spPr bwMode="auto">
          <a:xfrm>
            <a:off x="457200" y="3810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153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pic>
        <p:nvPicPr>
          <p:cNvPr id="2" name="Picture 1" descr="TP_thinking.png">
            <a:extLst>
              <a:ext uri="{FF2B5EF4-FFF2-40B4-BE49-F238E27FC236}">
                <a16:creationId xmlns:a16="http://schemas.microsoft.com/office/drawing/2014/main" id="{3209D240-9C16-5C18-0D96-191A342074FF}"/>
              </a:ext>
            </a:extLst>
          </p:cNvPr>
          <p:cNvPicPr>
            <a:picLocks noChangeAspect="1"/>
          </p:cNvPicPr>
          <p:nvPr userDrawn="1"/>
        </p:nvPicPr>
        <p:blipFill>
          <a:blip r:embed="rId4"/>
          <a:stretch>
            <a:fillRect/>
          </a:stretch>
        </p:blipFill>
        <p:spPr>
          <a:xfrm>
            <a:off x="8173712" y="5715000"/>
            <a:ext cx="970288" cy="1143000"/>
          </a:xfrm>
          <a:prstGeom prst="rect">
            <a:avLst/>
          </a:prstGeom>
        </p:spPr>
      </p:pic>
    </p:spTree>
    <p:extLst>
      <p:ext uri="{BB962C8B-B14F-4D97-AF65-F5344CB8AC3E}">
        <p14:creationId xmlns:p14="http://schemas.microsoft.com/office/powerpoint/2010/main" val="3464084140"/>
      </p:ext>
    </p:extLst>
  </p:cSld>
  <p:clrMap bg1="lt1" tx1="dk1" bg2="lt2" tx2="dk2" accent1="accent1" accent2="accent2" accent3="accent3" accent4="accent4" accent5="accent5" accent6="accent6" hlink="hlink" folHlink="folHlink"/>
  <p:sldLayoutIdLst>
    <p:sldLayoutId id="2147484209" r:id="rId1"/>
    <p:sldLayoutId id="2147484214" r:id="rId2"/>
  </p:sldLayoutIdLst>
  <p:transition spd="med">
    <p:zoom dir="in"/>
  </p:transition>
  <p:hf sldNum="0" hdr="0" ftr="0" dt="0"/>
  <p:txStyles>
    <p:titleStyle>
      <a:lvl1pPr algn="ctr" rtl="0" eaLnBrk="0" fontAlgn="base" hangingPunct="0">
        <a:spcBef>
          <a:spcPct val="0"/>
        </a:spcBef>
        <a:spcAft>
          <a:spcPct val="0"/>
        </a:spcAft>
        <a:defRPr sz="4000" b="1">
          <a:solidFill>
            <a:srgbClr val="004080"/>
          </a:solidFill>
          <a:latin typeface="+mj-lt"/>
          <a:ea typeface="+mj-ea"/>
          <a:cs typeface="+mj-cs"/>
        </a:defRPr>
      </a:lvl1pPr>
      <a:lvl2pPr algn="ctr" rtl="0" eaLnBrk="0" fontAlgn="base" hangingPunct="0">
        <a:spcBef>
          <a:spcPct val="0"/>
        </a:spcBef>
        <a:spcAft>
          <a:spcPct val="0"/>
        </a:spcAft>
        <a:defRPr sz="4000" b="1">
          <a:solidFill>
            <a:srgbClr val="004080"/>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004080"/>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004080"/>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004080"/>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rgbClr val="004080"/>
          </a:solidFill>
          <a:latin typeface="Arial" charset="0"/>
          <a:ea typeface="ＭＳ Ｐゴシック" charset="-128"/>
          <a:cs typeface="ＭＳ Ｐゴシック" charset="-128"/>
        </a:defRPr>
      </a:lvl6pPr>
      <a:lvl7pPr marL="914400" algn="ctr" rtl="0" fontAlgn="base">
        <a:spcBef>
          <a:spcPct val="0"/>
        </a:spcBef>
        <a:spcAft>
          <a:spcPct val="0"/>
        </a:spcAft>
        <a:defRPr sz="4000" b="1">
          <a:solidFill>
            <a:srgbClr val="004080"/>
          </a:solidFill>
          <a:latin typeface="Arial" charset="0"/>
          <a:ea typeface="ＭＳ Ｐゴシック" charset="-128"/>
          <a:cs typeface="ＭＳ Ｐゴシック" charset="-128"/>
        </a:defRPr>
      </a:lvl7pPr>
      <a:lvl8pPr marL="1371600" algn="ctr" rtl="0" fontAlgn="base">
        <a:spcBef>
          <a:spcPct val="0"/>
        </a:spcBef>
        <a:spcAft>
          <a:spcPct val="0"/>
        </a:spcAft>
        <a:defRPr sz="4000" b="1">
          <a:solidFill>
            <a:srgbClr val="004080"/>
          </a:solidFill>
          <a:latin typeface="Arial" charset="0"/>
          <a:ea typeface="ＭＳ Ｐゴシック" charset="-128"/>
          <a:cs typeface="ＭＳ Ｐゴシック" charset="-128"/>
        </a:defRPr>
      </a:lvl8pPr>
      <a:lvl9pPr marL="1828800" algn="ctr" rtl="0" fontAlgn="base">
        <a:spcBef>
          <a:spcPct val="0"/>
        </a:spcBef>
        <a:spcAft>
          <a:spcPct val="0"/>
        </a:spcAft>
        <a:defRPr sz="4000" b="1">
          <a:solidFill>
            <a:srgbClr val="004080"/>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0408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ainclusion.org/teachingpyramid/materials_family.html"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3056E174-BD91-A29D-38BA-09C00655AAEB}"/>
              </a:ext>
            </a:extLst>
          </p:cNvPr>
          <p:cNvPicPr>
            <a:picLocks noChangeAspect="1"/>
          </p:cNvPicPr>
          <p:nvPr/>
        </p:nvPicPr>
        <p:blipFill rotWithShape="1">
          <a:blip r:embed="rId3"/>
          <a:srcRect r="3062"/>
          <a:stretch/>
        </p:blipFill>
        <p:spPr>
          <a:xfrm>
            <a:off x="838200" y="2763492"/>
            <a:ext cx="7239000" cy="3825803"/>
          </a:xfrm>
          <a:prstGeom prst="rect">
            <a:avLst/>
          </a:prstGeom>
        </p:spPr>
      </p:pic>
      <p:sp>
        <p:nvSpPr>
          <p:cNvPr id="162818" name="Rectangle 4"/>
          <p:cNvSpPr>
            <a:spLocks noGrp="1" noChangeArrowheads="1"/>
          </p:cNvSpPr>
          <p:nvPr>
            <p:ph type="title"/>
          </p:nvPr>
        </p:nvSpPr>
        <p:spPr/>
        <p:txBody>
          <a:bodyPr/>
          <a:lstStyle/>
          <a:p>
            <a:pPr eaLnBrk="1" hangingPunct="1"/>
            <a:r>
              <a:rPr lang="en-US">
                <a:solidFill>
                  <a:srgbClr val="0070C0"/>
                </a:solidFill>
              </a:rPr>
              <a:t>Introduce Expectations </a:t>
            </a:r>
            <a:br>
              <a:rPr lang="en-US">
                <a:solidFill>
                  <a:srgbClr val="0070C0"/>
                </a:solidFill>
              </a:rPr>
            </a:br>
            <a:r>
              <a:rPr lang="en-US">
                <a:solidFill>
                  <a:srgbClr val="0070C0"/>
                </a:solidFill>
              </a:rPr>
              <a:t>to Families</a:t>
            </a:r>
          </a:p>
        </p:txBody>
      </p:sp>
      <p:sp>
        <p:nvSpPr>
          <p:cNvPr id="9" name="Content Placeholder 8"/>
          <p:cNvSpPr>
            <a:spLocks noGrp="1"/>
          </p:cNvSpPr>
          <p:nvPr>
            <p:ph idx="1"/>
          </p:nvPr>
        </p:nvSpPr>
        <p:spPr>
          <a:xfrm>
            <a:off x="457200" y="1600200"/>
            <a:ext cx="8153400" cy="4876800"/>
          </a:xfrm>
        </p:spPr>
        <p:txBody>
          <a:bodyPr/>
          <a:lstStyle/>
          <a:p>
            <a:pPr>
              <a:lnSpc>
                <a:spcPct val="90000"/>
              </a:lnSpc>
            </a:pPr>
            <a:r>
              <a:rPr lang="en-US" sz="2800"/>
              <a:t>This Family Orientation PPT is available on Canvas for you to download and use for your classroom or site as part of the open house, or other back to school activity.</a:t>
            </a:r>
          </a:p>
        </p:txBody>
      </p:sp>
    </p:spTree>
    <p:extLst>
      <p:ext uri="{BB962C8B-B14F-4D97-AF65-F5344CB8AC3E}">
        <p14:creationId xmlns:p14="http://schemas.microsoft.com/office/powerpoint/2010/main" val="4047322700"/>
      </p:ext>
    </p:extLst>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Content Placeholder 10"/>
          <p:cNvSpPr>
            <a:spLocks noGrp="1"/>
          </p:cNvSpPr>
          <p:nvPr>
            <p:ph sz="half" idx="2"/>
          </p:nvPr>
        </p:nvSpPr>
        <p:spPr/>
        <p:txBody>
          <a:bodyPr anchor="ctr"/>
          <a:lstStyle/>
          <a:p>
            <a:pPr marL="0" indent="0" algn="ctr">
              <a:buNone/>
            </a:pPr>
            <a:r>
              <a:rPr lang="en-US"/>
              <a:t>These </a:t>
            </a:r>
            <a:r>
              <a:rPr lang="en-US" b="1">
                <a:solidFill>
                  <a:srgbClr val="C00000"/>
                </a:solidFill>
              </a:rPr>
              <a:t>Expectations</a:t>
            </a:r>
            <a:r>
              <a:rPr lang="en-US">
                <a:solidFill>
                  <a:srgbClr val="EE1625"/>
                </a:solidFill>
              </a:rPr>
              <a:t> </a:t>
            </a:r>
            <a:r>
              <a:rPr lang="en-US"/>
              <a:t>are part of a special approach we have at </a:t>
            </a:r>
            <a:br>
              <a:rPr lang="en-US"/>
            </a:br>
            <a:r>
              <a:rPr lang="en-US" i="1">
                <a:solidFill>
                  <a:srgbClr val="0000FF"/>
                </a:solidFill>
              </a:rPr>
              <a:t>School Name</a:t>
            </a:r>
            <a:r>
              <a:rPr lang="en-US"/>
              <a:t>.</a:t>
            </a:r>
          </a:p>
          <a:p>
            <a:pPr marL="0" indent="0" algn="ctr">
              <a:buNone/>
            </a:pPr>
            <a:endParaRPr lang="en-US"/>
          </a:p>
          <a:p>
            <a:pPr marL="0" indent="0" algn="ctr">
              <a:buNone/>
            </a:pPr>
            <a:r>
              <a:rPr lang="en-US"/>
              <a:t>This approach is called the Teaching Pyramid.</a:t>
            </a:r>
          </a:p>
          <a:p>
            <a:endParaRPr lang="en-US"/>
          </a:p>
        </p:txBody>
      </p:sp>
      <p:pic>
        <p:nvPicPr>
          <p:cNvPr id="12" name="Picture 11" descr="TPyramid Logo Descriptions"/>
          <p:cNvPicPr>
            <a:picLocks noChangeAspect="1" noChangeArrowheads="1"/>
          </p:cNvPicPr>
          <p:nvPr/>
        </p:nvPicPr>
        <p:blipFill>
          <a:blip r:embed="rId3"/>
          <a:srcRect/>
          <a:stretch>
            <a:fillRect/>
          </a:stretch>
        </p:blipFill>
        <p:spPr bwMode="auto">
          <a:xfrm>
            <a:off x="533400" y="2057400"/>
            <a:ext cx="4114800" cy="4191000"/>
          </a:xfrm>
          <a:prstGeom prst="rect">
            <a:avLst/>
          </a:prstGeom>
          <a:noFill/>
          <a:ln w="9525">
            <a:noFill/>
            <a:miter lim="800000"/>
            <a:headEnd/>
            <a:tailEnd/>
          </a:ln>
        </p:spPr>
      </p:pic>
      <p:pic>
        <p:nvPicPr>
          <p:cNvPr id="10" name="Picture 9"/>
          <p:cNvPicPr>
            <a:picLocks noChangeAspect="1"/>
          </p:cNvPicPr>
          <p:nvPr/>
        </p:nvPicPr>
        <p:blipFill>
          <a:blip r:embed="rId4"/>
          <a:srcRect/>
          <a:stretch/>
        </p:blipFill>
        <p:spPr>
          <a:xfrm>
            <a:off x="119168" y="154767"/>
            <a:ext cx="8905663" cy="172327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ianGirlWritingCen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flipH="1">
            <a:off x="0" y="736078"/>
            <a:ext cx="7315200" cy="6121922"/>
          </a:xfrm>
          <a:prstGeom prst="rect">
            <a:avLst/>
          </a:prstGeom>
        </p:spPr>
      </p:pic>
      <p:sp>
        <p:nvSpPr>
          <p:cNvPr id="8" name="Title 7"/>
          <p:cNvSpPr>
            <a:spLocks noGrp="1"/>
          </p:cNvSpPr>
          <p:nvPr>
            <p:ph type="title"/>
          </p:nvPr>
        </p:nvSpPr>
        <p:spPr/>
        <p:txBody>
          <a:bodyPr/>
          <a:lstStyle/>
          <a:p>
            <a:r>
              <a:rPr lang="en-US"/>
              <a:t>What is the Purpose of the Teaching Pyramid?</a:t>
            </a:r>
          </a:p>
        </p:txBody>
      </p:sp>
      <p:sp>
        <p:nvSpPr>
          <p:cNvPr id="5" name="Content Placeholder 4"/>
          <p:cNvSpPr>
            <a:spLocks noGrp="1"/>
          </p:cNvSpPr>
          <p:nvPr>
            <p:ph idx="1"/>
          </p:nvPr>
        </p:nvSpPr>
        <p:spPr>
          <a:xfrm>
            <a:off x="3130552" y="1600200"/>
            <a:ext cx="5480048" cy="4876800"/>
          </a:xfrm>
        </p:spPr>
        <p:txBody>
          <a:bodyPr/>
          <a:lstStyle/>
          <a:p>
            <a:pPr marL="0" indent="0" algn="ctr">
              <a:buNone/>
            </a:pPr>
            <a:r>
              <a:rPr lang="en-US"/>
              <a:t>The purpose of the Teaching Pyramid is to promote healthy social-emotional development and to teach children the skills that will help them to succeed in school.</a:t>
            </a:r>
          </a:p>
        </p:txBody>
      </p:sp>
      <p:cxnSp>
        <p:nvCxnSpPr>
          <p:cNvPr id="7" name="Straight Connector 6"/>
          <p:cNvCxnSpPr/>
          <p:nvPr/>
        </p:nvCxnSpPr>
        <p:spPr bwMode="auto">
          <a:xfrm rot="5400000">
            <a:off x="-2295240" y="3238897"/>
            <a:ext cx="5258594" cy="1588"/>
          </a:xfrm>
          <a:prstGeom prst="line">
            <a:avLst/>
          </a:prstGeom>
          <a:solidFill>
            <a:schemeClr val="accent1"/>
          </a:solidFill>
          <a:ln w="25400" cap="flat" cmpd="sng" algn="ctr">
            <a:solidFill>
              <a:srgbClr val="333399"/>
            </a:solidFill>
            <a:prstDash val="solid"/>
            <a:round/>
            <a:headEnd type="none" w="med" len="med"/>
            <a:tailEnd type="none" w="med" len="med"/>
          </a:ln>
          <a:effectLst/>
        </p:spPr>
      </p:cxnSp>
    </p:spTree>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609600"/>
            <a:ext cx="7772400" cy="2514600"/>
          </a:xfrm>
        </p:spPr>
        <p:txBody>
          <a:bodyPr/>
          <a:lstStyle/>
          <a:p>
            <a:r>
              <a:rPr lang="en-US"/>
              <a:t>The </a:t>
            </a:r>
            <a:r>
              <a:rPr lang="en-US">
                <a:solidFill>
                  <a:srgbClr val="C00000"/>
                </a:solidFill>
              </a:rPr>
              <a:t>Expectations</a:t>
            </a:r>
            <a:r>
              <a:rPr lang="en-US">
                <a:solidFill>
                  <a:srgbClr val="EE1625"/>
                </a:solidFill>
              </a:rPr>
              <a:t> </a:t>
            </a:r>
            <a:r>
              <a:rPr lang="en-US"/>
              <a:t>are about creating and enjoying positive and caring social relationships.</a:t>
            </a:r>
          </a:p>
        </p:txBody>
      </p:sp>
      <p:pic>
        <p:nvPicPr>
          <p:cNvPr id="7" name="Content Placeholder 6" descr="MultipleFamiliesEthnic.jpg"/>
          <p:cNvPicPr>
            <a:picLocks noGrp="1" noChangeAspect="1"/>
          </p:cNvPicPr>
          <p:nvPr>
            <p:ph idx="1"/>
          </p:nvPr>
        </p:nvPicPr>
        <p:blipFill>
          <a:blip r:embed="rId3">
            <a:extLst>
              <a:ext uri="{28A0092B-C50C-407E-A947-70E740481C1C}">
                <a14:useLocalDpi xmlns:a14="http://schemas.microsoft.com/office/drawing/2010/main"/>
              </a:ext>
            </a:extLst>
          </a:blip>
          <a:srcRect l="-15148" r="-15148"/>
          <a:stretch>
            <a:fillRect/>
          </a:stretch>
        </p:blipFill>
        <p:spPr>
          <a:xfrm>
            <a:off x="685800" y="3200400"/>
            <a:ext cx="7772400" cy="2895600"/>
          </a:xfrm>
        </p:spPr>
      </p:pic>
    </p:spTree>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5029200" y="914400"/>
            <a:ext cx="3505200" cy="4876800"/>
          </a:xfrm>
        </p:spPr>
        <p:txBody>
          <a:bodyPr/>
          <a:lstStyle/>
          <a:p>
            <a:r>
              <a:rPr lang="en-US" sz="3200" b="0">
                <a:solidFill>
                  <a:schemeClr val="tx1"/>
                </a:solidFill>
                <a:latin typeface="+mn-lt"/>
              </a:rPr>
              <a:t>By following the </a:t>
            </a:r>
            <a:r>
              <a:rPr lang="en-US" sz="3200">
                <a:solidFill>
                  <a:srgbClr val="C00000"/>
                </a:solidFill>
                <a:latin typeface="+mn-lt"/>
              </a:rPr>
              <a:t>Expectations</a:t>
            </a:r>
            <a:r>
              <a:rPr lang="en-US" sz="3200" b="0">
                <a:solidFill>
                  <a:schemeClr val="tx1"/>
                </a:solidFill>
                <a:latin typeface="+mn-lt"/>
              </a:rPr>
              <a:t>, children will learn important social skills they will need in life.</a:t>
            </a:r>
          </a:p>
        </p:txBody>
      </p:sp>
      <p:pic>
        <p:nvPicPr>
          <p:cNvPr id="7" name="Picture 6"/>
          <p:cNvPicPr>
            <a:picLocks noChangeAspect="1"/>
          </p:cNvPicPr>
          <p:nvPr/>
        </p:nvPicPr>
        <p:blipFill>
          <a:blip r:embed="rId2"/>
          <a:srcRect/>
          <a:stretch/>
        </p:blipFill>
        <p:spPr>
          <a:xfrm>
            <a:off x="990600" y="3742267"/>
            <a:ext cx="3784600" cy="2523066"/>
          </a:xfrm>
          <a:prstGeom prst="rect">
            <a:avLst/>
          </a:prstGeom>
        </p:spPr>
      </p:pic>
      <p:pic>
        <p:nvPicPr>
          <p:cNvPr id="8" name="Picture 7"/>
          <p:cNvPicPr>
            <a:picLocks noChangeAspect="1"/>
          </p:cNvPicPr>
          <p:nvPr/>
        </p:nvPicPr>
        <p:blipFill>
          <a:blip r:embed="rId3"/>
          <a:stretch>
            <a:fillRect/>
          </a:stretch>
        </p:blipFill>
        <p:spPr>
          <a:xfrm>
            <a:off x="990600" y="725389"/>
            <a:ext cx="3733800" cy="2690911"/>
          </a:xfrm>
          <a:prstGeom prst="rect">
            <a:avLst/>
          </a:prstGeom>
        </p:spPr>
      </p:pic>
    </p:spTree>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181100" y="4800600"/>
            <a:ext cx="6781800" cy="1752600"/>
          </a:xfrm>
        </p:spPr>
        <p:txBody>
          <a:bodyPr anchor="ctr"/>
          <a:lstStyle/>
          <a:p>
            <a:pPr marL="0" indent="0" algn="ctr"/>
            <a:r>
              <a:rPr lang="en-US" sz="2800"/>
              <a:t>One last, but </a:t>
            </a:r>
            <a:r>
              <a:rPr lang="en-US" sz="2800" i="1"/>
              <a:t>important</a:t>
            </a:r>
            <a:r>
              <a:rPr lang="en-US" sz="2800"/>
              <a:t>, thing:</a:t>
            </a:r>
            <a:br>
              <a:rPr lang="en-US" sz="2800"/>
            </a:br>
            <a:r>
              <a:rPr lang="en-US" sz="2800"/>
              <a:t>The </a:t>
            </a:r>
            <a:r>
              <a:rPr lang="en-US" sz="2800">
                <a:solidFill>
                  <a:srgbClr val="C00000"/>
                </a:solidFill>
              </a:rPr>
              <a:t>Expectations</a:t>
            </a:r>
            <a:r>
              <a:rPr lang="en-US" sz="2800"/>
              <a:t> are for EVERYONE!</a:t>
            </a:r>
          </a:p>
        </p:txBody>
      </p:sp>
      <p:pic>
        <p:nvPicPr>
          <p:cNvPr id="14" name="Picture Placeholder 13" descr="PyramidMixKids.jpg"/>
          <p:cNvPicPr>
            <a:picLocks noGrp="1" noChangeAspect="1"/>
          </p:cNvPicPr>
          <p:nvPr>
            <p:ph type="pic" idx="1"/>
          </p:nvPr>
        </p:nvPicPr>
        <p:blipFill>
          <a:blip r:embed="rId3">
            <a:extLst>
              <a:ext uri="{28A0092B-C50C-407E-A947-70E740481C1C}">
                <a14:useLocalDpi xmlns:a14="http://schemas.microsoft.com/office/drawing/2010/main"/>
              </a:ext>
            </a:extLst>
          </a:blip>
          <a:srcRect t="-6250" b="-6250"/>
          <a:stretch>
            <a:fillRect/>
          </a:stretch>
        </p:blipFill>
        <p:spPr>
          <a:xfrm>
            <a:off x="1828800" y="612775"/>
            <a:ext cx="5486400" cy="4114800"/>
          </a:xfrm>
        </p:spPr>
      </p:pic>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23538" y="898247"/>
            <a:ext cx="5152455" cy="5663089"/>
          </a:xfrm>
          <a:prstGeom prst="rect">
            <a:avLst/>
          </a:prstGeom>
          <a:noFill/>
          <a:ln w="9525">
            <a:noFill/>
            <a:miter lim="800000"/>
            <a:headEnd/>
            <a:tailEnd/>
          </a:ln>
        </p:spPr>
        <p:txBody>
          <a:bodyPr wrap="square">
            <a:prstTxWarp prst="textNoShape">
              <a:avLst/>
            </a:prstTxWarp>
            <a:spAutoFit/>
          </a:bodyPr>
          <a:lstStyle/>
          <a:p>
            <a:pPr algn="ctr"/>
            <a:r>
              <a:rPr lang="en-US" sz="3200">
                <a:latin typeface="+mn-lt"/>
              </a:rPr>
              <a:t>This means that the teachers will be </a:t>
            </a:r>
            <a:r>
              <a:rPr lang="en-US" sz="3200" b="1">
                <a:solidFill>
                  <a:srgbClr val="C00000"/>
                </a:solidFill>
                <a:latin typeface="+mn-lt"/>
              </a:rPr>
              <a:t>kind</a:t>
            </a:r>
            <a:r>
              <a:rPr lang="en-US" sz="3200">
                <a:solidFill>
                  <a:srgbClr val="EE1625"/>
                </a:solidFill>
                <a:latin typeface="+mn-lt"/>
              </a:rPr>
              <a:t> </a:t>
            </a:r>
            <a:r>
              <a:rPr lang="en-US" sz="3200">
                <a:latin typeface="+mn-lt"/>
              </a:rPr>
              <a:t>to your child, keep your child </a:t>
            </a:r>
            <a:r>
              <a:rPr lang="en-US" sz="3200" b="1">
                <a:solidFill>
                  <a:srgbClr val="C00000"/>
                </a:solidFill>
                <a:latin typeface="+mn-lt"/>
              </a:rPr>
              <a:t>safe</a:t>
            </a:r>
            <a:r>
              <a:rPr lang="en-US" sz="3200">
                <a:latin typeface="+mn-lt"/>
              </a:rPr>
              <a:t>, and treat your child with </a:t>
            </a:r>
            <a:r>
              <a:rPr lang="en-US" sz="3200" b="1">
                <a:solidFill>
                  <a:srgbClr val="C00000"/>
                </a:solidFill>
                <a:latin typeface="+mn-lt"/>
              </a:rPr>
              <a:t>respect</a:t>
            </a:r>
            <a:r>
              <a:rPr lang="en-US" sz="3200">
                <a:latin typeface="+mn-lt"/>
              </a:rPr>
              <a:t>. </a:t>
            </a:r>
          </a:p>
          <a:p>
            <a:pPr algn="ctr"/>
            <a:endParaRPr lang="en-US" sz="3200">
              <a:latin typeface="+mn-lt"/>
            </a:endParaRPr>
          </a:p>
          <a:p>
            <a:pPr algn="ctr"/>
            <a:r>
              <a:rPr lang="en-US" sz="3200">
                <a:latin typeface="+mn-lt"/>
              </a:rPr>
              <a:t>It means that the Teachers and Principals are </a:t>
            </a:r>
            <a:r>
              <a:rPr lang="en-US" sz="3200" b="1">
                <a:solidFill>
                  <a:srgbClr val="C00000"/>
                </a:solidFill>
                <a:latin typeface="+mn-lt"/>
              </a:rPr>
              <a:t>responsible</a:t>
            </a:r>
            <a:r>
              <a:rPr lang="en-US" sz="3200">
                <a:latin typeface="+mn-lt"/>
              </a:rPr>
              <a:t> </a:t>
            </a:r>
            <a:br>
              <a:rPr lang="en-US" sz="3200">
                <a:latin typeface="+mn-lt"/>
              </a:rPr>
            </a:br>
            <a:r>
              <a:rPr lang="en-US" sz="3200">
                <a:latin typeface="+mn-lt"/>
              </a:rPr>
              <a:t>to you for taking the best care of your child.</a:t>
            </a:r>
          </a:p>
          <a:p>
            <a:pPr algn="ctr"/>
            <a:endParaRPr lang="en-US" sz="3200">
              <a:latin typeface="+mn-lt"/>
            </a:endParaRPr>
          </a:p>
          <a:p>
            <a:pPr algn="ctr"/>
            <a:endParaRPr lang="en-US" sz="1000"/>
          </a:p>
        </p:txBody>
      </p:sp>
      <p:pic>
        <p:nvPicPr>
          <p:cNvPr id="4" name="Picture 6" descr="linda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7700" y="838200"/>
            <a:ext cx="2625969" cy="2133600"/>
          </a:xfrm>
          <a:prstGeom prst="rect">
            <a:avLst/>
          </a:prstGeom>
          <a:noFill/>
          <a:ln w="28575">
            <a:solidFill>
              <a:srgbClr val="00B0F0"/>
            </a:solidFill>
            <a:miter lim="800000"/>
            <a:headEnd/>
            <a:tailEnd/>
          </a:ln>
        </p:spPr>
      </p:pic>
      <p:pic>
        <p:nvPicPr>
          <p:cNvPr id="6" name="Picture 5" descr="A group of people sitting at a table&#10;&#10;Description automatically generated"/>
          <p:cNvPicPr>
            <a:picLocks noChangeAspect="1"/>
          </p:cNvPicPr>
          <p:nvPr/>
        </p:nvPicPr>
        <p:blipFill rotWithShape="1">
          <a:blip r:embed="rId3"/>
          <a:srcRect r="3574"/>
          <a:stretch/>
        </p:blipFill>
        <p:spPr>
          <a:xfrm>
            <a:off x="496146" y="3827015"/>
            <a:ext cx="3048641" cy="2128129"/>
          </a:xfrm>
          <a:prstGeom prst="rect">
            <a:avLst/>
          </a:prstGeom>
          <a:ln w="28575">
            <a:solidFill>
              <a:srgbClr val="00B0F0"/>
            </a:solidFill>
          </a:ln>
        </p:spPr>
      </p:pic>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685800"/>
            <a:ext cx="8229600" cy="1569660"/>
          </a:xfrm>
          <a:prstGeom prst="rect">
            <a:avLst/>
          </a:prstGeom>
        </p:spPr>
        <p:txBody>
          <a:bodyPr wrap="square">
            <a:spAutoFit/>
          </a:bodyPr>
          <a:lstStyle/>
          <a:p>
            <a:pPr algn="ctr"/>
            <a:r>
              <a:rPr lang="en-US" sz="3200">
                <a:latin typeface="+mn-lt"/>
              </a:rPr>
              <a:t>This means you can use similar </a:t>
            </a:r>
            <a:r>
              <a:rPr lang="en-US" sz="3200" b="1">
                <a:solidFill>
                  <a:srgbClr val="C00000"/>
                </a:solidFill>
                <a:latin typeface="+mn-lt"/>
              </a:rPr>
              <a:t>Expectations</a:t>
            </a:r>
            <a:r>
              <a:rPr lang="en-US" sz="3200">
                <a:latin typeface="+mn-lt"/>
              </a:rPr>
              <a:t> with your child at home and communicating progress with your child’s teacher. </a:t>
            </a:r>
          </a:p>
        </p:txBody>
      </p:sp>
      <p:pic>
        <p:nvPicPr>
          <p:cNvPr id="5" name="Picture 16"/>
          <p:cNvPicPr>
            <a:picLocks noChangeAspect="1" noChangeArrowheads="1"/>
          </p:cNvPicPr>
          <p:nvPr/>
        </p:nvPicPr>
        <p:blipFill>
          <a:blip r:embed="rId2"/>
          <a:srcRect/>
          <a:stretch/>
        </p:blipFill>
        <p:spPr bwMode="auto">
          <a:xfrm>
            <a:off x="1261899" y="2502763"/>
            <a:ext cx="2043532" cy="3064902"/>
          </a:xfrm>
          <a:prstGeom prst="rect">
            <a:avLst/>
          </a:prstGeom>
          <a:noFill/>
          <a:ln w="76200" cap="sq">
            <a:solidFill>
              <a:schemeClr val="bg2"/>
            </a:solidFill>
            <a:miter lim="800000"/>
            <a:headEnd type="none" w="sm" len="sm"/>
            <a:tailEnd type="none" w="sm" len="sm"/>
          </a:ln>
        </p:spPr>
      </p:pic>
      <p:pic>
        <p:nvPicPr>
          <p:cNvPr id="6" name="Picture 8"/>
          <p:cNvPicPr>
            <a:picLocks noChangeAspect="1" noChangeArrowheads="1"/>
          </p:cNvPicPr>
          <p:nvPr/>
        </p:nvPicPr>
        <p:blipFill>
          <a:blip r:embed="rId3"/>
          <a:srcRect/>
          <a:stretch/>
        </p:blipFill>
        <p:spPr bwMode="auto">
          <a:xfrm>
            <a:off x="3597968" y="4497539"/>
            <a:ext cx="2743200" cy="1828649"/>
          </a:xfrm>
          <a:prstGeom prst="rect">
            <a:avLst/>
          </a:prstGeom>
          <a:noFill/>
          <a:ln w="76200">
            <a:solidFill>
              <a:schemeClr val="bg2"/>
            </a:solidFill>
            <a:miter lim="800000"/>
            <a:headEnd/>
            <a:tailEnd/>
          </a:ln>
        </p:spPr>
      </p:pic>
      <p:pic>
        <p:nvPicPr>
          <p:cNvPr id="7" name="Picture 6"/>
          <p:cNvPicPr>
            <a:picLocks noChangeAspect="1"/>
          </p:cNvPicPr>
          <p:nvPr/>
        </p:nvPicPr>
        <p:blipFill rotWithShape="1">
          <a:blip r:embed="rId4"/>
          <a:srcRect l="13978" t="22043"/>
          <a:stretch/>
        </p:blipFill>
        <p:spPr>
          <a:xfrm>
            <a:off x="4648200" y="2424491"/>
            <a:ext cx="3689131" cy="2228850"/>
          </a:xfrm>
          <a:prstGeom prst="rect">
            <a:avLst/>
          </a:prstGeom>
          <a:ln w="76200">
            <a:solidFill>
              <a:schemeClr val="bg1">
                <a:lumMod val="50000"/>
              </a:schemeClr>
            </a:solidFill>
          </a:ln>
        </p:spPr>
      </p:pic>
    </p:spTree>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D5FD1508-A2C3-DB4B-904D-CE56517A7605}"/>
              </a:ext>
            </a:extLst>
          </p:cNvPr>
          <p:cNvSpPr>
            <a:spLocks noGrp="1" noChangeArrowheads="1"/>
          </p:cNvSpPr>
          <p:nvPr>
            <p:ph type="title"/>
          </p:nvPr>
        </p:nvSpPr>
        <p:spPr>
          <a:xfrm>
            <a:off x="685800" y="381000"/>
            <a:ext cx="7772400" cy="838200"/>
          </a:xfrm>
        </p:spPr>
        <p:txBody>
          <a:bodyPr/>
          <a:lstStyle/>
          <a:p>
            <a:r>
              <a:rPr lang="en-US" altLang="en-US" sz="3600" b="1"/>
              <a:t>Expectation Examples</a:t>
            </a:r>
          </a:p>
        </p:txBody>
      </p:sp>
      <p:sp>
        <p:nvSpPr>
          <p:cNvPr id="63491" name="Rectangle 5">
            <a:extLst>
              <a:ext uri="{FF2B5EF4-FFF2-40B4-BE49-F238E27FC236}">
                <a16:creationId xmlns:a16="http://schemas.microsoft.com/office/drawing/2014/main" id="{819B2301-FE62-9741-8253-D8FBC53F1016}"/>
              </a:ext>
            </a:extLst>
          </p:cNvPr>
          <p:cNvSpPr>
            <a:spLocks noGrp="1" noChangeArrowheads="1"/>
          </p:cNvSpPr>
          <p:nvPr>
            <p:ph type="body" idx="1"/>
          </p:nvPr>
        </p:nvSpPr>
        <p:spPr>
          <a:xfrm>
            <a:off x="685800" y="1219200"/>
            <a:ext cx="7772400" cy="5181600"/>
          </a:xfrm>
        </p:spPr>
        <p:txBody>
          <a:bodyPr/>
          <a:lstStyle/>
          <a:p>
            <a:pPr>
              <a:buFont typeface="Arial"/>
            </a:pPr>
            <a:r>
              <a:rPr lang="en-US" altLang="en-US" sz="2800"/>
              <a:t>Our Family Is Kind</a:t>
            </a:r>
            <a:endParaRPr lang="en-US"/>
          </a:p>
          <a:p>
            <a:pPr lvl="1"/>
            <a:r>
              <a:rPr lang="en-US" altLang="en-US" sz="2400"/>
              <a:t>Let your sister have a turn with the book.</a:t>
            </a:r>
          </a:p>
          <a:p>
            <a:r>
              <a:rPr lang="en-US" altLang="en-US" sz="2800"/>
              <a:t>Our Family Is Respectful</a:t>
            </a:r>
          </a:p>
          <a:p>
            <a:pPr lvl="1"/>
            <a:r>
              <a:rPr lang="en-US" altLang="en-US" sz="2400"/>
              <a:t>Ask before you use something that belongs to someone else.</a:t>
            </a:r>
          </a:p>
          <a:p>
            <a:r>
              <a:rPr lang="en-US" altLang="en-US" sz="2800"/>
              <a:t>Our Family Is Safe and Healthy</a:t>
            </a:r>
          </a:p>
          <a:p>
            <a:pPr lvl="1"/>
            <a:r>
              <a:rPr lang="en-US" altLang="en-US" sz="2400"/>
              <a:t>Get to bed on time.</a:t>
            </a:r>
          </a:p>
          <a:p>
            <a:r>
              <a:rPr lang="en-US" altLang="en-US" sz="2800"/>
              <a:t>Our Family Is Responsible</a:t>
            </a:r>
          </a:p>
          <a:p>
            <a:pPr lvl="1"/>
            <a:r>
              <a:rPr lang="en-US" altLang="en-US" sz="2400"/>
              <a:t>Clean up when I make a mess.</a:t>
            </a:r>
          </a:p>
          <a:p>
            <a:r>
              <a:rPr lang="en-US" altLang="en-US" sz="2800"/>
              <a:t>Other ideas?</a:t>
            </a:r>
          </a:p>
          <a:p>
            <a:r>
              <a:rPr lang="en-US" altLang="en-US" sz="2800"/>
              <a:t>Add your ideas to your handout.</a:t>
            </a:r>
          </a:p>
        </p:txBody>
      </p:sp>
      <p:pic>
        <p:nvPicPr>
          <p:cNvPr id="5" name="Picture 4">
            <a:extLst>
              <a:ext uri="{FF2B5EF4-FFF2-40B4-BE49-F238E27FC236}">
                <a16:creationId xmlns:a16="http://schemas.microsoft.com/office/drawing/2014/main" id="{A11A1523-E96D-5043-B872-A6F2ECC5F89A}"/>
              </a:ext>
            </a:extLst>
          </p:cNvPr>
          <p:cNvPicPr>
            <a:picLocks noChangeAspect="1"/>
          </p:cNvPicPr>
          <p:nvPr/>
        </p:nvPicPr>
        <p:blipFill rotWithShape="1">
          <a:blip r:embed="rId3"/>
          <a:srcRect t="4431"/>
          <a:stretch/>
        </p:blipFill>
        <p:spPr>
          <a:xfrm>
            <a:off x="5943600" y="4038600"/>
            <a:ext cx="2286000" cy="2319799"/>
          </a:xfrm>
          <a:prstGeom prst="rect">
            <a:avLst/>
          </a:prstGeom>
        </p:spPr>
      </p:pic>
    </p:spTree>
    <p:extLst>
      <p:ext uri="{BB962C8B-B14F-4D97-AF65-F5344CB8AC3E}">
        <p14:creationId xmlns:p14="http://schemas.microsoft.com/office/powerpoint/2010/main" val="1146867304"/>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85800" y="990600"/>
            <a:ext cx="3810000" cy="4876800"/>
          </a:xfrm>
        </p:spPr>
        <p:txBody>
          <a:bodyPr anchor="ctr"/>
          <a:lstStyle/>
          <a:p>
            <a:pPr marL="0" indent="0" algn="ctr">
              <a:buNone/>
            </a:pPr>
            <a:r>
              <a:rPr lang="en-US" sz="3200"/>
              <a:t>To fulfill these Expectations, we will all need to show </a:t>
            </a:r>
            <a:r>
              <a:rPr lang="en-US" sz="3200">
                <a:solidFill>
                  <a:srgbClr val="EE1625"/>
                </a:solidFill>
              </a:rPr>
              <a:t>kindness, </a:t>
            </a:r>
            <a:r>
              <a:rPr lang="en-US" sz="3200"/>
              <a:t>treat each other with </a:t>
            </a:r>
            <a:r>
              <a:rPr lang="en-US" sz="3200">
                <a:solidFill>
                  <a:srgbClr val="EE1625"/>
                </a:solidFill>
              </a:rPr>
              <a:t>respect</a:t>
            </a:r>
            <a:r>
              <a:rPr lang="en-US" sz="3200"/>
              <a:t>, and keep each other </a:t>
            </a:r>
            <a:r>
              <a:rPr lang="en-US" sz="3200">
                <a:solidFill>
                  <a:srgbClr val="FF0000"/>
                </a:solidFill>
              </a:rPr>
              <a:t>safe</a:t>
            </a:r>
            <a:r>
              <a:rPr lang="en-US" sz="3200"/>
              <a:t>. </a:t>
            </a:r>
          </a:p>
          <a:p>
            <a:endParaRPr lang="en-US" sz="3200"/>
          </a:p>
        </p:txBody>
      </p:sp>
      <p:pic>
        <p:nvPicPr>
          <p:cNvPr id="11" name="Content Placeholder 10" descr="2GirlsHugAsianBlondeHR.jpg"/>
          <p:cNvPicPr>
            <a:picLocks noGrp="1" noChangeAspect="1"/>
          </p:cNvPicPr>
          <p:nvPr>
            <p:ph sz="half" idx="2"/>
          </p:nvPr>
        </p:nvPicPr>
        <p:blipFill>
          <a:blip r:embed="rId3">
            <a:extLst>
              <a:ext uri="{28A0092B-C50C-407E-A947-70E740481C1C}">
                <a14:useLocalDpi xmlns:a14="http://schemas.microsoft.com/office/drawing/2010/main"/>
              </a:ext>
            </a:extLst>
          </a:blip>
          <a:srcRect l="-8602" r="-8602"/>
          <a:stretch>
            <a:fillRect/>
          </a:stretch>
        </p:blipFill>
        <p:spPr>
          <a:xfrm>
            <a:off x="4648200" y="990600"/>
            <a:ext cx="3810000" cy="4876800"/>
          </a:xfrm>
        </p:spPr>
      </p:pic>
    </p:spTree>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a:t>What Can You Do?</a:t>
            </a:r>
          </a:p>
        </p:txBody>
      </p:sp>
      <p:sp>
        <p:nvSpPr>
          <p:cNvPr id="7" name="Content Placeholder 6"/>
          <p:cNvSpPr>
            <a:spLocks noGrp="1"/>
          </p:cNvSpPr>
          <p:nvPr>
            <p:ph idx="1"/>
          </p:nvPr>
        </p:nvSpPr>
        <p:spPr/>
        <p:txBody>
          <a:bodyPr/>
          <a:lstStyle/>
          <a:p>
            <a:pPr marL="514350" indent="-514350">
              <a:buFont typeface="+mj-lt"/>
              <a:buAutoNum type="arabicPeriod"/>
              <a:defRPr/>
            </a:pPr>
            <a:r>
              <a:rPr lang="en-US"/>
              <a:t>Make a commitment today to help your child learn the Expectations.</a:t>
            </a:r>
          </a:p>
          <a:p>
            <a:pPr marL="514350" indent="-514350">
              <a:buFont typeface="+mj-lt"/>
              <a:buAutoNum type="arabicPeriod"/>
              <a:defRPr/>
            </a:pPr>
            <a:r>
              <a:rPr lang="en-US"/>
              <a:t>Model the Expectations for your child.</a:t>
            </a:r>
          </a:p>
          <a:p>
            <a:pPr marL="514350" indent="-514350">
              <a:buFont typeface="+mj-lt"/>
              <a:buAutoNum type="arabicPeriod"/>
              <a:defRPr/>
            </a:pPr>
            <a:r>
              <a:rPr lang="en-US"/>
              <a:t>Read and discuss the handouts your child’s teacher will share with you—and try some of the ideas</a:t>
            </a:r>
            <a:r>
              <a:rPr lang="en-US">
                <a:latin typeface="+mj-lt"/>
              </a:rPr>
              <a:t>!</a:t>
            </a:r>
          </a:p>
        </p:txBody>
      </p:sp>
    </p:spTree>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876300" y="5257800"/>
            <a:ext cx="7391400" cy="1219200"/>
          </a:xfrm>
          <a:prstGeom prst="rect">
            <a:avLst/>
          </a:prstGeom>
          <a:noFill/>
          <a:ln w="9525">
            <a:noFill/>
            <a:miter lim="800000"/>
            <a:headEnd/>
            <a:tailEnd/>
          </a:ln>
          <a:effectLst>
            <a:outerShdw dist="35921" dir="2700000" algn="ctr" rotWithShape="0">
              <a:schemeClr val="bg2"/>
            </a:outerShdw>
          </a:effectLst>
        </p:spPr>
        <p:txBody>
          <a:bodyPr>
            <a:prstTxWarp prst="textNoShape">
              <a:avLst/>
            </a:prstTxWarp>
          </a:bodyPr>
          <a:lstStyle/>
          <a:p>
            <a:pPr marL="342900" indent="-342900" algn="ctr">
              <a:lnSpc>
                <a:spcPct val="80000"/>
              </a:lnSpc>
              <a:spcBef>
                <a:spcPct val="20000"/>
              </a:spcBef>
            </a:pPr>
            <a:r>
              <a:rPr lang="en-US" sz="3600" i="1">
                <a:solidFill>
                  <a:srgbClr val="0000FF"/>
                </a:solidFill>
              </a:rPr>
              <a:t>School Name </a:t>
            </a:r>
          </a:p>
          <a:p>
            <a:pPr marL="342900" indent="-342900" algn="ctr">
              <a:lnSpc>
                <a:spcPct val="80000"/>
              </a:lnSpc>
              <a:spcBef>
                <a:spcPct val="20000"/>
              </a:spcBef>
            </a:pPr>
            <a:endParaRPr lang="en-US" sz="1800"/>
          </a:p>
        </p:txBody>
      </p:sp>
      <p:sp>
        <p:nvSpPr>
          <p:cNvPr id="10" name="Title 9"/>
          <p:cNvSpPr>
            <a:spLocks noGrp="1"/>
          </p:cNvSpPr>
          <p:nvPr>
            <p:ph type="ctrTitle"/>
          </p:nvPr>
        </p:nvSpPr>
        <p:spPr>
          <a:xfrm>
            <a:off x="685800" y="2590800"/>
            <a:ext cx="7772400" cy="1905000"/>
          </a:xfrm>
        </p:spPr>
        <p:txBody>
          <a:bodyPr/>
          <a:lstStyle/>
          <a:p>
            <a:r>
              <a:rPr lang="en-US"/>
              <a:t>Expectations for School</a:t>
            </a:r>
          </a:p>
        </p:txBody>
      </p:sp>
    </p:spTree>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 for Your Support!</a:t>
            </a:r>
          </a:p>
        </p:txBody>
      </p:sp>
      <p:sp>
        <p:nvSpPr>
          <p:cNvPr id="5" name="Text Placeholder 4"/>
          <p:cNvSpPr>
            <a:spLocks noGrp="1"/>
          </p:cNvSpPr>
          <p:nvPr>
            <p:ph type="body" sz="half" idx="2"/>
          </p:nvPr>
        </p:nvSpPr>
        <p:spPr/>
        <p:txBody>
          <a:bodyPr anchor="ctr"/>
          <a:lstStyle/>
          <a:p>
            <a:pPr marL="0" indent="0" algn="ctr">
              <a:buNone/>
            </a:pPr>
            <a:r>
              <a:rPr lang="en-US"/>
              <a:t>For more information visit:</a:t>
            </a:r>
          </a:p>
          <a:p>
            <a:pPr marL="0" indent="0" algn="ctr">
              <a:buNone/>
            </a:pPr>
            <a:r>
              <a:rPr lang="en-US">
                <a:hlinkClick r:id="rId3"/>
              </a:rPr>
              <a:t>http://www.cainclusion.org/teachingpyramid/materials_family.html</a:t>
            </a:r>
            <a:r>
              <a:rPr lang="en-US"/>
              <a:t> </a:t>
            </a:r>
          </a:p>
        </p:txBody>
      </p:sp>
      <p:pic>
        <p:nvPicPr>
          <p:cNvPr id="13" name="Content Placeholder 12" descr="tp_logo_landscape.gif"/>
          <p:cNvPicPr>
            <a:picLocks noGrp="1" noChangeAspect="1"/>
          </p:cNvPicPr>
          <p:nvPr>
            <p:ph sz="half" idx="1"/>
          </p:nvPr>
        </p:nvPicPr>
        <p:blipFill>
          <a:blip r:embed="rId4" cstate="print">
            <a:extLst>
              <a:ext uri="{28A0092B-C50C-407E-A947-70E740481C1C}">
                <a14:useLocalDpi xmlns:a14="http://schemas.microsoft.com/office/drawing/2010/main"/>
              </a:ext>
            </a:extLst>
          </a:blip>
          <a:srcRect t="-20129" b="-20129"/>
          <a:stretch>
            <a:fillRect/>
          </a:stretch>
        </p:blipFill>
        <p:spPr/>
      </p:pic>
    </p:spTree>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t>Expectations</a:t>
            </a:r>
          </a:p>
        </p:txBody>
      </p:sp>
      <p:sp>
        <p:nvSpPr>
          <p:cNvPr id="17411" name="Content Placeholder 2"/>
          <p:cNvSpPr>
            <a:spLocks noGrp="1"/>
          </p:cNvSpPr>
          <p:nvPr>
            <p:ph sz="half" idx="1"/>
          </p:nvPr>
        </p:nvSpPr>
        <p:spPr/>
        <p:txBody>
          <a:bodyPr/>
          <a:lstStyle/>
          <a:p>
            <a:pPr marL="0" indent="0" algn="ctr">
              <a:buNone/>
            </a:pPr>
            <a:r>
              <a:rPr lang="en-US" sz="3200"/>
              <a:t>Today we will be talking about our </a:t>
            </a:r>
            <a:r>
              <a:rPr lang="en-US" sz="3200" b="1">
                <a:solidFill>
                  <a:srgbClr val="C00000"/>
                </a:solidFill>
              </a:rPr>
              <a:t>Expectations</a:t>
            </a:r>
            <a:r>
              <a:rPr lang="en-US" sz="3200"/>
              <a:t>. Expectations help everyone know how to behave at </a:t>
            </a:r>
            <a:r>
              <a:rPr lang="en-US" sz="3200" i="1">
                <a:solidFill>
                  <a:srgbClr val="0000FF"/>
                </a:solidFill>
              </a:rPr>
              <a:t>School Name </a:t>
            </a:r>
            <a:r>
              <a:rPr lang="en-US" sz="3200"/>
              <a:t>and how we will treat each other, children and adults.</a:t>
            </a:r>
            <a:r>
              <a:rPr lang="en-US" sz="3200">
                <a:solidFill>
                  <a:srgbClr val="C00000"/>
                </a:solidFill>
              </a:rPr>
              <a:t> </a:t>
            </a:r>
          </a:p>
          <a:p>
            <a:pPr algn="ctr" eaLnBrk="1" hangingPunct="1"/>
            <a:endParaRPr lang="en-US" sz="3200"/>
          </a:p>
        </p:txBody>
      </p:sp>
      <p:pic>
        <p:nvPicPr>
          <p:cNvPr id="10" name="Content Placeholder 9" descr="MixPrekBoyTchrPaintHR.jpg"/>
          <p:cNvPicPr>
            <a:picLocks noGrp="1" noChangeAspect="1"/>
          </p:cNvPicPr>
          <p:nvPr>
            <p:ph sz="half" idx="2"/>
          </p:nvPr>
        </p:nvPicPr>
        <p:blipFill>
          <a:blip r:embed="rId3">
            <a:extLst>
              <a:ext uri="{28A0092B-C50C-407E-A947-70E740481C1C}">
                <a14:useLocalDpi xmlns:a14="http://schemas.microsoft.com/office/drawing/2010/main"/>
              </a:ext>
            </a:extLst>
          </a:blip>
          <a:srcRect l="-2042" r="-2042"/>
          <a:stretch>
            <a:fillRect/>
          </a:stretch>
        </p:blipFill>
        <p:spPr/>
      </p:pic>
    </p:spTree>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These are our Expectations:</a:t>
            </a:r>
          </a:p>
        </p:txBody>
      </p:sp>
      <p:sp>
        <p:nvSpPr>
          <p:cNvPr id="19459" name="Content Placeholder 2"/>
          <p:cNvSpPr>
            <a:spLocks noGrp="1"/>
          </p:cNvSpPr>
          <p:nvPr>
            <p:ph sz="half" idx="1"/>
          </p:nvPr>
        </p:nvSpPr>
        <p:spPr/>
        <p:txBody>
          <a:bodyPr/>
          <a:lstStyle/>
          <a:p>
            <a:pPr>
              <a:spcBef>
                <a:spcPct val="50000"/>
              </a:spcBef>
            </a:pPr>
            <a:r>
              <a:rPr lang="en-US" sz="3200" b="1">
                <a:solidFill>
                  <a:srgbClr val="C00000"/>
                </a:solidFill>
              </a:rPr>
              <a:t>We are Safe </a:t>
            </a:r>
          </a:p>
          <a:p>
            <a:pPr>
              <a:spcBef>
                <a:spcPct val="50000"/>
              </a:spcBef>
            </a:pPr>
            <a:r>
              <a:rPr lang="en-US" sz="3200" b="1">
                <a:solidFill>
                  <a:srgbClr val="C00000"/>
                </a:solidFill>
              </a:rPr>
              <a:t>We are Kind</a:t>
            </a:r>
          </a:p>
          <a:p>
            <a:pPr>
              <a:spcBef>
                <a:spcPct val="50000"/>
              </a:spcBef>
            </a:pPr>
            <a:r>
              <a:rPr lang="en-US" sz="3200" b="1">
                <a:solidFill>
                  <a:srgbClr val="C00000"/>
                </a:solidFill>
              </a:rPr>
              <a:t>We are Respectful</a:t>
            </a:r>
          </a:p>
          <a:p>
            <a:pPr>
              <a:spcBef>
                <a:spcPct val="50000"/>
              </a:spcBef>
            </a:pPr>
            <a:r>
              <a:rPr lang="en-US" sz="3200" b="1">
                <a:solidFill>
                  <a:srgbClr val="C00000"/>
                </a:solidFill>
              </a:rPr>
              <a:t>We are Responsible</a:t>
            </a:r>
            <a:endParaRPr lang="en-US" sz="3200">
              <a:solidFill>
                <a:srgbClr val="C00000"/>
              </a:solidFill>
            </a:endParaRPr>
          </a:p>
        </p:txBody>
      </p:sp>
      <p:pic>
        <p:nvPicPr>
          <p:cNvPr id="4" name="Content Placeholder 5" descr="A picture containing text, painted&#10;&#10;Description automatically generated">
            <a:extLst>
              <a:ext uri="{FF2B5EF4-FFF2-40B4-BE49-F238E27FC236}">
                <a16:creationId xmlns:a16="http://schemas.microsoft.com/office/drawing/2014/main" id="{EE768768-4314-95CC-D071-84BB86F667A4}"/>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rot="5400000">
            <a:off x="4648200" y="2412294"/>
            <a:ext cx="3810000" cy="3252611"/>
          </a:xfrm>
        </p:spPr>
      </p:pic>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txBox="1">
            <a:spLocks/>
          </p:cNvSpPr>
          <p:nvPr/>
        </p:nvSpPr>
        <p:spPr bwMode="auto">
          <a:xfrm>
            <a:off x="1828800" y="5029200"/>
            <a:ext cx="5486400" cy="414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mj-lt"/>
                <a:ea typeface="+mj-ea"/>
                <a:cs typeface="ＭＳ Ｐゴシック" charset="-128"/>
              </a:rPr>
              <a:t>We are Safe</a:t>
            </a:r>
          </a:p>
        </p:txBody>
      </p:sp>
      <p:pic>
        <p:nvPicPr>
          <p:cNvPr id="12" name="Picture Placeholder 7"/>
          <p:cNvPicPr>
            <a:picLocks noChangeAspect="1"/>
          </p:cNvPicPr>
          <p:nvPr/>
        </p:nvPicPr>
        <p:blipFill>
          <a:blip r:embed="rId3"/>
          <a:srcRect t="11528" b="11528"/>
          <a:stretch/>
        </p:blipFill>
        <p:spPr bwMode="auto">
          <a:xfrm>
            <a:off x="2743200" y="655320"/>
            <a:ext cx="3657600" cy="4221480"/>
          </a:xfrm>
          <a:prstGeom prst="rect">
            <a:avLst/>
          </a:prstGeom>
          <a:noFill/>
          <a:ln w="9525">
            <a:noFill/>
            <a:miter lim="800000"/>
            <a:headEnd/>
            <a:tailEnd/>
          </a:ln>
        </p:spPr>
      </p:pic>
      <p:sp>
        <p:nvSpPr>
          <p:cNvPr id="13" name="Text Placeholder 12"/>
          <p:cNvSpPr txBox="1">
            <a:spLocks/>
          </p:cNvSpPr>
          <p:nvPr/>
        </p:nvSpPr>
        <p:spPr bwMode="auto">
          <a:xfrm>
            <a:off x="457200" y="5443538"/>
            <a:ext cx="8229600" cy="957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a:ln>
                  <a:noFill/>
                </a:ln>
                <a:solidFill>
                  <a:schemeClr val="tx1"/>
                </a:solidFill>
                <a:effectLst/>
                <a:uLnTx/>
                <a:uFillTx/>
                <a:latin typeface="+mn-lt"/>
                <a:ea typeface="+mn-ea"/>
                <a:cs typeface="ＭＳ Ｐゴシック" charset="-128"/>
              </a:rPr>
              <a:t>I am being safe when I hold an adult’s hand in</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a:ln>
                  <a:noFill/>
                </a:ln>
                <a:solidFill>
                  <a:schemeClr val="tx1"/>
                </a:solidFill>
                <a:effectLst/>
                <a:uLnTx/>
                <a:uFillTx/>
                <a:latin typeface="+mn-lt"/>
                <a:ea typeface="+mn-ea"/>
                <a:cs typeface="ＭＳ Ｐゴシック" charset="-128"/>
              </a:rPr>
              <a:t>the parking lot.</a:t>
            </a:r>
            <a:endParaRPr kumimoji="0" lang="en-US" sz="2800" b="0" i="0" u="none" strike="noStrike" kern="0" cap="none" spc="0" normalizeH="0" baseline="0" noProof="0">
              <a:ln>
                <a:noFill/>
              </a:ln>
              <a:solidFill>
                <a:schemeClr val="tx1"/>
              </a:solidFill>
              <a:effectLst/>
              <a:uLnTx/>
              <a:uFillTx/>
              <a:latin typeface="+mn-lt"/>
              <a:ea typeface="+mn-ea"/>
              <a:cs typeface="ＭＳ Ｐゴシック" charset="-128"/>
            </a:endParaRPr>
          </a:p>
        </p:txBody>
      </p:sp>
    </p:spTree>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0"/>
          <p:cNvSpPr txBox="1">
            <a:spLocks/>
          </p:cNvSpPr>
          <p:nvPr/>
        </p:nvSpPr>
        <p:spPr bwMode="auto">
          <a:xfrm>
            <a:off x="1792288" y="5029200"/>
            <a:ext cx="5486400" cy="5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C00000"/>
                </a:solidFill>
                <a:effectLst/>
                <a:uLnTx/>
                <a:uFillTx/>
                <a:latin typeface="+mj-lt"/>
                <a:ea typeface="+mj-ea"/>
                <a:cs typeface="ＭＳ Ｐゴシック" charset="-128"/>
              </a:rPr>
              <a:t>We are Kind</a:t>
            </a:r>
          </a:p>
        </p:txBody>
      </p:sp>
      <p:sp>
        <p:nvSpPr>
          <p:cNvPr id="13" name="Text Placeholder 12"/>
          <p:cNvSpPr txBox="1">
            <a:spLocks/>
          </p:cNvSpPr>
          <p:nvPr/>
        </p:nvSpPr>
        <p:spPr bwMode="auto">
          <a:xfrm>
            <a:off x="457200" y="5638800"/>
            <a:ext cx="8229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a:ln>
                  <a:noFill/>
                </a:ln>
                <a:solidFill>
                  <a:schemeClr val="tx1"/>
                </a:solidFill>
                <a:effectLst/>
                <a:uLnTx/>
                <a:uFillTx/>
                <a:latin typeface="+mn-lt"/>
                <a:ea typeface="+mn-ea"/>
                <a:cs typeface="ＭＳ Ｐゴシック" charset="-128"/>
              </a:rPr>
              <a:t>I am being kind when I share toys.</a:t>
            </a:r>
            <a:endParaRPr kumimoji="0" lang="en-US" sz="2800" b="0" i="0" u="none" strike="noStrike" kern="0" cap="none" spc="0" normalizeH="0" baseline="0" noProof="0">
              <a:ln>
                <a:noFill/>
              </a:ln>
              <a:solidFill>
                <a:schemeClr val="tx1"/>
              </a:solidFill>
              <a:effectLst/>
              <a:uLnTx/>
              <a:uFillTx/>
              <a:latin typeface="+mn-lt"/>
              <a:ea typeface="+mn-ea"/>
              <a:cs typeface="ＭＳ Ｐゴシック" charset="-128"/>
            </a:endParaRPr>
          </a:p>
        </p:txBody>
      </p:sp>
      <p:pic>
        <p:nvPicPr>
          <p:cNvPr id="14" name="Picture Placeholder 10"/>
          <p:cNvPicPr>
            <a:picLocks noChangeAspect="1"/>
          </p:cNvPicPr>
          <p:nvPr/>
        </p:nvPicPr>
        <p:blipFill>
          <a:blip r:embed="rId3"/>
          <a:srcRect/>
          <a:stretch/>
        </p:blipFill>
        <p:spPr bwMode="auto">
          <a:xfrm>
            <a:off x="1792288" y="990600"/>
            <a:ext cx="5486400" cy="3657600"/>
          </a:xfrm>
          <a:prstGeom prst="rect">
            <a:avLst/>
          </a:prstGeom>
          <a:noFill/>
          <a:ln w="9525">
            <a:noFill/>
            <a:miter lim="800000"/>
            <a:headEnd/>
            <a:tailEnd/>
          </a:ln>
        </p:spPr>
      </p:pic>
    </p:spTree>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bwMode="auto">
          <a:xfrm>
            <a:off x="1828800" y="5029200"/>
            <a:ext cx="5486400" cy="414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mj-lt"/>
                <a:ea typeface="+mj-ea"/>
                <a:cs typeface="ＭＳ Ｐゴシック" charset="-128"/>
              </a:rPr>
              <a:t>We are Respectful</a:t>
            </a:r>
          </a:p>
        </p:txBody>
      </p:sp>
      <p:sp>
        <p:nvSpPr>
          <p:cNvPr id="11" name="Text Placeholder 12"/>
          <p:cNvSpPr txBox="1">
            <a:spLocks/>
          </p:cNvSpPr>
          <p:nvPr/>
        </p:nvSpPr>
        <p:spPr bwMode="auto">
          <a:xfrm>
            <a:off x="457200" y="5443538"/>
            <a:ext cx="8229600" cy="957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spcBef>
                <a:spcPct val="20000"/>
              </a:spcBef>
            </a:pPr>
            <a:r>
              <a:rPr lang="en-US" sz="2800" b="1"/>
              <a:t>I raise my hand when I want to talk, ask a question, or share an idea.</a:t>
            </a:r>
            <a:endParaRPr lang="en-US" sz="2800"/>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a:ln>
                <a:noFill/>
              </a:ln>
              <a:solidFill>
                <a:schemeClr val="tx1"/>
              </a:solidFill>
              <a:effectLst/>
              <a:uLnTx/>
              <a:uFillTx/>
              <a:latin typeface="+mn-lt"/>
              <a:ea typeface="+mn-ea"/>
              <a:cs typeface="ＭＳ Ｐゴシック" charset="-128"/>
            </a:endParaRPr>
          </a:p>
        </p:txBody>
      </p:sp>
      <p:pic>
        <p:nvPicPr>
          <p:cNvPr id="3" name="Picture 2">
            <a:extLst>
              <a:ext uri="{FF2B5EF4-FFF2-40B4-BE49-F238E27FC236}">
                <a16:creationId xmlns:a16="http://schemas.microsoft.com/office/drawing/2014/main" id="{AC2EF62E-4307-0398-8D11-E8B573E5A0CF}"/>
              </a:ext>
            </a:extLst>
          </p:cNvPr>
          <p:cNvPicPr>
            <a:picLocks noChangeAspect="1"/>
          </p:cNvPicPr>
          <p:nvPr/>
        </p:nvPicPr>
        <p:blipFill>
          <a:blip r:embed="rId3"/>
          <a:srcRect/>
          <a:stretch/>
        </p:blipFill>
        <p:spPr>
          <a:xfrm>
            <a:off x="1600450" y="685800"/>
            <a:ext cx="5714500" cy="3810000"/>
          </a:xfrm>
          <a:prstGeom prst="rect">
            <a:avLst/>
          </a:prstGeom>
        </p:spPr>
      </p:pic>
    </p:spTree>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bwMode="auto">
          <a:xfrm>
            <a:off x="1828800" y="5029200"/>
            <a:ext cx="5486400" cy="414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mj-lt"/>
                <a:ea typeface="+mj-ea"/>
                <a:cs typeface="ＭＳ Ｐゴシック" charset="-128"/>
              </a:rPr>
              <a:t>We are Responsible</a:t>
            </a:r>
          </a:p>
        </p:txBody>
      </p:sp>
      <p:sp>
        <p:nvSpPr>
          <p:cNvPr id="11" name="Text Placeholder 12"/>
          <p:cNvSpPr txBox="1">
            <a:spLocks/>
          </p:cNvSpPr>
          <p:nvPr/>
        </p:nvSpPr>
        <p:spPr bwMode="auto">
          <a:xfrm>
            <a:off x="457200" y="5443538"/>
            <a:ext cx="8229600" cy="957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spcBef>
                <a:spcPct val="20000"/>
              </a:spcBef>
            </a:pPr>
            <a:r>
              <a:rPr lang="en-US" sz="2800" b="1"/>
              <a:t>I am being responsible when I help clean </a:t>
            </a:r>
            <a:br>
              <a:rPr lang="en-US" sz="2800" b="1"/>
            </a:br>
            <a:r>
              <a:rPr lang="en-US" sz="2800" b="1"/>
              <a:t>up the materials. </a:t>
            </a:r>
            <a:endParaRPr lang="en-US" sz="2800"/>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a:ln>
                <a:noFill/>
              </a:ln>
              <a:solidFill>
                <a:schemeClr val="tx1"/>
              </a:solidFill>
              <a:effectLst/>
              <a:uLnTx/>
              <a:uFillTx/>
              <a:latin typeface="+mn-lt"/>
              <a:ea typeface="+mn-ea"/>
              <a:cs typeface="ＭＳ Ｐゴシック" charset="-128"/>
            </a:endParaRPr>
          </a:p>
        </p:txBody>
      </p:sp>
      <p:pic>
        <p:nvPicPr>
          <p:cNvPr id="12" name="Picture Placeholder 5"/>
          <p:cNvPicPr>
            <a:picLocks noChangeAspect="1"/>
          </p:cNvPicPr>
          <p:nvPr/>
        </p:nvPicPr>
        <p:blipFill>
          <a:blip r:embed="rId3"/>
          <a:srcRect l="5496" r="5496"/>
          <a:stretch/>
        </p:blipFill>
        <p:spPr bwMode="auto">
          <a:xfrm>
            <a:off x="1792288" y="685800"/>
            <a:ext cx="5486400" cy="4114800"/>
          </a:xfrm>
          <a:prstGeom prst="rect">
            <a:avLst/>
          </a:prstGeom>
          <a:noFill/>
          <a:ln w="9525">
            <a:noFill/>
            <a:miter lim="800000"/>
            <a:headEnd/>
            <a:tailEnd/>
          </a:ln>
        </p:spPr>
      </p:pic>
    </p:spTree>
    <p:extLst>
      <p:ext uri="{BB962C8B-B14F-4D97-AF65-F5344CB8AC3E}">
        <p14:creationId xmlns:p14="http://schemas.microsoft.com/office/powerpoint/2010/main" val="177809896"/>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t>We Are Learning!</a:t>
            </a:r>
          </a:p>
        </p:txBody>
      </p:sp>
      <p:sp>
        <p:nvSpPr>
          <p:cNvPr id="27651" name="Content Placeholder 2"/>
          <p:cNvSpPr>
            <a:spLocks noGrp="1"/>
          </p:cNvSpPr>
          <p:nvPr>
            <p:ph idx="1"/>
          </p:nvPr>
        </p:nvSpPr>
        <p:spPr/>
        <p:txBody>
          <a:bodyPr anchor="ctr"/>
          <a:lstStyle/>
          <a:p>
            <a:pPr marL="0" indent="0" algn="ctr">
              <a:buNone/>
            </a:pPr>
            <a:r>
              <a:rPr lang="en-US"/>
              <a:t>Learning how to be </a:t>
            </a:r>
            <a:r>
              <a:rPr lang="en-US" b="1">
                <a:solidFill>
                  <a:srgbClr val="C00000"/>
                </a:solidFill>
              </a:rPr>
              <a:t>safe</a:t>
            </a:r>
            <a:r>
              <a:rPr lang="en-US"/>
              <a:t> with myself and others, to be </a:t>
            </a:r>
            <a:r>
              <a:rPr lang="en-US" b="1">
                <a:solidFill>
                  <a:srgbClr val="C00000"/>
                </a:solidFill>
              </a:rPr>
              <a:t>kind</a:t>
            </a:r>
            <a:r>
              <a:rPr lang="en-US"/>
              <a:t>, </a:t>
            </a:r>
            <a:r>
              <a:rPr lang="en-US" b="1">
                <a:solidFill>
                  <a:srgbClr val="C00000"/>
                </a:solidFill>
              </a:rPr>
              <a:t>responsible</a:t>
            </a:r>
            <a:r>
              <a:rPr lang="en-US"/>
              <a:t>, and to treat others with </a:t>
            </a:r>
            <a:r>
              <a:rPr lang="en-US" b="1">
                <a:solidFill>
                  <a:srgbClr val="C00000"/>
                </a:solidFill>
              </a:rPr>
              <a:t>respect</a:t>
            </a:r>
            <a:r>
              <a:rPr lang="en-US"/>
              <a:t> are important for success in school and in life.</a:t>
            </a:r>
          </a:p>
          <a:p>
            <a:pPr marL="0" indent="0" algn="ctr"/>
            <a:endParaRPr lang="en-US"/>
          </a:p>
          <a:p>
            <a:pPr marL="0" indent="0" algn="ctr">
              <a:buNone/>
            </a:pPr>
            <a:r>
              <a:rPr lang="en-US"/>
              <a:t>They are an important part of what your child is learning this year at </a:t>
            </a:r>
            <a:br>
              <a:rPr lang="en-US"/>
            </a:br>
            <a:r>
              <a:rPr lang="en-US" i="1">
                <a:solidFill>
                  <a:srgbClr val="0000FF"/>
                </a:solidFill>
              </a:rPr>
              <a:t>School Name</a:t>
            </a:r>
            <a:r>
              <a:rPr lang="en-US"/>
              <a:t>.</a:t>
            </a:r>
          </a:p>
        </p:txBody>
      </p:sp>
    </p:spTree>
  </p:cSld>
  <p:clrMapOvr>
    <a:masterClrMapping/>
  </p:clrMapOvr>
  <p:transition>
    <p:circl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P Template Pr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Footlight MT Ligh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P Template Pr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Footlight MT Ligh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Footlight MT Ligh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TotalTime>
  <Words>753</Words>
  <Application>Microsoft Macintosh PowerPoint</Application>
  <PresentationFormat>Letter Paper (8.5x11 in)</PresentationFormat>
  <Paragraphs>123</Paragraphs>
  <Slides>20</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Century Gothic</vt:lpstr>
      <vt:lpstr>Century Schoolbook</vt:lpstr>
      <vt:lpstr>Footlight MT Light</vt:lpstr>
      <vt:lpstr>Wingdings</vt:lpstr>
      <vt:lpstr>TP Template Pre</vt:lpstr>
      <vt:lpstr>1_TP Template Pre</vt:lpstr>
      <vt:lpstr>3_Blank Presentation</vt:lpstr>
      <vt:lpstr>Introduce Expectations  to Families</vt:lpstr>
      <vt:lpstr>Expectations for School</vt:lpstr>
      <vt:lpstr>Expectations</vt:lpstr>
      <vt:lpstr>These are our Expectations:</vt:lpstr>
      <vt:lpstr>PowerPoint Presentation</vt:lpstr>
      <vt:lpstr>PowerPoint Presentation</vt:lpstr>
      <vt:lpstr>PowerPoint Presentation</vt:lpstr>
      <vt:lpstr>PowerPoint Presentation</vt:lpstr>
      <vt:lpstr>We Are Learning!</vt:lpstr>
      <vt:lpstr>PowerPoint Presentation</vt:lpstr>
      <vt:lpstr>What is the Purpose of the Teaching Pyramid?</vt:lpstr>
      <vt:lpstr>The Expectations are about creating and enjoying positive and caring social relationships.</vt:lpstr>
      <vt:lpstr>By following the Expectations, children will learn important social skills they will need in life.</vt:lpstr>
      <vt:lpstr>One last, but important, thing: The Expectations are for EVERYONE!</vt:lpstr>
      <vt:lpstr>PowerPoint Presentation</vt:lpstr>
      <vt:lpstr>PowerPoint Presentation</vt:lpstr>
      <vt:lpstr>Expectation Examples</vt:lpstr>
      <vt:lpstr>PowerPoint Presentation</vt:lpstr>
      <vt:lpstr>What Can You Do?</vt:lpstr>
      <vt:lpstr>Thank You for Your Support!</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Alejandro Castillon</dc:creator>
  <cp:lastModifiedBy>Nicole Loftus</cp:lastModifiedBy>
  <cp:revision>4</cp:revision>
  <cp:lastPrinted>2020-08-03T09:50:20Z</cp:lastPrinted>
  <dcterms:created xsi:type="dcterms:W3CDTF">2015-08-05T16:27:09Z</dcterms:created>
  <dcterms:modified xsi:type="dcterms:W3CDTF">2023-08-24T16:51:15Z</dcterms:modified>
</cp:coreProperties>
</file>