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87" r:id="rId1"/>
    <p:sldMasterId id="2147484204" r:id="rId2"/>
    <p:sldMasterId id="2147484208" r:id="rId3"/>
    <p:sldMasterId id="2147484214" r:id="rId4"/>
    <p:sldMasterId id="2147484220" r:id="rId5"/>
  </p:sldMasterIdLst>
  <p:notesMasterIdLst>
    <p:notesMasterId r:id="rId18"/>
  </p:notesMasterIdLst>
  <p:handoutMasterIdLst>
    <p:handoutMasterId r:id="rId19"/>
  </p:handoutMasterIdLst>
  <p:sldIdLst>
    <p:sldId id="520" r:id="rId6"/>
    <p:sldId id="1306" r:id="rId7"/>
    <p:sldId id="1307" r:id="rId8"/>
    <p:sldId id="1308" r:id="rId9"/>
    <p:sldId id="1309" r:id="rId10"/>
    <p:sldId id="1310" r:id="rId11"/>
    <p:sldId id="1311" r:id="rId12"/>
    <p:sldId id="1312" r:id="rId13"/>
    <p:sldId id="1313" r:id="rId14"/>
    <p:sldId id="1314" r:id="rId15"/>
    <p:sldId id="1315" r:id="rId16"/>
    <p:sldId id="1316" r:id="rId17"/>
  </p:sldIdLst>
  <p:sldSz cx="9144000" cy="6858000" type="letter"/>
  <p:notesSz cx="9144000" cy="6858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AC660F-C281-ECC2-8EA3-E66E32B7BB0E}" name="Nicole Loftus" initials="NL" userId="eiu636iOOiZ44ThhITPaE2ul1mPUgB6QuaFaWJMB+w4=" providerId="None"/>
  <p188:author id="{CFF79944-0755-5BCC-8910-362AA78C631E}" name="Linda Brault" initials="LB" userId="S::lbrault@wested.org::31163ac5-51ac-4f2c-9d7b-012927a1907e" providerId="AD"/>
  <p188:author id="{85338D5D-2AF1-40AE-F027-15B4C1C7D4B2}" name="Jennifer Andrews" initials="JA" userId="L5kpyKgrbMgZEBvimQVY5FIFFNuPzGL2nVLrulSF33k=" providerId="None"/>
  <p188:author id="{9E3CD0EA-0655-B78E-EA7B-7849CB7D91C5}" name="Nicole Loftus" initials="NL" userId="S::nloftus@wested.org::16e17c4c-227b-4189-b9dd-9a2b678efc5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a Brault" initials="LB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bw" frameSlides="1"/>
  <p:clrMru>
    <a:srgbClr val="008F00"/>
    <a:srgbClr val="C7FC9F"/>
    <a:srgbClr val="0432FF"/>
    <a:srgbClr val="FF8000"/>
    <a:srgbClr val="D1C4F3"/>
    <a:srgbClr val="CBBDD0"/>
    <a:srgbClr val="B0ABDD"/>
    <a:srgbClr val="ABA3CE"/>
    <a:srgbClr val="00FF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411A03-AEE8-4512-8674-4E5E245A5F09}" v="1" dt="2022-07-05T22:02:44.222"/>
    <p1510:client id="{5A52273C-60B3-45C3-B6A5-DC9D5507E7E0}" v="5" dt="2022-07-05T20:32:48.213"/>
    <p1510:client id="{BD33B8F2-6143-40BE-BC90-B03756A59DFE}" v="16" dt="2022-07-05T18:40:10.764"/>
    <p1510:client id="{F2A8A46A-708D-4AA7-9E69-EDA7DC2F2B8F}" v="40" dt="2022-07-05T20:34:59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61633" autoAdjust="0"/>
  </p:normalViewPr>
  <p:slideViewPr>
    <p:cSldViewPr>
      <p:cViewPr varScale="1">
        <p:scale>
          <a:sx n="76" d="100"/>
          <a:sy n="76" d="100"/>
        </p:scale>
        <p:origin x="10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81904"/>
    </p:cViewPr>
  </p:sorterViewPr>
  <p:notesViewPr>
    <p:cSldViewPr>
      <p:cViewPr varScale="1">
        <p:scale>
          <a:sx n="179" d="100"/>
          <a:sy n="179" d="100"/>
        </p:scale>
        <p:origin x="-12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Module 2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March 2022</a:t>
            </a:r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CA Teaching Pyramid</a:t>
            </a: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D4B8744-5A84-E649-917F-8FDD7FFC07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516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Module 2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March 2022</a:t>
            </a:r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CA Teaching Pyramid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37B286A-C773-2E4E-A477-EEE293B0F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0165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Module 2</a:t>
            </a:r>
            <a:endParaRPr lang="en-US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March 2022</a:t>
            </a:r>
            <a:endParaRPr lang="en-US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CA Collaborative on the Social-Emotional Foundations for Young Children</a:t>
            </a:r>
          </a:p>
        </p:txBody>
      </p:sp>
      <p:sp>
        <p:nvSpPr>
          <p:cNvPr id="235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63E1B-D8C7-5144-B7D8-2072B8D327ED}" type="slidenum">
              <a:rPr lang="en-US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pPr/>
              <a:t>1</a:t>
            </a:fld>
            <a:endParaRPr lang="en-US" dirty="0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35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30513" y="490538"/>
            <a:ext cx="3484562" cy="2613025"/>
          </a:xfrm>
          <a:solidFill>
            <a:srgbClr val="FFFFFF"/>
          </a:solidFill>
          <a:ln/>
        </p:spPr>
      </p:sp>
      <p:sp>
        <p:nvSpPr>
          <p:cNvPr id="235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0" y="3265488"/>
            <a:ext cx="6667500" cy="31019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Nicole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59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38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1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5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68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40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54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know if I can use this picture.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3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10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4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CA CSEFEL Teaching Pyramid Module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0F6FC-6B2B-0943-960E-11723E36FA3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9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905000"/>
          </a:xfrm>
        </p:spPr>
        <p:txBody>
          <a:bodyPr/>
          <a:lstStyle>
            <a:lvl1pPr>
              <a:defRPr sz="4400">
                <a:solidFill>
                  <a:srgbClr val="00009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8D1054A-D144-EF4C-98BC-BECE9EA75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2300" y="388938"/>
            <a:ext cx="7899400" cy="2180434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 noProof="0" dirty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49045"/>
      </p:ext>
    </p:extLst>
  </p:cSld>
  <p:clrMapOvr>
    <a:masterClrMapping/>
  </p:clrMapOvr>
  <p:transition spd="med">
    <p:zoom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89518"/>
      </p:ext>
    </p:extLst>
  </p:cSld>
  <p:clrMapOvr>
    <a:masterClrMapping/>
  </p:clrMapOvr>
  <p:transition spd="med"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0ED81B"/>
              </a:buClr>
              <a:defRPr/>
            </a:lvl2pPr>
            <a:lvl3pPr>
              <a:buClr>
                <a:srgbClr val="3852A4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50874"/>
      </p:ext>
    </p:extLst>
  </p:cSld>
  <p:clrMapOvr>
    <a:masterClrMapping/>
  </p:clrMapOvr>
  <p:transition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5410"/>
      </p:ext>
    </p:extLst>
  </p:cSld>
  <p:clrMapOvr>
    <a:masterClrMapping/>
  </p:clrMapOvr>
  <p:transition spd="med">
    <p:zoom dir="in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 sz="2800"/>
            </a:lvl1pPr>
            <a:lvl2pPr>
              <a:buClr>
                <a:srgbClr val="0ED81B"/>
              </a:buClr>
              <a:defRPr sz="2400"/>
            </a:lvl2pPr>
            <a:lvl3pPr>
              <a:buClr>
                <a:srgbClr val="3852A4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 sz="2800"/>
            </a:lvl1pPr>
            <a:lvl2pPr>
              <a:buClr>
                <a:srgbClr val="0ED81B"/>
              </a:buClr>
              <a:defRPr sz="2400"/>
            </a:lvl2pPr>
            <a:lvl3pPr>
              <a:buClr>
                <a:srgbClr val="3852A4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63746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 sz="2800"/>
            </a:lvl1pPr>
            <a:lvl2pPr>
              <a:buClr>
                <a:srgbClr val="0ED81B"/>
              </a:buClr>
              <a:defRPr sz="2400"/>
            </a:lvl2pPr>
            <a:lvl3pPr>
              <a:buClr>
                <a:srgbClr val="3852A4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buClr>
                <a:srgbClr val="FF0000"/>
              </a:buClr>
              <a:defRPr sz="2800"/>
            </a:lvl1pPr>
            <a:lvl2pPr>
              <a:buClr>
                <a:srgbClr val="0ED81B"/>
              </a:buClr>
              <a:defRPr sz="2400"/>
            </a:lvl2pPr>
            <a:lvl3pPr>
              <a:buClr>
                <a:srgbClr val="3852A4"/>
              </a:buCl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buClr>
                <a:srgbClr val="FF0000"/>
              </a:buClr>
              <a:defRPr sz="2400"/>
            </a:lvl1pPr>
            <a:lvl2pPr>
              <a:buClr>
                <a:srgbClr val="0ED81B"/>
              </a:buClr>
              <a:defRPr sz="2000"/>
            </a:lvl2pPr>
            <a:lvl3pPr>
              <a:buClr>
                <a:srgbClr val="3852A4"/>
              </a:buCl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buClr>
                <a:srgbClr val="FF0000"/>
              </a:buClr>
              <a:defRPr sz="2400"/>
            </a:lvl1pPr>
            <a:lvl2pPr>
              <a:buClr>
                <a:srgbClr val="0ED81B"/>
              </a:buClr>
              <a:defRPr sz="2000"/>
            </a:lvl2pPr>
            <a:lvl3pPr>
              <a:buClr>
                <a:srgbClr val="3852A4"/>
              </a:buCl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Clr>
                <a:srgbClr val="FF0000"/>
              </a:buClr>
              <a:defRPr sz="3200"/>
            </a:lvl1pPr>
            <a:lvl2pPr>
              <a:buClr>
                <a:srgbClr val="0ED81B"/>
              </a:buClr>
              <a:defRPr sz="2800"/>
            </a:lvl2pPr>
            <a:lvl3pPr>
              <a:buClr>
                <a:srgbClr val="3852A4"/>
              </a:buCl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82" name="Rectangle 58"/>
          <p:cNvSpPr>
            <a:spLocks noChangeArrowheads="1"/>
          </p:cNvSpPr>
          <p:nvPr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1F38B04-4F67-2945-B2DF-EBA503D2006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33080" y="5688832"/>
            <a:ext cx="914400" cy="1169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</p:sldLayoutIdLst>
  <p:transition>
    <p:circl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9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Rectangle 58"/>
          <p:cNvSpPr>
            <a:spLocks noChangeArrowheads="1"/>
          </p:cNvSpPr>
          <p:nvPr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5" r:id="rId2"/>
    <p:sldLayoutId id="2147484206" r:id="rId3"/>
  </p:sldLayoutIdLst>
  <p:transition>
    <p:circl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8000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</p:sldLayoutIdLst>
  <p:transition spd="med">
    <p:zoom dir="in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</p:sldLayoutIdLst>
  <p:transition spd="med">
    <p:zoom dir="in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B5362-A380-084A-8D76-CDCA68E21C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3" r:id="rId2"/>
  </p:sldLayoutIdLst>
  <p:transition spd="med">
    <p:zoom dir="in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28956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008000"/>
                </a:solidFill>
              </a:rPr>
              <a:t>I Can Get Calm</a:t>
            </a:r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71500" y="4839914"/>
            <a:ext cx="8001000" cy="1905000"/>
          </a:xfrm>
        </p:spPr>
        <p:txBody>
          <a:bodyPr/>
          <a:lstStyle/>
          <a:p>
            <a:pPr eaLnBrk="1" hangingPunct="1"/>
            <a:r>
              <a:rPr lang="en-US" sz="2400" dirty="0"/>
              <a:t>Adapted by </a:t>
            </a:r>
            <a:r>
              <a:rPr lang="en-US" sz="2400" i="1" dirty="0"/>
              <a:t>WestEd, San Marcos Office, </a:t>
            </a:r>
            <a:br>
              <a:rPr lang="en-US" sz="2400" i="1" dirty="0"/>
            </a:br>
            <a:r>
              <a:rPr lang="en-US" sz="2400" dirty="0"/>
              <a:t>2022-23 Version</a:t>
            </a:r>
          </a:p>
          <a:p>
            <a:r>
              <a:rPr lang="en-US" sz="2400" dirty="0"/>
              <a:t>Originally developed by the </a:t>
            </a:r>
            <a:r>
              <a:rPr lang="en-US" sz="2400" i="1" dirty="0"/>
              <a:t>Center on the Social and Emotional Foundations for Early Learning</a:t>
            </a:r>
            <a:endParaRPr lang="en-US" sz="2800" i="1" dirty="0"/>
          </a:p>
        </p:txBody>
      </p:sp>
    </p:spTree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 Feel Calm</a:t>
            </a:r>
            <a:br>
              <a:rPr lang="en-US" dirty="0"/>
            </a:br>
            <a:r>
              <a:rPr lang="en-US" dirty="0"/>
              <a:t>I am Ready to Play and Learn!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457200" y="1752598"/>
            <a:ext cx="5373005" cy="358200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5015954" y="1752598"/>
            <a:ext cx="3082670" cy="462400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Like To Get Calm?</a:t>
            </a:r>
          </a:p>
        </p:txBody>
      </p:sp>
      <p:pic>
        <p:nvPicPr>
          <p:cNvPr id="7" name="Content Placeholder 6" descr="Young boy wearing large play glasses reading a book on the floor.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54" y="1295400"/>
            <a:ext cx="7370064" cy="487518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607CC8-D73A-2943-AF39-D96818FF6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02652" y="6355080"/>
            <a:ext cx="5541264" cy="27432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r>
              <a:rPr lang="en-US" sz="1200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Created by WestEd Teaching Pyramid – </a:t>
            </a:r>
            <a:r>
              <a:rPr lang="en-US" sz="1200" dirty="0" err="1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www.CAinclusion.org</a:t>
            </a:r>
            <a:r>
              <a:rPr lang="en-US" sz="1200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/</a:t>
            </a:r>
            <a:r>
              <a:rPr lang="en-US" sz="1200" dirty="0" err="1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teachingpyramid</a:t>
            </a:r>
            <a:endParaRPr lang="en-US" sz="12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FBCFB-C653-284B-8EB4-60A67391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438400"/>
            <a:ext cx="3733800" cy="1143000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098DA9-72F0-C942-AC20-4C53ABF8D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50332" y="549087"/>
            <a:ext cx="4592926" cy="5943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82109-E424-F741-9030-6FB9FB596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63673"/>
      </p:ext>
    </p:extLst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1920" y="1396267"/>
            <a:ext cx="2742711" cy="4114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do many things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32782F-5CA4-0643-AF5A-6506C0482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5671088"/>
            <a:ext cx="5943600" cy="704088"/>
          </a:xfrm>
        </p:spPr>
        <p:txBody>
          <a:bodyPr/>
          <a:lstStyle/>
          <a:p>
            <a:pPr marL="0" indent="0">
              <a:buNone/>
            </a:pPr>
            <a:r>
              <a:rPr lang="en-US" sz="4000" b="1" kern="1200" dirty="0">
                <a:solidFill>
                  <a:srgbClr val="008F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 can stretch, I can spin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69369" y="1408399"/>
            <a:ext cx="2742711" cy="4114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71D30-FE26-C742-A905-77D4BC2985AB}"/>
              </a:ext>
            </a:extLst>
          </p:cNvPr>
          <p:cNvSpPr txBox="1"/>
          <p:nvPr/>
        </p:nvSpPr>
        <p:spPr>
          <a:xfrm>
            <a:off x="7484533" y="60621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15806" y="1568384"/>
            <a:ext cx="4269151" cy="2849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I am wild and busy!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0103" y="1524000"/>
            <a:ext cx="33528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40681" y="4493779"/>
            <a:ext cx="28194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42612" y="1562100"/>
            <a:ext cx="6058775" cy="403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81000"/>
            <a:ext cx="8153400" cy="1143000"/>
          </a:xfrm>
        </p:spPr>
        <p:txBody>
          <a:bodyPr/>
          <a:lstStyle/>
          <a:p>
            <a:r>
              <a:rPr lang="en-US" dirty="0"/>
              <a:t>Sometimes I am mad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95300" y="56388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8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408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kern="0" dirty="0"/>
              <a:t>Sometimes I need to get calm.</a:t>
            </a:r>
          </a:p>
        </p:txBody>
      </p:sp>
    </p:spTree>
    <p:extLst>
      <p:ext uri="{BB962C8B-B14F-4D97-AF65-F5344CB8AC3E}">
        <p14:creationId xmlns:p14="http://schemas.microsoft.com/office/powerpoint/2010/main" val="115879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Hug a Soft Plush or Teacher</a:t>
            </a:r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572000" y="2057400"/>
            <a:ext cx="3548608" cy="35814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2200" b="2200"/>
          <a:stretch/>
        </p:blipFill>
        <p:spPr>
          <a:xfrm>
            <a:off x="1111698" y="1676400"/>
            <a:ext cx="3182378" cy="4563533"/>
          </a:xfrm>
        </p:spPr>
      </p:pic>
    </p:spTree>
    <p:extLst>
      <p:ext uri="{BB962C8B-B14F-4D97-AF65-F5344CB8AC3E}">
        <p14:creationId xmlns:p14="http://schemas.microsoft.com/office/powerpoint/2010/main" val="15096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Take Big Belly Breaths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602376" y="1752600"/>
            <a:ext cx="5939247" cy="445443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Stomp My Feet Hard</a:t>
            </a:r>
            <a:br>
              <a:rPr lang="en-US" dirty="0"/>
            </a:br>
            <a:r>
              <a:rPr lang="en-US" dirty="0"/>
              <a:t>And Then Softer and Softer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Girl with angry face stomping on purple foot prints.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37600"/>
            <a:ext cx="1915050" cy="2553400"/>
          </a:xfrm>
        </p:spPr>
      </p:pic>
      <p:pic>
        <p:nvPicPr>
          <p:cNvPr id="7" name="Picture 6" descr="Girl continuing to stop on purple foot prints.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209800"/>
            <a:ext cx="2209800" cy="2946400"/>
          </a:xfrm>
          <a:prstGeom prst="rect">
            <a:avLst/>
          </a:prstGeom>
        </p:spPr>
      </p:pic>
      <p:pic>
        <p:nvPicPr>
          <p:cNvPr id="8" name="Picture 7" descr="Girl now softly stepping on orange foot prints.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667000"/>
            <a:ext cx="2457450" cy="3276600"/>
          </a:xfrm>
          <a:prstGeom prst="rect">
            <a:avLst/>
          </a:prstGeom>
        </p:spPr>
      </p:pic>
      <p:pic>
        <p:nvPicPr>
          <p:cNvPr id="9" name="Picture 8" descr="Girl playfully stepping softly on orange foot prints.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675" y="3581400"/>
            <a:ext cx="24574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Look at a Book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08150" y="2154767"/>
            <a:ext cx="5651500" cy="376766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oung boy laying in a box with pillows.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835" y="1981200"/>
            <a:ext cx="4337632" cy="3707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Go to the Calming Corner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 rot="5400000">
            <a:off x="-138510" y="2145110"/>
            <a:ext cx="4968875" cy="37266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8B5362-A380-084A-8D76-CDCA68E21C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P Template Pr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P Template Pr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32191</TotalTime>
  <Words>358</Words>
  <Application>Microsoft Macintosh PowerPoint</Application>
  <PresentationFormat>Letter Paper (8.5x11 in)</PresentationFormat>
  <Paragraphs>78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Footlight MT Light</vt:lpstr>
      <vt:lpstr>Wingdings</vt:lpstr>
      <vt:lpstr>TP Template Pre</vt:lpstr>
      <vt:lpstr>1_TP Template Pre</vt:lpstr>
      <vt:lpstr>3_Blank Presentation</vt:lpstr>
      <vt:lpstr>4_Blank Presentation</vt:lpstr>
      <vt:lpstr>5_Blank Presentation</vt:lpstr>
      <vt:lpstr>I Can Get Calm</vt:lpstr>
      <vt:lpstr>I can do many things</vt:lpstr>
      <vt:lpstr>Sometimes I am wild and busy!</vt:lpstr>
      <vt:lpstr>Sometimes I am mad…</vt:lpstr>
      <vt:lpstr>I Can Hug a Soft Plush or Teacher</vt:lpstr>
      <vt:lpstr>I Can Take Big Belly Breaths</vt:lpstr>
      <vt:lpstr>I Can Stomp My Feet Hard And Then Softer and Softer</vt:lpstr>
      <vt:lpstr>I Can Look at a Book</vt:lpstr>
      <vt:lpstr>I Can Go to the Calming Corner</vt:lpstr>
      <vt:lpstr>When I Feel Calm I am Ready to Play and Learn!</vt:lpstr>
      <vt:lpstr>How Do You Like To Get Calm?</vt:lpstr>
      <vt:lpstr>The End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Nicole Loftus</cp:lastModifiedBy>
  <cp:revision>484</cp:revision>
  <cp:lastPrinted>2022-03-15T21:36:10Z</cp:lastPrinted>
  <dcterms:created xsi:type="dcterms:W3CDTF">2015-08-05T16:27:09Z</dcterms:created>
  <dcterms:modified xsi:type="dcterms:W3CDTF">2022-12-21T21:49:48Z</dcterms:modified>
</cp:coreProperties>
</file>