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1" r:id="rId1"/>
    <p:sldMasterId id="2147483905" r:id="rId2"/>
  </p:sldMasterIdLst>
  <p:notesMasterIdLst>
    <p:notesMasterId r:id="rId16"/>
  </p:notesMasterIdLst>
  <p:handoutMasterIdLst>
    <p:handoutMasterId r:id="rId17"/>
  </p:handoutMasterIdLst>
  <p:sldIdLst>
    <p:sldId id="298" r:id="rId3"/>
    <p:sldId id="299" r:id="rId4"/>
    <p:sldId id="300" r:id="rId5"/>
    <p:sldId id="301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/>
    <p:restoredTop sz="92857"/>
  </p:normalViewPr>
  <p:slideViewPr>
    <p:cSldViewPr>
      <p:cViewPr varScale="1">
        <p:scale>
          <a:sx n="117" d="100"/>
          <a:sy n="117" d="100"/>
        </p:scale>
        <p:origin x="16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504" y="2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4BD7B34-9063-B04F-90CD-DBDB47ED74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318E382-E0FE-3A4C-842D-598DA4FE9F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94934CB5-4E25-3C40-9BE7-55C33D141F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056FFDA-1572-CF4F-ACE3-F3250EE510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E4CE464F-5EC3-9C43-84F6-B7C1E6957E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E11B324-8991-714B-BF91-32B8DB676D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7AA1DC1-AA85-8741-B9F3-1F60228EF4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DDEB9DC-738E-FB4C-83A6-4CEED90D91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7016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C1AF3C0B-2458-264C-9DE4-7A6D81C204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45000"/>
            <a:ext cx="51403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06604715-8677-9A42-91E2-DDEE9DBFA6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2213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EE0E8E2F-EA9D-AA4F-99CA-D20BA4748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12213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2DD5AF01-869F-D647-8A93-E6CAC30FA20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60A07273-E3B4-0549-9BDE-3028A22CE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1E5542D3-7B6A-3B4F-8143-99DAD55D0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31C30CF0-CF6D-3147-82CF-2CB95A940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31017A1-A3ED-FE4D-B8D5-C2B169829EA5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5246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6228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08112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0026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075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483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726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174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235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25571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8198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559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8EE1528C-28F5-B14F-9D6C-7F7D1D7ACD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pic>
        <p:nvPicPr>
          <p:cNvPr id="5" name="Picture 7" descr="tp_logo_landscape.png">
            <a:extLst>
              <a:ext uri="{FF2B5EF4-FFF2-40B4-BE49-F238E27FC236}">
                <a16:creationId xmlns:a16="http://schemas.microsoft.com/office/drawing/2014/main" id="{A531AFA0-490F-3E40-BDE6-C12D58EA0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57200"/>
            <a:ext cx="76962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69060" y="4407852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2FD771-9C2C-C543-91C8-E6E7DA6205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08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B9B64-BF99-7944-ADC1-CB4D4A98B5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694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85353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80999"/>
            <a:ext cx="4114800" cy="1985211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2377360"/>
            <a:ext cx="4114800" cy="4175839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E4A7A90-68CA-C04D-A27A-82C1823B03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380999"/>
            <a:ext cx="4038600" cy="6172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5398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in bottom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02352"/>
            <a:ext cx="77724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92175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729126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809033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708352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186658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985549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732114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762101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01043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Log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8EE1528C-28F5-B14F-9D6C-7F7D1D7ACD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pic>
        <p:nvPicPr>
          <p:cNvPr id="5" name="Picture 7" descr="tp_logo_landscape.png">
            <a:extLst>
              <a:ext uri="{FF2B5EF4-FFF2-40B4-BE49-F238E27FC236}">
                <a16:creationId xmlns:a16="http://schemas.microsoft.com/office/drawing/2014/main" id="{A531AFA0-490F-3E40-BDE6-C12D58EA0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57200"/>
            <a:ext cx="76962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69060" y="4407852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2FD771-9C2C-C543-91C8-E6E7DA6205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08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B9B64-BF99-7944-ADC1-CB4D4A98B5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694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C931FC-4A46-2C4E-97D9-1E6382444A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209007"/>
            <a:ext cx="296164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048010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20383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9626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685535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844451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642564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363077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986600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571066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0066229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676400"/>
            <a:ext cx="54864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5486400"/>
            <a:ext cx="5486400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91900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066800"/>
            <a:ext cx="54864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5029200"/>
            <a:ext cx="5486400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033876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FC9B-54E0-E34A-BD6C-B98680BD03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304800"/>
            <a:ext cx="8686800" cy="624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2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198681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FC9B-54E0-E34A-BD6C-B98680BD03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304800"/>
            <a:ext cx="8686800" cy="624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85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2800">
                <a:solidFill>
                  <a:srgbClr val="0040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E4ED69-7661-5041-95DE-306AA76778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8200" y="16002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C45F03-E0B1-614F-9EA3-65607EC5DB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26479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ED060B-11C0-0840-B2B4-11F18D87CB8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48200" y="26479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31BB2E-90F6-7F45-B5B1-65DABAC830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36957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73680F-C03A-2947-B865-F55FF8586E0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8200" y="36957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80853D-5CCE-624D-995E-1CE8F8D4AE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9600" y="47434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E3BDA4-9A8A-1B4D-9ECC-48924814814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48200" y="47434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D7C316-02CC-2A41-9E2E-5EBA902C9A2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B7B5E3-F563-9746-8889-10D2A2983B1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6002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01D73C-F009-0041-AD34-98DF5074836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590800" y="578104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076F67-4E1A-2741-9236-6443D2C3EDE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5814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741F17-FF46-744C-881E-4D893B9BA6B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482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7ACC4-A4C3-E547-AE64-484FE04EC5D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6388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4C83A19-DA66-B641-8B80-73CCD80FE271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6294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B99F94B-8E36-F646-A3C6-421E6FEF138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6200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405449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89016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Horizontal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153400" cy="1447800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55E52-6244-194A-9D96-176D45CBC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3200400"/>
            <a:ext cx="8153400" cy="33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821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Horizont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5105400"/>
            <a:ext cx="8153400" cy="1447800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C6576E3-EE5A-1B42-9788-96E71619F8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1676400"/>
            <a:ext cx="8153400" cy="33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3634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Horizontal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153400" cy="1143000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5105400"/>
            <a:ext cx="8153400" cy="1447800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C6576E3-EE5A-1B42-9788-96E71619F8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381000"/>
            <a:ext cx="8153400" cy="33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3677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Vertic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4114800" cy="1985211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377360"/>
            <a:ext cx="4114800" cy="4175839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4A404CB0-F92A-7842-A8A1-AA26A0AD2C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380999"/>
            <a:ext cx="4038600" cy="6172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019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8">
            <a:extLst>
              <a:ext uri="{FF2B5EF4-FFF2-40B4-BE49-F238E27FC236}">
                <a16:creationId xmlns:a16="http://schemas.microsoft.com/office/drawing/2014/main" id="{842B423B-9282-4E46-A210-9B3C1CDC5E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883ECFA-0065-A84D-BD03-746AC3549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88FD396-9767-3947-B7BC-1C8A5601C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29" name="Picture 6" descr="Teaching Pyramid">
            <a:extLst>
              <a:ext uri="{FF2B5EF4-FFF2-40B4-BE49-F238E27FC236}">
                <a16:creationId xmlns:a16="http://schemas.microsoft.com/office/drawing/2014/main" id="{05CE4C66-FF57-1141-B1DF-6369125EE38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47" y="6096000"/>
            <a:ext cx="590253" cy="6858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8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80" r:id="rId2"/>
    <p:sldLayoutId id="2147484053" r:id="rId3"/>
    <p:sldLayoutId id="2147484079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  <p:sldLayoutId id="2147484066" r:id="rId17"/>
    <p:sldLayoutId id="2147484067" r:id="rId18"/>
    <p:sldLayoutId id="2147484068" r:id="rId19"/>
    <p:sldLayoutId id="2147484069" r:id="rId20"/>
    <p:sldLayoutId id="2147484070" r:id="rId21"/>
    <p:sldLayoutId id="2147484071" r:id="rId22"/>
    <p:sldLayoutId id="2147484072" r:id="rId23"/>
    <p:sldLayoutId id="2147484073" r:id="rId24"/>
    <p:sldLayoutId id="2147484074" r:id="rId25"/>
    <p:sldLayoutId id="2147484075" r:id="rId26"/>
    <p:sldLayoutId id="2147484077" r:id="rId27"/>
    <p:sldLayoutId id="2147484078" r:id="rId28"/>
  </p:sldLayoutIdLst>
  <p:transition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Comic Sans MS" charset="0"/>
          <a:cs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Char char="•"/>
        <a:defRPr sz="3200">
          <a:solidFill>
            <a:schemeClr val="tx1"/>
          </a:solidFill>
          <a:latin typeface="+mj-lt"/>
          <a:ea typeface="Comic Sans MS" charset="0"/>
          <a:cs typeface="Comic Sans MS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800">
          <a:solidFill>
            <a:schemeClr val="tx1"/>
          </a:solidFill>
          <a:latin typeface="+mj-lt"/>
          <a:ea typeface="Comic Sans MS" charset="0"/>
          <a:cs typeface="Comic Sans MS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Char char="-"/>
        <a:defRPr sz="2400">
          <a:solidFill>
            <a:schemeClr val="tx1"/>
          </a:solidFill>
          <a:latin typeface="+mj-lt"/>
          <a:ea typeface="Comic Sans MS" charset="0"/>
          <a:cs typeface="Comic Sans MS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Char char="–"/>
        <a:defRPr sz="2000">
          <a:solidFill>
            <a:schemeClr val="tx1"/>
          </a:solidFill>
          <a:latin typeface="+mj-lt"/>
          <a:ea typeface="Comic Sans MS" charset="0"/>
          <a:cs typeface="Comic Sans MS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Char char="»"/>
        <a:defRPr sz="2000">
          <a:solidFill>
            <a:schemeClr val="tx1"/>
          </a:solidFill>
          <a:latin typeface="+mj-lt"/>
          <a:ea typeface="Comic Sans MS" charset="0"/>
          <a:cs typeface="Comic Sans MS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5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4BB8-B306-494D-8DA3-0D0445E75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752600"/>
            <a:ext cx="6400800" cy="2819400"/>
          </a:xfrm>
        </p:spPr>
        <p:txBody>
          <a:bodyPr/>
          <a:lstStyle/>
          <a:p>
            <a:r>
              <a:rPr lang="en-US" dirty="0">
                <a:solidFill>
                  <a:srgbClr val="004080"/>
                </a:solidFill>
              </a:rPr>
              <a:t>La Tortuga Tucker </a:t>
            </a:r>
            <a:r>
              <a:rPr lang="en-US" dirty="0" err="1">
                <a:solidFill>
                  <a:srgbClr val="004080"/>
                </a:solidFill>
              </a:rPr>
              <a:t>toma</a:t>
            </a:r>
            <a:r>
              <a:rPr lang="en-US" dirty="0">
                <a:solidFill>
                  <a:srgbClr val="004080"/>
                </a:solidFill>
              </a:rPr>
              <a:t> </a:t>
            </a:r>
            <a:r>
              <a:rPr lang="en-US" dirty="0" err="1">
                <a:solidFill>
                  <a:srgbClr val="004080"/>
                </a:solidFill>
              </a:rPr>
              <a:t>tiempo</a:t>
            </a:r>
            <a:r>
              <a:rPr lang="en-US" dirty="0">
                <a:solidFill>
                  <a:srgbClr val="004080"/>
                </a:solidFill>
              </a:rPr>
              <a:t> para </a:t>
            </a:r>
            <a:r>
              <a:rPr lang="en-US" dirty="0" err="1">
                <a:solidFill>
                  <a:srgbClr val="004080"/>
                </a:solidFill>
              </a:rPr>
              <a:t>detenerse</a:t>
            </a:r>
            <a:r>
              <a:rPr lang="en-US" dirty="0">
                <a:solidFill>
                  <a:srgbClr val="004080"/>
                </a:solidFill>
              </a:rPr>
              <a:t> y </a:t>
            </a:r>
            <a:r>
              <a:rPr lang="en-US" dirty="0" err="1">
                <a:solidFill>
                  <a:srgbClr val="004080"/>
                </a:solidFill>
              </a:rPr>
              <a:t>pensar</a:t>
            </a:r>
            <a:r>
              <a:rPr lang="en-US" dirty="0">
                <a:solidFill>
                  <a:srgbClr val="004080"/>
                </a:solidFill>
              </a:rPr>
              <a:t> </a:t>
            </a:r>
            <a:r>
              <a:rPr lang="en-US" dirty="0" err="1">
                <a:solidFill>
                  <a:srgbClr val="004080"/>
                </a:solidFill>
              </a:rPr>
              <a:t>en</a:t>
            </a:r>
            <a:r>
              <a:rPr lang="en-US" dirty="0">
                <a:solidFill>
                  <a:srgbClr val="004080"/>
                </a:solidFill>
              </a:rPr>
              <a:t> casa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C4C772F7-497B-0749-A80D-524D653F2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572000"/>
            <a:ext cx="64008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Footlight MT Light" pitchFamily="-84" charset="0"/>
              </a:rPr>
              <a:t>Adapted 2020 by WestEd Teaching Pyramid</a:t>
            </a:r>
            <a:br>
              <a:rPr lang="en-US" dirty="0">
                <a:latin typeface="Footlight MT Light" pitchFamily="-84" charset="0"/>
              </a:rPr>
            </a:br>
            <a:r>
              <a:rPr lang="en-US" dirty="0">
                <a:latin typeface="Footlight MT Light" pitchFamily="-84" charset="0"/>
              </a:rPr>
              <a:t>from a scripted story to assist with teaching the “Turtle Technique”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AEA9-2E22-404B-9676-CCC5A3CBA7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28900" y="5870574"/>
            <a:ext cx="3886200" cy="37941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>
                <a:latin typeface="Calibri" pitchFamily="-84" charset="0"/>
              </a:rPr>
              <a:t>Original By Rochelle </a:t>
            </a:r>
            <a:r>
              <a:rPr lang="en-US" sz="1600" dirty="0" err="1">
                <a:latin typeface="Calibri" pitchFamily="-84" charset="0"/>
              </a:rPr>
              <a:t>Lentini</a:t>
            </a:r>
            <a:r>
              <a:rPr lang="en-US" sz="1600" dirty="0">
                <a:latin typeface="Calibri" pitchFamily="-84" charset="0"/>
              </a:rPr>
              <a:t> March 2005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D331EA-D9CF-5C43-BB12-B4031C848A5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057400" y="6249987"/>
            <a:ext cx="5029200" cy="379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600" dirty="0">
                <a:latin typeface="Calibri" pitchFamily="-84" charset="0"/>
              </a:rPr>
              <a:t>Artwork by Alejandro Castillon,  2011 WestEd</a:t>
            </a:r>
          </a:p>
        </p:txBody>
      </p:sp>
      <p:pic>
        <p:nvPicPr>
          <p:cNvPr id="11" name="Content Placeholder 10" descr="Illustration of a cartoon turtle">
            <a:extLst>
              <a:ext uri="{FF2B5EF4-FFF2-40B4-BE49-F238E27FC236}">
                <a16:creationId xmlns:a16="http://schemas.microsoft.com/office/drawing/2014/main" id="{9FDF6908-2B76-704D-BE41-66867370077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09600" y="2362200"/>
            <a:ext cx="1910291" cy="3048000"/>
          </a:xfrm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1">
            <a:extLst>
              <a:ext uri="{FF2B5EF4-FFF2-40B4-BE49-F238E27FC236}">
                <a16:creationId xmlns:a16="http://schemas.microsoft.com/office/drawing/2014/main" id="{AD01CEA6-4AC5-064C-9D6A-542B8C3B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2700" y="1667611"/>
            <a:ext cx="9144000" cy="65686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D2214-EAD5-EF4F-80F6-62538D5E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19812"/>
            <a:ext cx="8153400" cy="1447800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familia</a:t>
            </a:r>
            <a:r>
              <a:rPr lang="en-US" dirty="0"/>
              <a:t> de Tucker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en-US" dirty="0" err="1"/>
              <a:t>detenerse</a:t>
            </a:r>
            <a:r>
              <a:rPr lang="en-US" dirty="0"/>
              <a:t> y </a:t>
            </a:r>
            <a:r>
              <a:rPr lang="en-US" dirty="0" err="1"/>
              <a:t>pensar</a:t>
            </a:r>
            <a:r>
              <a:rPr lang="en-US" dirty="0"/>
              <a:t> </a:t>
            </a:r>
            <a:r>
              <a:rPr lang="en-US" dirty="0" err="1"/>
              <a:t>juntos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la </a:t>
            </a:r>
            <a:r>
              <a:rPr lang="en-US" dirty="0" err="1"/>
              <a:t>nueva</a:t>
            </a:r>
            <a:r>
              <a:rPr lang="en-US" dirty="0"/>
              <a:t> forma de </a:t>
            </a:r>
            <a:r>
              <a:rPr lang="en-US" dirty="0" err="1"/>
              <a:t>calmarse</a:t>
            </a:r>
            <a:r>
              <a:rPr lang="en-US" dirty="0"/>
              <a:t> de Tucker. </a:t>
            </a:r>
            <a:br>
              <a:rPr lang="en-US" sz="2400" dirty="0"/>
            </a:br>
            <a:endParaRPr lang="en-US" sz="2200" dirty="0"/>
          </a:p>
        </p:txBody>
      </p:sp>
      <p:pic>
        <p:nvPicPr>
          <p:cNvPr id="22" name="Content Placeholder 21" descr="Illustration of a happy, older cartoon turtle">
            <a:extLst>
              <a:ext uri="{FF2B5EF4-FFF2-40B4-BE49-F238E27FC236}">
                <a16:creationId xmlns:a16="http://schemas.microsoft.com/office/drawing/2014/main" id="{E6F828AC-50F4-874C-B6F6-238C8FDC951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/>
          <a:srcRect/>
          <a:stretch/>
        </p:blipFill>
        <p:spPr>
          <a:xfrm flipH="1">
            <a:off x="-609600" y="4648201"/>
            <a:ext cx="2133600" cy="3404303"/>
          </a:xfrm>
        </p:spPr>
      </p:pic>
      <p:pic>
        <p:nvPicPr>
          <p:cNvPr id="10" name="Content Placeholder 9" descr="Illustration of a cartoon turtle expressing joy">
            <a:extLst>
              <a:ext uri="{FF2B5EF4-FFF2-40B4-BE49-F238E27FC236}">
                <a16:creationId xmlns:a16="http://schemas.microsoft.com/office/drawing/2014/main" id="{9BC0468A-24D1-5B47-8B8B-1E14BCA765E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5"/>
          <a:stretch>
            <a:fillRect/>
          </a:stretch>
        </p:blipFill>
        <p:spPr>
          <a:xfrm flipH="1">
            <a:off x="4038600" y="3048000"/>
            <a:ext cx="1527899" cy="243786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7CB288-A6AD-764B-8555-C583601A1B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28800"/>
            <a:ext cx="3200400" cy="1877162"/>
          </a:xfrm>
          <a:prstGeom prst="wedgeEllipseCallout">
            <a:avLst>
              <a:gd name="adj1" fmla="val 53834"/>
              <a:gd name="adj2" fmla="val 3197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2000" b="1" dirty="0"/>
              <a:t>¡Tu </a:t>
            </a:r>
            <a:r>
              <a:rPr lang="en-US" sz="2000" b="1" dirty="0" err="1"/>
              <a:t>puedes</a:t>
            </a:r>
            <a:r>
              <a:rPr lang="en-US" sz="2000" b="1" dirty="0"/>
              <a:t> </a:t>
            </a:r>
            <a:r>
              <a:rPr lang="en-US" sz="2000" b="1" dirty="0" err="1"/>
              <a:t>hacerlo</a:t>
            </a:r>
            <a:r>
              <a:rPr lang="en-US" sz="2000" b="1" dirty="0"/>
              <a:t> </a:t>
            </a:r>
            <a:r>
              <a:rPr lang="en-US" sz="2000" b="1" dirty="0" err="1"/>
              <a:t>tambíen</a:t>
            </a:r>
            <a:r>
              <a:rPr lang="en-US" sz="2000" b="1" dirty="0"/>
              <a:t>! </a:t>
            </a:r>
            <a:r>
              <a:rPr lang="en-US" sz="2000" b="1" dirty="0" err="1"/>
              <a:t>Puedes</a:t>
            </a:r>
            <a:r>
              <a:rPr lang="en-US" sz="2000" b="1" dirty="0"/>
              <a:t> </a:t>
            </a:r>
            <a:r>
              <a:rPr lang="en-US" sz="2000" b="1" dirty="0" err="1"/>
              <a:t>hacer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mejor</a:t>
            </a:r>
            <a:r>
              <a:rPr lang="en-US" sz="2000" b="1" dirty="0"/>
              <a:t> </a:t>
            </a:r>
            <a:r>
              <a:rPr lang="en-US" sz="2000" b="1" dirty="0" err="1"/>
              <a:t>esfuerzo</a:t>
            </a:r>
            <a:r>
              <a:rPr lang="en-US" sz="2000" b="1" dirty="0"/>
              <a:t>. ¡</a:t>
            </a:r>
            <a:r>
              <a:rPr lang="en-US" sz="2000" b="1" dirty="0" err="1"/>
              <a:t>Adiós</a:t>
            </a:r>
            <a:r>
              <a:rPr lang="en-US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9061299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A1069EB-19D2-A54E-A5E4-1D651BA59E71}"/>
              </a:ext>
            </a:extLst>
          </p:cNvPr>
          <p:cNvGrpSpPr/>
          <p:nvPr/>
        </p:nvGrpSpPr>
        <p:grpSpPr>
          <a:xfrm>
            <a:off x="381131" y="1371600"/>
            <a:ext cx="8286750" cy="5029200"/>
            <a:chOff x="381131" y="1371600"/>
            <a:chExt cx="8286750" cy="5029200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34A78C3-52B1-0D43-AE35-86AE46AB65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1131" y="3886200"/>
              <a:ext cx="82867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347851C-26C4-2A4A-A8FC-B537ECBE66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39143" y="1371600"/>
              <a:ext cx="717" cy="5029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C9A902-7259-4C4C-BCB2-09657E04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81000"/>
            <a:ext cx="8210681" cy="1143000"/>
          </a:xfrm>
        </p:spPr>
        <p:txBody>
          <a:bodyPr/>
          <a:lstStyle/>
          <a:p>
            <a:r>
              <a:rPr lang="en-US" dirty="0" err="1"/>
              <a:t>Técnica</a:t>
            </a:r>
            <a:r>
              <a:rPr lang="en-US" dirty="0"/>
              <a:t> de </a:t>
            </a:r>
            <a:r>
              <a:rPr lang="en-US" dirty="0" err="1"/>
              <a:t>Retraerse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(CA CSEFEL)</a:t>
            </a:r>
          </a:p>
        </p:txBody>
      </p:sp>
      <p:sp>
        <p:nvSpPr>
          <p:cNvPr id="105" name="Content Placeholder 104">
            <a:extLst>
              <a:ext uri="{FF2B5EF4-FFF2-40B4-BE49-F238E27FC236}">
                <a16:creationId xmlns:a16="http://schemas.microsoft.com/office/drawing/2014/main" id="{1B52E938-06E1-1A48-B15C-53009AA4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429000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Paso 1</a:t>
            </a:r>
          </a:p>
        </p:txBody>
      </p:sp>
      <p:sp>
        <p:nvSpPr>
          <p:cNvPr id="106" name="Content Placeholder 105">
            <a:extLst>
              <a:ext uri="{FF2B5EF4-FFF2-40B4-BE49-F238E27FC236}">
                <a16:creationId xmlns:a16="http://schemas.microsoft.com/office/drawing/2014/main" id="{927DA34B-E6D3-D94A-B32F-D5BADA5E76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86927" y="1447799"/>
            <a:ext cx="2057400" cy="6690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1800" b="1" dirty="0" err="1"/>
              <a:t>Reconoce</a:t>
            </a:r>
            <a:r>
              <a:rPr lang="en-US" sz="1800" b="1" dirty="0"/>
              <a:t> </a:t>
            </a:r>
            <a:r>
              <a:rPr lang="en-US" sz="1800" b="1" dirty="0" err="1"/>
              <a:t>tus</a:t>
            </a:r>
            <a:r>
              <a:rPr lang="en-US" sz="1800" b="1" dirty="0"/>
              <a:t> </a:t>
            </a:r>
            <a:r>
              <a:rPr lang="en-US" sz="1800" b="1" dirty="0" err="1"/>
              <a:t>sentimienos</a:t>
            </a:r>
            <a:r>
              <a:rPr lang="en-US" sz="1800" b="1" dirty="0"/>
              <a:t>.</a:t>
            </a:r>
          </a:p>
        </p:txBody>
      </p:sp>
      <p:sp>
        <p:nvSpPr>
          <p:cNvPr id="107" name="Content Placeholder 106">
            <a:extLst>
              <a:ext uri="{FF2B5EF4-FFF2-40B4-BE49-F238E27FC236}">
                <a16:creationId xmlns:a16="http://schemas.microsoft.com/office/drawing/2014/main" id="{9D0E028C-8D70-8840-A2F4-F0E2161C976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8293" y="3429000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Paso 2</a:t>
            </a:r>
          </a:p>
        </p:txBody>
      </p:sp>
      <p:sp>
        <p:nvSpPr>
          <p:cNvPr id="108" name="Content Placeholder 107">
            <a:extLst>
              <a:ext uri="{FF2B5EF4-FFF2-40B4-BE49-F238E27FC236}">
                <a16:creationId xmlns:a16="http://schemas.microsoft.com/office/drawing/2014/main" id="{03CC507C-DC8C-B848-8F26-391E9B80F9B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58000" y="1447799"/>
            <a:ext cx="2057400" cy="91439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1800" b="1" dirty="0"/>
              <a:t>Detente. </a:t>
            </a:r>
            <a:r>
              <a:rPr lang="en-US" sz="1800" b="1" dirty="0" err="1"/>
              <a:t>Piensa</a:t>
            </a:r>
            <a:r>
              <a:rPr lang="en-US" sz="1800" b="1" dirty="0"/>
              <a:t>: ¿</a:t>
            </a:r>
            <a:r>
              <a:rPr lang="en-US" sz="1800" b="1" dirty="0" err="1"/>
              <a:t>Qué</a:t>
            </a:r>
            <a:r>
              <a:rPr lang="en-US" sz="1800" b="1" dirty="0"/>
              <a:t> </a:t>
            </a:r>
            <a:r>
              <a:rPr lang="en-US" sz="1800" b="1" dirty="0" err="1"/>
              <a:t>estoy</a:t>
            </a:r>
            <a:r>
              <a:rPr lang="en-US" sz="1800" b="1" dirty="0"/>
              <a:t> </a:t>
            </a:r>
            <a:r>
              <a:rPr lang="en-US" sz="1800" b="1" dirty="0" err="1"/>
              <a:t>sintiendo</a:t>
            </a:r>
            <a:r>
              <a:rPr lang="en-US" sz="1800" b="1" dirty="0"/>
              <a:t>? </a:t>
            </a:r>
          </a:p>
        </p:txBody>
      </p:sp>
      <p:sp>
        <p:nvSpPr>
          <p:cNvPr id="109" name="Content Placeholder 108">
            <a:extLst>
              <a:ext uri="{FF2B5EF4-FFF2-40B4-BE49-F238E27FC236}">
                <a16:creationId xmlns:a16="http://schemas.microsoft.com/office/drawing/2014/main" id="{07231A3E-99C0-E148-AE6F-AE7871FDAB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1000" y="6152388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Paso 3</a:t>
            </a:r>
          </a:p>
        </p:txBody>
      </p:sp>
      <p:sp>
        <p:nvSpPr>
          <p:cNvPr id="110" name="Content Placeholder 109">
            <a:extLst>
              <a:ext uri="{FF2B5EF4-FFF2-40B4-BE49-F238E27FC236}">
                <a16:creationId xmlns:a16="http://schemas.microsoft.com/office/drawing/2014/main" id="{79A211C8-796E-054C-AFE9-B29006176BC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62830" y="3924297"/>
            <a:ext cx="2057400" cy="214710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1800" b="1" dirty="0" err="1"/>
              <a:t>Entra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</a:t>
            </a:r>
            <a:r>
              <a:rPr lang="en-US" sz="1800" b="1" dirty="0" err="1"/>
              <a:t>tu</a:t>
            </a:r>
            <a:r>
              <a:rPr lang="en-US" sz="1800" b="1" dirty="0"/>
              <a:t> </a:t>
            </a:r>
            <a:r>
              <a:rPr lang="en-US" sz="1800" b="1" dirty="0" err="1"/>
              <a:t>caparazón</a:t>
            </a:r>
            <a:r>
              <a:rPr lang="en-US" sz="1800" b="1" dirty="0"/>
              <a:t>.</a:t>
            </a:r>
          </a:p>
          <a:p>
            <a:pPr marL="0" indent="0" algn="ctr">
              <a:buFontTx/>
              <a:buNone/>
            </a:pPr>
            <a:r>
              <a:rPr lang="en-US" sz="1800" b="1" dirty="0"/>
              <a:t> </a:t>
            </a:r>
            <a:r>
              <a:rPr lang="en-US" sz="1800" b="1" dirty="0" err="1"/>
              <a:t>Respira</a:t>
            </a:r>
            <a:r>
              <a:rPr lang="en-US" sz="1800" b="1" dirty="0"/>
              <a:t> profundo </a:t>
            </a:r>
            <a:r>
              <a:rPr lang="en-US" sz="1800" b="1" dirty="0" err="1"/>
              <a:t>tres</a:t>
            </a:r>
            <a:r>
              <a:rPr lang="en-US" sz="1800" b="1" dirty="0"/>
              <a:t> </a:t>
            </a:r>
            <a:r>
              <a:rPr lang="en-US" sz="1800" b="1" dirty="0" err="1"/>
              <a:t>veces</a:t>
            </a:r>
            <a:r>
              <a:rPr lang="en-US" sz="1800" b="1" dirty="0"/>
              <a:t> y </a:t>
            </a:r>
            <a:r>
              <a:rPr lang="en-US" sz="1800" b="1" dirty="0" err="1"/>
              <a:t>piensa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</a:t>
            </a:r>
            <a:r>
              <a:rPr lang="en-US" sz="1800" b="1" dirty="0" err="1"/>
              <a:t>pensamientos</a:t>
            </a:r>
            <a:r>
              <a:rPr lang="en-US" sz="1800" b="1" dirty="0"/>
              <a:t> que </a:t>
            </a:r>
            <a:r>
              <a:rPr lang="en-US" sz="1800" b="1" dirty="0" err="1"/>
              <a:t>te</a:t>
            </a:r>
            <a:r>
              <a:rPr lang="en-US" sz="1800" b="1" dirty="0"/>
              <a:t> </a:t>
            </a:r>
            <a:r>
              <a:rPr lang="en-US" sz="1800" b="1" dirty="0" err="1"/>
              <a:t>relajen</a:t>
            </a:r>
            <a:r>
              <a:rPr lang="en-US" sz="1800" b="1" dirty="0"/>
              <a:t>. </a:t>
            </a:r>
          </a:p>
        </p:txBody>
      </p: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2E4B5CF1-49F8-B249-B443-B560D8A4E7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68293" y="6152388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Paso 4</a:t>
            </a:r>
          </a:p>
        </p:txBody>
      </p:sp>
      <p:sp>
        <p:nvSpPr>
          <p:cNvPr id="112" name="Content Placeholder 111">
            <a:extLst>
              <a:ext uri="{FF2B5EF4-FFF2-40B4-BE49-F238E27FC236}">
                <a16:creationId xmlns:a16="http://schemas.microsoft.com/office/drawing/2014/main" id="{3273A6F7-CB2D-A349-BEFF-33E86D64FE6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858000" y="4002023"/>
            <a:ext cx="2057400" cy="17129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1800" b="1" dirty="0"/>
              <a:t>Sal de </a:t>
            </a:r>
            <a:r>
              <a:rPr lang="en-US" sz="1800" b="1" dirty="0" err="1"/>
              <a:t>tu</a:t>
            </a:r>
            <a:r>
              <a:rPr lang="en-US" sz="1800" b="1" dirty="0"/>
              <a:t> </a:t>
            </a:r>
            <a:r>
              <a:rPr lang="en-US" sz="1800" b="1" dirty="0" err="1"/>
              <a:t>caparazón</a:t>
            </a:r>
            <a:r>
              <a:rPr lang="en-US" sz="1800" b="1" dirty="0"/>
              <a:t>, </a:t>
            </a:r>
            <a:r>
              <a:rPr lang="en-US" sz="1800" b="1" dirty="0" err="1"/>
              <a:t>expresa</a:t>
            </a:r>
            <a:r>
              <a:rPr lang="en-US" sz="1800" b="1" dirty="0"/>
              <a:t> </a:t>
            </a:r>
            <a:r>
              <a:rPr lang="en-US" sz="1800" b="1" dirty="0" err="1"/>
              <a:t>tus</a:t>
            </a:r>
            <a:r>
              <a:rPr lang="en-US" sz="1800" b="1" dirty="0"/>
              <a:t> </a:t>
            </a:r>
            <a:r>
              <a:rPr lang="en-US" sz="1800" b="1" dirty="0" err="1"/>
              <a:t>sentimientos</a:t>
            </a:r>
            <a:r>
              <a:rPr lang="en-US" sz="1800" b="1" dirty="0"/>
              <a:t> y </a:t>
            </a:r>
            <a:r>
              <a:rPr lang="en-US" sz="1800" b="1" dirty="0" err="1"/>
              <a:t>piensa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una </a:t>
            </a:r>
            <a:r>
              <a:rPr lang="en-US" sz="1800" b="1" dirty="0" err="1"/>
              <a:t>solución</a:t>
            </a:r>
            <a:r>
              <a:rPr lang="en-US" sz="1800" b="1" dirty="0"/>
              <a:t>.</a:t>
            </a:r>
          </a:p>
        </p:txBody>
      </p:sp>
      <p:sp>
        <p:nvSpPr>
          <p:cNvPr id="144" name="Content Placeholder 143">
            <a:extLst>
              <a:ext uri="{FF2B5EF4-FFF2-40B4-BE49-F238E27FC236}">
                <a16:creationId xmlns:a16="http://schemas.microsoft.com/office/drawing/2014/main" id="{30947EAB-3232-2C48-A662-32200F19904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85572" y="6438897"/>
            <a:ext cx="4646770" cy="190503"/>
          </a:xfrm>
        </p:spPr>
        <p:txBody>
          <a:bodyPr anchor="t"/>
          <a:lstStyle/>
          <a:p>
            <a:pPr marL="0" indent="0">
              <a:buNone/>
            </a:pPr>
            <a:r>
              <a:rPr lang="en-US" sz="1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Adapted by WestEd Teaching Pyramid – </a:t>
            </a:r>
            <a:r>
              <a:rPr lang="en-US" sz="1000" dirty="0" err="1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www.CAinclusion.org</a:t>
            </a:r>
            <a:r>
              <a:rPr lang="en-US" sz="1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/</a:t>
            </a:r>
            <a:r>
              <a:rPr lang="en-US" sz="1000" dirty="0" err="1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teachingpyramid</a:t>
            </a:r>
            <a:endParaRPr lang="en-US" sz="1000" dirty="0"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pic>
        <p:nvPicPr>
          <p:cNvPr id="151" name="Content Placeholder 28" descr="A picture containing water&#10;&#10;Description automatically generated">
            <a:extLst>
              <a:ext uri="{FF2B5EF4-FFF2-40B4-BE49-F238E27FC236}">
                <a16:creationId xmlns:a16="http://schemas.microsoft.com/office/drawing/2014/main" id="{63DA829E-9BA3-6549-B8D6-8BE0BB3DDF96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 bwMode="auto">
          <a:xfrm>
            <a:off x="1014260" y="1559249"/>
            <a:ext cx="2286000" cy="221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Content Placeholder 3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3C22C3E-E851-E941-8A51-1CAE618873A9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4"/>
          <a:stretch>
            <a:fillRect/>
          </a:stretch>
        </p:blipFill>
        <p:spPr bwMode="auto">
          <a:xfrm>
            <a:off x="5364709" y="1499725"/>
            <a:ext cx="18281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Content Placeholder 32" descr="A picture containing room&#10;&#10;Description automatically generated">
            <a:extLst>
              <a:ext uri="{FF2B5EF4-FFF2-40B4-BE49-F238E27FC236}">
                <a16:creationId xmlns:a16="http://schemas.microsoft.com/office/drawing/2014/main" id="{BEFBB2E5-F619-9C4D-9DDE-F1B1A274C2BC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5"/>
          <a:stretch>
            <a:fillRect/>
          </a:stretch>
        </p:blipFill>
        <p:spPr bwMode="auto">
          <a:xfrm>
            <a:off x="419147" y="3936998"/>
            <a:ext cx="2399536" cy="231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Content Placeholder 34" descr="Illustration of a cartoon turtle expressing an idea">
            <a:extLst>
              <a:ext uri="{FF2B5EF4-FFF2-40B4-BE49-F238E27FC236}">
                <a16:creationId xmlns:a16="http://schemas.microsoft.com/office/drawing/2014/main" id="{1C78D818-640B-3D40-A0EB-56FE68DA70D6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6"/>
          <a:stretch>
            <a:fillRect/>
          </a:stretch>
        </p:blipFill>
        <p:spPr bwMode="auto">
          <a:xfrm rot="387994" flipH="1">
            <a:off x="5381205" y="4125572"/>
            <a:ext cx="167361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165036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5511230-FF36-824D-AC79-4480C5D0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400" dirty="0" err="1">
                <a:solidFill>
                  <a:srgbClr val="004080"/>
                </a:solidFill>
              </a:rPr>
              <a:t>Consejos</a:t>
            </a:r>
            <a:r>
              <a:rPr lang="en-US" sz="2400" dirty="0">
                <a:solidFill>
                  <a:srgbClr val="004080"/>
                </a:solidFill>
              </a:rPr>
              <a:t> para los maestros </a:t>
            </a:r>
            <a:r>
              <a:rPr lang="en-US" sz="2400" dirty="0" err="1">
                <a:solidFill>
                  <a:srgbClr val="004080"/>
                </a:solidFill>
              </a:rPr>
              <a:t>sobre</a:t>
            </a:r>
            <a:r>
              <a:rPr lang="en-US" sz="2400" dirty="0">
                <a:solidFill>
                  <a:srgbClr val="004080"/>
                </a:solidFill>
              </a:rPr>
              <a:t> la </a:t>
            </a:r>
            <a:r>
              <a:rPr lang="en-US" sz="2400" dirty="0" err="1">
                <a:solidFill>
                  <a:srgbClr val="004080"/>
                </a:solidFill>
              </a:rPr>
              <a:t>Técnica</a:t>
            </a:r>
            <a:r>
              <a:rPr lang="en-US" sz="2400" dirty="0">
                <a:solidFill>
                  <a:srgbClr val="004080"/>
                </a:solidFill>
              </a:rPr>
              <a:t> de </a:t>
            </a:r>
            <a:r>
              <a:rPr lang="en-US" sz="2400" dirty="0" err="1">
                <a:solidFill>
                  <a:srgbClr val="004080"/>
                </a:solidFill>
              </a:rPr>
              <a:t>retraerse</a:t>
            </a:r>
            <a:r>
              <a:rPr lang="en-US" sz="2400" dirty="0">
                <a:solidFill>
                  <a:srgbClr val="004080"/>
                </a:solidFill>
              </a:rPr>
              <a:t> </a:t>
            </a:r>
            <a:br>
              <a:rPr lang="en-US" sz="2800" dirty="0"/>
            </a:br>
            <a:endParaRPr lang="en-US" sz="2800" dirty="0">
              <a:solidFill>
                <a:srgbClr val="004080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9FC663-7C4E-A544-8426-70BB316A2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143000"/>
            <a:ext cx="8305800" cy="5257800"/>
          </a:xfrm>
        </p:spPr>
        <p:txBody>
          <a:bodyPr/>
          <a:lstStyle/>
          <a:p>
            <a:r>
              <a:rPr lang="en-US" sz="1800" dirty="0" err="1"/>
              <a:t>Modele</a:t>
            </a:r>
            <a:r>
              <a:rPr lang="en-US" sz="1800" dirty="0"/>
              <a:t> </a:t>
            </a:r>
            <a:r>
              <a:rPr lang="en-US" sz="1800" dirty="0" err="1"/>
              <a:t>manteniendo</a:t>
            </a:r>
            <a:r>
              <a:rPr lang="en-US" sz="1800" dirty="0"/>
              <a:t> la </a:t>
            </a:r>
            <a:r>
              <a:rPr lang="en-US" sz="1800" dirty="0" err="1"/>
              <a:t>calma</a:t>
            </a:r>
            <a:endParaRPr lang="en-US" sz="1800" dirty="0"/>
          </a:p>
          <a:p>
            <a:r>
              <a:rPr lang="en-US" sz="1800" dirty="0" err="1"/>
              <a:t>Enséñele</a:t>
            </a:r>
            <a:r>
              <a:rPr lang="en-US" sz="1800" dirty="0"/>
              <a:t> al </a:t>
            </a:r>
            <a:r>
              <a:rPr lang="en-US" sz="1800" dirty="0" err="1"/>
              <a:t>niño</a:t>
            </a:r>
            <a:r>
              <a:rPr lang="en-US" sz="1800" dirty="0"/>
              <a:t>/a los pasos de </a:t>
            </a:r>
            <a:r>
              <a:rPr lang="en-US" sz="1800" dirty="0" err="1"/>
              <a:t>cómo</a:t>
            </a:r>
            <a:r>
              <a:rPr lang="en-US" sz="1800" dirty="0"/>
              <a:t> </a:t>
            </a:r>
            <a:r>
              <a:rPr lang="en-US" sz="1800" dirty="0" err="1"/>
              <a:t>manejar</a:t>
            </a:r>
            <a:r>
              <a:rPr lang="en-US" sz="1800" dirty="0"/>
              <a:t> sus </a:t>
            </a:r>
            <a:r>
              <a:rPr lang="en-US" sz="1800" dirty="0" err="1"/>
              <a:t>sentimientos</a:t>
            </a:r>
            <a:r>
              <a:rPr lang="en-US" sz="1800" dirty="0"/>
              <a:t> y </a:t>
            </a:r>
            <a:r>
              <a:rPr lang="en-US" sz="1800" dirty="0" err="1"/>
              <a:t>calmarse</a:t>
            </a:r>
            <a:r>
              <a:rPr lang="en-US" sz="1800" dirty="0"/>
              <a:t> (“</a:t>
            </a:r>
            <a:r>
              <a:rPr lang="en-US" sz="1800" dirty="0" err="1"/>
              <a:t>piensa</a:t>
            </a:r>
            <a:r>
              <a:rPr lang="en-US" sz="1800" dirty="0"/>
              <a:t> </a:t>
            </a:r>
            <a:r>
              <a:rPr lang="en-US" sz="1800" dirty="0" err="1"/>
              <a:t>usando</a:t>
            </a:r>
            <a:r>
              <a:rPr lang="en-US" sz="1800" dirty="0"/>
              <a:t> la </a:t>
            </a:r>
            <a:r>
              <a:rPr lang="en-US" sz="1800" dirty="0" err="1"/>
              <a:t>técnica</a:t>
            </a:r>
            <a:r>
              <a:rPr lang="en-US" sz="1800" dirty="0"/>
              <a:t> de </a:t>
            </a:r>
            <a:r>
              <a:rPr lang="en-US" sz="1800" dirty="0" err="1"/>
              <a:t>retraerse</a:t>
            </a:r>
            <a:r>
              <a:rPr lang="en-US" sz="1800" dirty="0"/>
              <a:t>”) </a:t>
            </a:r>
          </a:p>
          <a:p>
            <a:pPr lvl="1"/>
            <a:r>
              <a:rPr lang="en-US" sz="1800" dirty="0"/>
              <a:t> Paso 1: </a:t>
            </a:r>
            <a:r>
              <a:rPr lang="en-US" sz="1800" dirty="0" err="1"/>
              <a:t>Reconoce</a:t>
            </a:r>
            <a:r>
              <a:rPr lang="en-US" sz="1800" dirty="0"/>
              <a:t> que algo </a:t>
            </a:r>
            <a:r>
              <a:rPr lang="en-US" sz="1800" dirty="0" err="1"/>
              <a:t>sucedio</a:t>
            </a:r>
            <a:r>
              <a:rPr lang="en-US" sz="1800" dirty="0"/>
              <a:t>́. </a:t>
            </a:r>
          </a:p>
          <a:p>
            <a:pPr lvl="1"/>
            <a:r>
              <a:rPr lang="en-US" sz="1800" dirty="0"/>
              <a:t> Paso 2: Detente. </a:t>
            </a:r>
            <a:r>
              <a:rPr lang="en-US" sz="1800" dirty="0" err="1"/>
              <a:t>Piensa</a:t>
            </a:r>
            <a:r>
              <a:rPr lang="en-US" sz="1800" dirty="0"/>
              <a:t>: ¿Qué </a:t>
            </a:r>
            <a:r>
              <a:rPr lang="en-US" sz="1800" dirty="0" err="1"/>
              <a:t>estoy</a:t>
            </a:r>
            <a:r>
              <a:rPr lang="en-US" sz="1800" dirty="0"/>
              <a:t> </a:t>
            </a:r>
            <a:r>
              <a:rPr lang="en-US" sz="1800" dirty="0" err="1"/>
              <a:t>sintiendo</a:t>
            </a:r>
            <a:r>
              <a:rPr lang="en-US" sz="1800" dirty="0"/>
              <a:t>? </a:t>
            </a:r>
            <a:r>
              <a:rPr lang="en-US" sz="1800" dirty="0" err="1"/>
              <a:t>Reconozca</a:t>
            </a:r>
            <a:r>
              <a:rPr lang="en-US" sz="1800" dirty="0"/>
              <a:t> </a:t>
            </a:r>
            <a:r>
              <a:rPr lang="en-US" sz="1800" dirty="0" err="1"/>
              <a:t>tu</a:t>
            </a:r>
            <a:r>
              <a:rPr lang="en-US" sz="1800" dirty="0"/>
              <a:t> </a:t>
            </a:r>
            <a:r>
              <a:rPr lang="en-US" sz="1800" dirty="0" err="1"/>
              <a:t>sentimiento</a:t>
            </a:r>
            <a:r>
              <a:rPr lang="en-US" sz="1800" dirty="0"/>
              <a:t> y </a:t>
            </a:r>
            <a:r>
              <a:rPr lang="en-US" sz="1800" dirty="0" err="1"/>
              <a:t>quiza</a:t>
            </a:r>
            <a:r>
              <a:rPr lang="en-US" sz="1800" dirty="0"/>
              <a:t>́ has algo </a:t>
            </a:r>
            <a:r>
              <a:rPr lang="en-US" sz="1800" dirty="0" err="1"/>
              <a:t>físico</a:t>
            </a:r>
            <a:r>
              <a:rPr lang="en-US" sz="1800" dirty="0"/>
              <a:t> para </a:t>
            </a:r>
            <a:r>
              <a:rPr lang="en-US" sz="1800" dirty="0" err="1"/>
              <a:t>sacar</a:t>
            </a:r>
            <a:r>
              <a:rPr lang="en-US" sz="1800" dirty="0"/>
              <a:t> ese </a:t>
            </a:r>
            <a:r>
              <a:rPr lang="en-US" sz="1800" dirty="0" err="1"/>
              <a:t>sentimiento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 Paso 3: </a:t>
            </a:r>
            <a:r>
              <a:rPr lang="en-US" sz="1800" dirty="0" err="1"/>
              <a:t>Métete</a:t>
            </a:r>
            <a:r>
              <a:rPr lang="en-US" sz="1800" dirty="0"/>
              <a:t> dentro de </a:t>
            </a:r>
            <a:r>
              <a:rPr lang="en-US" sz="1800" dirty="0" err="1"/>
              <a:t>tu</a:t>
            </a:r>
            <a:r>
              <a:rPr lang="en-US" sz="1800" dirty="0"/>
              <a:t> “</a:t>
            </a:r>
            <a:r>
              <a:rPr lang="en-US" sz="1800" dirty="0" err="1"/>
              <a:t>caparazón</a:t>
            </a:r>
            <a:r>
              <a:rPr lang="en-US" sz="1800" dirty="0"/>
              <a:t>” y </a:t>
            </a:r>
            <a:r>
              <a:rPr lang="en-US" sz="1800" dirty="0" err="1"/>
              <a:t>respira</a:t>
            </a:r>
            <a:r>
              <a:rPr lang="en-US" sz="1800" dirty="0"/>
              <a:t> </a:t>
            </a:r>
            <a:r>
              <a:rPr lang="en-US" sz="1800" dirty="0" err="1"/>
              <a:t>profundamente</a:t>
            </a:r>
            <a:r>
              <a:rPr lang="en-US" sz="1800" dirty="0"/>
              <a:t> </a:t>
            </a:r>
            <a:r>
              <a:rPr lang="en-US" sz="1800" dirty="0" err="1"/>
              <a:t>tres</a:t>
            </a:r>
            <a:r>
              <a:rPr lang="en-US" sz="1800" dirty="0"/>
              <a:t> </a:t>
            </a:r>
            <a:r>
              <a:rPr lang="en-US" sz="1800" dirty="0" err="1"/>
              <a:t>veces</a:t>
            </a:r>
            <a:r>
              <a:rPr lang="en-US" sz="1800" dirty="0"/>
              <a:t> para </a:t>
            </a:r>
            <a:r>
              <a:rPr lang="en-US" sz="1800" dirty="0" err="1"/>
              <a:t>ayudarte</a:t>
            </a:r>
            <a:r>
              <a:rPr lang="en-US" sz="1800" dirty="0"/>
              <a:t> a </a:t>
            </a:r>
            <a:r>
              <a:rPr lang="en-US" sz="1800" dirty="0" err="1"/>
              <a:t>estar</a:t>
            </a:r>
            <a:r>
              <a:rPr lang="en-US" sz="1800" dirty="0"/>
              <a:t> </a:t>
            </a:r>
            <a:r>
              <a:rPr lang="en-US" sz="1800" dirty="0" err="1"/>
              <a:t>relajado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/>
              <a:t>Paso 4: Sal, </a:t>
            </a:r>
            <a:r>
              <a:rPr lang="en-US" sz="1800" dirty="0" err="1"/>
              <a:t>expresa</a:t>
            </a:r>
            <a:r>
              <a:rPr lang="en-US" sz="1800" dirty="0"/>
              <a:t> </a:t>
            </a:r>
            <a:r>
              <a:rPr lang="en-US" sz="1800" dirty="0" err="1"/>
              <a:t>tus</a:t>
            </a:r>
            <a:r>
              <a:rPr lang="en-US" sz="1800" dirty="0"/>
              <a:t> </a:t>
            </a:r>
            <a:r>
              <a:rPr lang="en-US" sz="1800" dirty="0" err="1"/>
              <a:t>sentimientos</a:t>
            </a:r>
            <a:r>
              <a:rPr lang="en-US" sz="1800" dirty="0"/>
              <a:t> y </a:t>
            </a:r>
            <a:r>
              <a:rPr lang="en-US" sz="1800" dirty="0" err="1"/>
              <a:t>piensa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una </a:t>
            </a:r>
            <a:r>
              <a:rPr lang="en-US" sz="1800" dirty="0" err="1"/>
              <a:t>solución</a:t>
            </a:r>
            <a:r>
              <a:rPr lang="en-US" sz="1800" dirty="0"/>
              <a:t>. </a:t>
            </a:r>
          </a:p>
          <a:p>
            <a:r>
              <a:rPr lang="en-US" sz="1800" dirty="0"/>
              <a:t>Practique los pasos con </a:t>
            </a:r>
            <a:r>
              <a:rPr lang="en-US" sz="1800" dirty="0" err="1"/>
              <a:t>frecuencia</a:t>
            </a:r>
            <a:r>
              <a:rPr lang="en-US" sz="1800" dirty="0"/>
              <a:t> (</a:t>
            </a:r>
            <a:r>
              <a:rPr lang="en-US" sz="1800" dirty="0" err="1"/>
              <a:t>vea</a:t>
            </a:r>
            <a:r>
              <a:rPr lang="en-US" sz="1800" dirty="0"/>
              <a:t> las </a:t>
            </a:r>
            <a:r>
              <a:rPr lang="en-US" sz="1800" dirty="0" err="1"/>
              <a:t>tarjetas</a:t>
            </a:r>
            <a:r>
              <a:rPr lang="en-US" sz="1800" dirty="0"/>
              <a:t> de </a:t>
            </a:r>
            <a:r>
              <a:rPr lang="en-US" sz="1800" dirty="0" err="1"/>
              <a:t>apoyo</a:t>
            </a:r>
            <a:r>
              <a:rPr lang="en-US" sz="1800" dirty="0"/>
              <a:t> que </a:t>
            </a:r>
          </a:p>
          <a:p>
            <a:r>
              <a:rPr lang="en-US" sz="1800" dirty="0" err="1"/>
              <a:t>describen</a:t>
            </a:r>
            <a:r>
              <a:rPr lang="en-US" sz="1800" dirty="0"/>
              <a:t> </a:t>
            </a:r>
            <a:r>
              <a:rPr lang="en-US" sz="1800" dirty="0" err="1"/>
              <a:t>cada</a:t>
            </a:r>
            <a:r>
              <a:rPr lang="en-US" sz="1800" dirty="0"/>
              <a:t> paso) </a:t>
            </a:r>
          </a:p>
          <a:p>
            <a:r>
              <a:rPr lang="en-US" sz="1800" dirty="0"/>
              <a:t>Prepare y </a:t>
            </a:r>
            <a:r>
              <a:rPr lang="en-US" sz="1800" dirty="0" err="1"/>
              <a:t>ayuda</a:t>
            </a:r>
            <a:r>
              <a:rPr lang="en-US" sz="1800" dirty="0"/>
              <a:t> al/la </a:t>
            </a:r>
            <a:r>
              <a:rPr lang="en-US" sz="1800" dirty="0" err="1"/>
              <a:t>niño</a:t>
            </a:r>
            <a:r>
              <a:rPr lang="en-US" sz="1800" dirty="0"/>
              <a:t>/a para que </a:t>
            </a:r>
            <a:r>
              <a:rPr lang="en-US" sz="1800" dirty="0" err="1"/>
              <a:t>maneje</a:t>
            </a:r>
            <a:r>
              <a:rPr lang="en-US" sz="1800" dirty="0"/>
              <a:t> las </a:t>
            </a:r>
            <a:r>
              <a:rPr lang="en-US" sz="1800" dirty="0" err="1"/>
              <a:t>emociones</a:t>
            </a:r>
            <a:r>
              <a:rPr lang="en-US" sz="1800" dirty="0"/>
              <a:t> </a:t>
            </a:r>
            <a:r>
              <a:rPr lang="en-US" sz="1800" dirty="0" err="1"/>
              <a:t>fuertes</a:t>
            </a:r>
            <a:r>
              <a:rPr lang="en-US" sz="1800" dirty="0"/>
              <a:t> y a </a:t>
            </a:r>
            <a:r>
              <a:rPr lang="en-US" sz="1800" dirty="0" err="1"/>
              <a:t>pensar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una </a:t>
            </a:r>
            <a:r>
              <a:rPr lang="en-US" sz="1800" dirty="0" err="1"/>
              <a:t>solución</a:t>
            </a:r>
            <a:r>
              <a:rPr lang="en-US" sz="1800" dirty="0"/>
              <a:t> (</a:t>
            </a:r>
            <a:r>
              <a:rPr lang="en-US" sz="1800" dirty="0" err="1"/>
              <a:t>vea</a:t>
            </a:r>
            <a:r>
              <a:rPr lang="en-US" sz="1800" dirty="0"/>
              <a:t> la </a:t>
            </a:r>
            <a:r>
              <a:rPr lang="en-US" sz="1800" dirty="0" err="1"/>
              <a:t>lista</a:t>
            </a:r>
            <a:r>
              <a:rPr lang="en-US" sz="1800" dirty="0"/>
              <a:t> “¿Qué </a:t>
            </a:r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hacer</a:t>
            </a:r>
            <a:r>
              <a:rPr lang="en-US" sz="1800" dirty="0"/>
              <a:t> el/la </a:t>
            </a:r>
            <a:r>
              <a:rPr lang="en-US" sz="1800" dirty="0" err="1"/>
              <a:t>niño</a:t>
            </a:r>
            <a:r>
              <a:rPr lang="en-US" sz="1800" dirty="0"/>
              <a:t>/a?” </a:t>
            </a:r>
          </a:p>
          <a:p>
            <a:r>
              <a:rPr lang="en-US" sz="1800" dirty="0"/>
              <a:t>Dele </a:t>
            </a:r>
            <a:r>
              <a:rPr lang="en-US" sz="1800" dirty="0" err="1"/>
              <a:t>ánimo</a:t>
            </a:r>
            <a:r>
              <a:rPr lang="en-US" sz="1800" dirty="0"/>
              <a:t> y </a:t>
            </a:r>
            <a:r>
              <a:rPr lang="en-US" sz="1800" dirty="0" err="1"/>
              <a:t>reconocimiento</a:t>
            </a:r>
            <a:r>
              <a:rPr lang="en-US" sz="1800" dirty="0"/>
              <a:t> al/la </a:t>
            </a:r>
            <a:r>
              <a:rPr lang="en-US" sz="1800" dirty="0" err="1"/>
              <a:t>niño</a:t>
            </a:r>
            <a:r>
              <a:rPr lang="en-US" sz="1800" dirty="0"/>
              <a:t>/a a </a:t>
            </a:r>
            <a:r>
              <a:rPr lang="en-US" sz="1800" dirty="0" err="1"/>
              <a:t>medida</a:t>
            </a:r>
            <a:r>
              <a:rPr lang="en-US" sz="1800" dirty="0"/>
              <a:t> que </a:t>
            </a:r>
            <a:r>
              <a:rPr lang="en-US" sz="1800" dirty="0" err="1"/>
              <a:t>ellos</a:t>
            </a:r>
            <a:r>
              <a:rPr lang="en-US" sz="1800" dirty="0"/>
              <a:t> se </a:t>
            </a:r>
            <a:r>
              <a:rPr lang="en-US" sz="1800" dirty="0" err="1"/>
              <a:t>esfuercen</a:t>
            </a:r>
            <a:r>
              <a:rPr lang="en-US" sz="1800" dirty="0"/>
              <a:t> por </a:t>
            </a:r>
            <a:r>
              <a:rPr lang="en-US" sz="1800" dirty="0" err="1"/>
              <a:t>poner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práctica</a:t>
            </a:r>
            <a:r>
              <a:rPr lang="en-US" sz="1800" dirty="0"/>
              <a:t> </a:t>
            </a:r>
            <a:r>
              <a:rPr lang="en-US" sz="1800" dirty="0" err="1"/>
              <a:t>estos</a:t>
            </a:r>
            <a:r>
              <a:rPr lang="en-US" sz="1800" dirty="0"/>
              <a:t> pasos </a:t>
            </a:r>
          </a:p>
          <a:p>
            <a:r>
              <a:rPr lang="en-US" sz="1800" dirty="0"/>
              <a:t>Involucre a las </a:t>
            </a:r>
            <a:r>
              <a:rPr lang="en-US" sz="1800" dirty="0" err="1"/>
              <a:t>familias</a:t>
            </a:r>
            <a:r>
              <a:rPr lang="en-US" sz="1800" dirty="0"/>
              <a:t> – </a:t>
            </a:r>
            <a:r>
              <a:rPr lang="en-US" sz="1800" dirty="0" err="1"/>
              <a:t>enséñeles</a:t>
            </a:r>
            <a:r>
              <a:rPr lang="en-US" sz="1800" dirty="0"/>
              <a:t> la “</a:t>
            </a:r>
            <a:r>
              <a:rPr lang="en-US" sz="1800" dirty="0" err="1"/>
              <a:t>Técnica</a:t>
            </a:r>
            <a:r>
              <a:rPr lang="en-US" sz="1800" dirty="0"/>
              <a:t> de </a:t>
            </a:r>
            <a:r>
              <a:rPr lang="en-US" sz="1800" dirty="0" err="1"/>
              <a:t>retraerse</a:t>
            </a:r>
            <a:r>
              <a:rPr lang="en-US" sz="1800" dirty="0"/>
              <a:t>” 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endParaRPr lang="en-US" sz="2400" dirty="0">
              <a:latin typeface="Footlight MT Light" pitchFamily="-84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A197E8A-70F0-5740-A784-94A3A5069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6400800"/>
            <a:ext cx="8001000" cy="22860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latin typeface="Calibri" pitchFamily="-84" charset="0"/>
              </a:rPr>
              <a:t>Adapted from Webster-Stratton, C. (1991).  The teachers and children videotape series: Dina dinosaur school. Seattle, WA:  The Incredible Years.</a:t>
            </a:r>
          </a:p>
        </p:txBody>
      </p:sp>
    </p:spTree>
    <p:extLst>
      <p:ext uri="{BB962C8B-B14F-4D97-AF65-F5344CB8AC3E}">
        <p14:creationId xmlns:p14="http://schemas.microsoft.com/office/powerpoint/2010/main" val="3751585983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51C9AE52-FEB5-3F49-B267-FBCF03B25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20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3" t="1135" r="47804" b="72263"/>
          <a:stretch>
            <a:fillRect/>
          </a:stretch>
        </p:blipFill>
        <p:spPr bwMode="auto">
          <a:xfrm>
            <a:off x="444500" y="227211"/>
            <a:ext cx="19812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117737-D026-8A45-87D7-45A68F0D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325836"/>
            <a:ext cx="8153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¿Qué </a:t>
            </a:r>
            <a:r>
              <a:rPr lang="en-US" altLang="en-US" dirty="0" err="1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altLang="en-US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altLang="en-US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un/a </a:t>
            </a:r>
            <a:r>
              <a:rPr lang="en-US" altLang="en-US" dirty="0" err="1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niño</a:t>
            </a:r>
            <a:r>
              <a:rPr lang="en-US" altLang="en-US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3FDE2-87C7-EC4E-A2C2-C9F0C5289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" y="1803798"/>
            <a:ext cx="8113776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Ayude</a:t>
            </a:r>
            <a:r>
              <a:rPr lang="en-US" dirty="0"/>
              <a:t> al/la </a:t>
            </a:r>
            <a:r>
              <a:rPr lang="en-US" dirty="0" err="1"/>
              <a:t>niño</a:t>
            </a:r>
            <a:r>
              <a:rPr lang="en-US" dirty="0"/>
              <a:t>/a a </a:t>
            </a:r>
            <a:r>
              <a:rPr lang="en-US" dirty="0" err="1"/>
              <a:t>pensar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una </a:t>
            </a:r>
            <a:r>
              <a:rPr lang="en-US" dirty="0" err="1"/>
              <a:t>posible</a:t>
            </a:r>
            <a:r>
              <a:rPr lang="en-US" dirty="0"/>
              <a:t> </a:t>
            </a:r>
            <a:r>
              <a:rPr lang="en-US" dirty="0" err="1"/>
              <a:t>solución</a:t>
            </a:r>
            <a:r>
              <a:rPr lang="en-US" dirty="0"/>
              <a:t>: (</a:t>
            </a:r>
            <a:r>
              <a:rPr lang="en-US" dirty="0" err="1"/>
              <a:t>Éstas</a:t>
            </a:r>
            <a:r>
              <a:rPr lang="en-US" dirty="0"/>
              <a:t> son del Kit de </a:t>
            </a:r>
            <a:r>
              <a:rPr lang="en-US" dirty="0" err="1"/>
              <a:t>Soluciones</a:t>
            </a:r>
            <a:r>
              <a:rPr lang="en-US" dirty="0"/>
              <a:t>) </a:t>
            </a:r>
          </a:p>
          <a:p>
            <a:pPr marL="0" indent="0" algn="ctr">
              <a:buNone/>
            </a:pPr>
            <a:br>
              <a:rPr lang="en-US" dirty="0"/>
            </a:br>
            <a:endParaRPr lang="en-US" i="1" dirty="0"/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526B37-4CC5-6C44-8EC3-BDDCBEEA07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3024" y="3036096"/>
            <a:ext cx="4114800" cy="609600"/>
          </a:xfrm>
        </p:spPr>
        <p:txBody>
          <a:bodyPr/>
          <a:lstStyle/>
          <a:p>
            <a:r>
              <a:rPr lang="en-US" sz="2800" dirty="0" err="1"/>
              <a:t>Ve</a:t>
            </a:r>
            <a:r>
              <a:rPr lang="en-US" sz="2800" dirty="0"/>
              <a:t> por un/a maestro/a</a:t>
            </a:r>
          </a:p>
          <a:p>
            <a:r>
              <a:rPr lang="en-US" sz="2800" dirty="0" err="1"/>
              <a:t>Pídelo</a:t>
            </a:r>
            <a:r>
              <a:rPr lang="en-US" sz="2800" dirty="0"/>
              <a:t> de </a:t>
            </a:r>
            <a:r>
              <a:rPr lang="en-US" sz="2800" dirty="0" err="1"/>
              <a:t>manera</a:t>
            </a:r>
            <a:r>
              <a:rPr lang="en-US" sz="2800" dirty="0"/>
              <a:t> </a:t>
            </a:r>
            <a:r>
              <a:rPr lang="en-US" sz="2800" dirty="0" err="1"/>
              <a:t>amable</a:t>
            </a:r>
            <a:endParaRPr lang="en-US" sz="2800" dirty="0"/>
          </a:p>
          <a:p>
            <a:r>
              <a:rPr lang="en-US" sz="2800" dirty="0" err="1"/>
              <a:t>Ignorar</a:t>
            </a:r>
            <a:endParaRPr lang="en-US" sz="2800" dirty="0"/>
          </a:p>
          <a:p>
            <a:r>
              <a:rPr lang="en-US" sz="2800" dirty="0" err="1"/>
              <a:t>Jugar</a:t>
            </a:r>
            <a:endParaRPr lang="en-US" sz="2800" dirty="0"/>
          </a:p>
          <a:p>
            <a:r>
              <a:rPr lang="en-US" sz="2800" dirty="0"/>
              <a:t>Di, “Para por favor"</a:t>
            </a:r>
          </a:p>
          <a:p>
            <a:r>
              <a:rPr lang="en-US" sz="2800" dirty="0"/>
              <a:t>Di, “Por favor.”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E1D97A-99F8-E640-A84C-835B5A59569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44212" y="2997599"/>
            <a:ext cx="3886200" cy="609600"/>
          </a:xfrm>
        </p:spPr>
        <p:txBody>
          <a:bodyPr/>
          <a:lstStyle/>
          <a:p>
            <a:r>
              <a:rPr lang="en-US" sz="2800" dirty="0" err="1"/>
              <a:t>Comparte</a:t>
            </a:r>
            <a:endParaRPr lang="en-US" sz="2800" dirty="0"/>
          </a:p>
          <a:p>
            <a:r>
              <a:rPr lang="en-US" sz="2800" dirty="0"/>
              <a:t>Cambia un </a:t>
            </a:r>
            <a:r>
              <a:rPr lang="en-US" sz="2800" dirty="0" err="1"/>
              <a:t>juguete</a:t>
            </a:r>
            <a:r>
              <a:rPr lang="en-US" sz="2800" dirty="0"/>
              <a:t>/</a:t>
            </a:r>
            <a:r>
              <a:rPr lang="en-US" sz="2800" dirty="0" err="1"/>
              <a:t>artículo</a:t>
            </a:r>
            <a:endParaRPr lang="en-US" sz="2800" dirty="0"/>
          </a:p>
          <a:p>
            <a:r>
              <a:rPr lang="en-US" sz="2800" dirty="0" err="1"/>
              <a:t>Espera</a:t>
            </a:r>
            <a:r>
              <a:rPr lang="en-US" sz="2800" dirty="0"/>
              <a:t> y </a:t>
            </a:r>
            <a:r>
              <a:rPr lang="en-US" sz="2800" dirty="0" err="1"/>
              <a:t>tomen</a:t>
            </a:r>
            <a:r>
              <a:rPr lang="en-US" sz="2800" dirty="0"/>
              <a:t> </a:t>
            </a:r>
            <a:r>
              <a:rPr lang="en-US" sz="2800" dirty="0" err="1"/>
              <a:t>turnos</a:t>
            </a:r>
            <a:endParaRPr lang="en-US" sz="2800" dirty="0"/>
          </a:p>
          <a:p>
            <a:r>
              <a:rPr lang="en-US" sz="2800" dirty="0" err="1"/>
              <a:t>Usa</a:t>
            </a:r>
            <a:r>
              <a:rPr lang="en-US" sz="2800" dirty="0"/>
              <a:t> un  </a:t>
            </a:r>
            <a:r>
              <a:rPr lang="en-US" sz="2800" dirty="0" err="1"/>
              <a:t>temporizador</a:t>
            </a:r>
            <a:endParaRPr lang="en-US" sz="2800" dirty="0"/>
          </a:p>
        </p:txBody>
      </p:sp>
      <p:pic>
        <p:nvPicPr>
          <p:cNvPr id="3073" name="Picture 1" descr="page17image1796448">
            <a:extLst>
              <a:ext uri="{FF2B5EF4-FFF2-40B4-BE49-F238E27FC236}">
                <a16:creationId xmlns:a16="http://schemas.microsoft.com/office/drawing/2014/main" id="{1C18C47D-887C-8742-9118-F6130E16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7image1796448">
            <a:extLst>
              <a:ext uri="{FF2B5EF4-FFF2-40B4-BE49-F238E27FC236}">
                <a16:creationId xmlns:a16="http://schemas.microsoft.com/office/drawing/2014/main" id="{CFBEDDC8-BE51-B943-B4F2-4FF81AA85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52116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1">
            <a:extLst>
              <a:ext uri="{FF2B5EF4-FFF2-40B4-BE49-F238E27FC236}">
                <a16:creationId xmlns:a16="http://schemas.microsoft.com/office/drawing/2014/main" id="{EC4553AB-2D2E-0E45-ABD7-87B0E6DC1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6423"/>
            <a:ext cx="9144000" cy="6864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209612-24FA-5E4A-9AC9-BD4F17EC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 </a:t>
            </a:r>
            <a:r>
              <a:rPr lang="en-US" sz="2400" dirty="0" err="1"/>
              <a:t>tortuga</a:t>
            </a:r>
            <a:r>
              <a:rPr lang="en-US" sz="2400" dirty="0"/>
              <a:t> Tucker es una </a:t>
            </a:r>
            <a:r>
              <a:rPr lang="en-US" sz="2400" dirty="0" err="1"/>
              <a:t>tortuga</a:t>
            </a:r>
            <a:r>
              <a:rPr lang="en-US" sz="2400" dirty="0"/>
              <a:t> </a:t>
            </a:r>
            <a:r>
              <a:rPr lang="en-US" sz="2400" dirty="0" err="1"/>
              <a:t>maravillosa</a:t>
            </a:r>
            <a:r>
              <a:rPr lang="en-US" sz="2400" dirty="0"/>
              <a:t>. </a:t>
            </a:r>
            <a:r>
              <a:rPr lang="en-US" sz="2400" dirty="0" err="1"/>
              <a:t>Él</a:t>
            </a:r>
            <a:r>
              <a:rPr lang="en-US" sz="2400" dirty="0"/>
              <a:t> </a:t>
            </a:r>
            <a:r>
              <a:rPr lang="en-US" sz="2400" dirty="0" err="1"/>
              <a:t>vive</a:t>
            </a:r>
            <a:r>
              <a:rPr lang="en-US" sz="2400" dirty="0"/>
              <a:t> con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familia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un </a:t>
            </a:r>
            <a:r>
              <a:rPr lang="en-US" sz="2400" dirty="0" err="1"/>
              <a:t>pequeño</a:t>
            </a:r>
            <a:r>
              <a:rPr lang="en-US" sz="2400" dirty="0"/>
              <a:t> </a:t>
            </a:r>
            <a:r>
              <a:rPr lang="en-US" sz="2400" dirty="0" err="1"/>
              <a:t>estanque</a:t>
            </a:r>
            <a:r>
              <a:rPr lang="en-US" sz="2400" dirty="0"/>
              <a:t>.</a:t>
            </a:r>
          </a:p>
        </p:txBody>
      </p:sp>
      <p:pic>
        <p:nvPicPr>
          <p:cNvPr id="14" name="Picture 10" descr="Illustration of a younger cartoon turtle">
            <a:extLst>
              <a:ext uri="{FF2B5EF4-FFF2-40B4-BE49-F238E27FC236}">
                <a16:creationId xmlns:a16="http://schemas.microsoft.com/office/drawing/2014/main" id="{29FA14A5-F1A3-AF4F-BC6D-54CE5AB3675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733800"/>
            <a:ext cx="133720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21" descr="Illustration of an older cartoon turtle">
            <a:extLst>
              <a:ext uri="{FF2B5EF4-FFF2-40B4-BE49-F238E27FC236}">
                <a16:creationId xmlns:a16="http://schemas.microsoft.com/office/drawing/2014/main" id="{C3216837-3407-2244-AC1F-1AA814F97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/>
        </p:blipFill>
        <p:spPr>
          <a:xfrm flipH="1">
            <a:off x="-609600" y="4648201"/>
            <a:ext cx="2131884" cy="3401565"/>
          </a:xfrm>
        </p:spPr>
      </p:pic>
    </p:spTree>
    <p:extLst>
      <p:ext uri="{BB962C8B-B14F-4D97-AF65-F5344CB8AC3E}">
        <p14:creationId xmlns:p14="http://schemas.microsoft.com/office/powerpoint/2010/main" val="1906529097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Illustration of a cartoon dog">
            <a:extLst>
              <a:ext uri="{FF2B5EF4-FFF2-40B4-BE49-F238E27FC236}">
                <a16:creationId xmlns:a16="http://schemas.microsoft.com/office/drawing/2014/main" id="{AB395B5C-1555-A840-BF1E-CC0BC94B563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2386442" y="2165252"/>
            <a:ext cx="1152788" cy="198767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6E7542-CC0F-754F-AF14-2A2D1683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 </a:t>
            </a:r>
            <a:r>
              <a:rPr lang="en-US" sz="2400" dirty="0" err="1"/>
              <a:t>veces</a:t>
            </a:r>
            <a:r>
              <a:rPr lang="en-US" sz="2400" dirty="0"/>
              <a:t>, </a:t>
            </a:r>
            <a:r>
              <a:rPr lang="en-US" sz="2400" dirty="0" err="1"/>
              <a:t>ocurren</a:t>
            </a:r>
            <a:r>
              <a:rPr lang="en-US" sz="2400" dirty="0"/>
              <a:t> </a:t>
            </a:r>
            <a:r>
              <a:rPr lang="en-US" sz="2400" dirty="0" err="1"/>
              <a:t>cosas</a:t>
            </a:r>
            <a:r>
              <a:rPr lang="en-US" sz="2400" dirty="0"/>
              <a:t> que </a:t>
            </a:r>
            <a:r>
              <a:rPr lang="en-US" sz="2400" dirty="0" err="1"/>
              <a:t>enojan</a:t>
            </a:r>
            <a:r>
              <a:rPr lang="en-US" sz="2400" dirty="0"/>
              <a:t> </a:t>
            </a:r>
            <a:r>
              <a:rPr lang="en-US" sz="2400" dirty="0" err="1"/>
              <a:t>mucho</a:t>
            </a:r>
            <a:r>
              <a:rPr lang="en-US" sz="2400" dirty="0"/>
              <a:t> a Tucker.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F939-3DAD-0E48-8E21-215DB44C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351" y="1323974"/>
            <a:ext cx="2086141" cy="1060323"/>
          </a:xfrm>
          <a:prstGeom prst="wedgeEllipseCallout">
            <a:avLst>
              <a:gd name="adj1" fmla="val -12066"/>
              <a:gd name="adj2" fmla="val 117692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No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puedes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jugar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 con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nosotros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018F1-B37F-7044-8AC7-7361E2C8A3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55695" y="1323974"/>
            <a:ext cx="2222274" cy="1257300"/>
          </a:xfrm>
          <a:prstGeom prst="wedgeEllipseCallout">
            <a:avLst>
              <a:gd name="adj1" fmla="val 70592"/>
              <a:gd name="adj2" fmla="val 20803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Es hora de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dejar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 de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jugar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 y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prepararse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 para la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cena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. </a:t>
            </a:r>
          </a:p>
        </p:txBody>
      </p:sp>
      <p:pic>
        <p:nvPicPr>
          <p:cNvPr id="14" name="Content Placeholder 13" descr="Illustration of a cartoon frog">
            <a:extLst>
              <a:ext uri="{FF2B5EF4-FFF2-40B4-BE49-F238E27FC236}">
                <a16:creationId xmlns:a16="http://schemas.microsoft.com/office/drawing/2014/main" id="{68B98A93-A237-8040-A34E-6C25DFA79EB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4"/>
          <a:stretch>
            <a:fillRect/>
          </a:stretch>
        </p:blipFill>
        <p:spPr>
          <a:xfrm>
            <a:off x="671712" y="3221987"/>
            <a:ext cx="2194652" cy="1203519"/>
          </a:xfrm>
        </p:spPr>
      </p:pic>
      <p:pic>
        <p:nvPicPr>
          <p:cNvPr id="18" name="Content Placeholder 17" descr="Illustration of an angry cartoon turtle">
            <a:extLst>
              <a:ext uri="{FF2B5EF4-FFF2-40B4-BE49-F238E27FC236}">
                <a16:creationId xmlns:a16="http://schemas.microsoft.com/office/drawing/2014/main" id="{0E524656-16ED-394E-B1A3-C7C1707CDEF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5"/>
          <a:srcRect/>
          <a:stretch/>
        </p:blipFill>
        <p:spPr>
          <a:xfrm>
            <a:off x="3440445" y="4398643"/>
            <a:ext cx="2073228" cy="2169788"/>
          </a:xfrm>
        </p:spPr>
      </p:pic>
      <p:pic>
        <p:nvPicPr>
          <p:cNvPr id="20" name="Content Placeholder 19" descr="Illustration of an older cartoon turtle">
            <a:extLst>
              <a:ext uri="{FF2B5EF4-FFF2-40B4-BE49-F238E27FC236}">
                <a16:creationId xmlns:a16="http://schemas.microsoft.com/office/drawing/2014/main" id="{A709AA35-859B-3F4A-9A24-46986C56002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6"/>
          <a:srcRect/>
          <a:stretch/>
        </p:blipFill>
        <p:spPr>
          <a:xfrm>
            <a:off x="6957881" y="1640036"/>
            <a:ext cx="1728918" cy="275860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542CAA-19BD-A942-BC39-87FABF4137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10572" y="3636865"/>
            <a:ext cx="2495482" cy="1032130"/>
          </a:xfrm>
          <a:prstGeom prst="cloudCallout">
            <a:avLst>
              <a:gd name="adj1" fmla="val -22300"/>
              <a:gd name="adj2" fmla="val 94393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¡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Eso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 me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enoja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1166932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xplosion 2 24">
            <a:extLst>
              <a:ext uri="{FF2B5EF4-FFF2-40B4-BE49-F238E27FC236}">
                <a16:creationId xmlns:a16="http://schemas.microsoft.com/office/drawing/2014/main" id="{7B6DCF0A-955B-E845-89EF-60E466709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581920">
            <a:off x="1610746" y="1439557"/>
            <a:ext cx="6037361" cy="5748772"/>
          </a:xfrm>
          <a:prstGeom prst="irregularSeal2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CBDF6-72F4-A249-A18E-C8BA36BD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Antes </a:t>
            </a:r>
            <a:r>
              <a:rPr lang="en-US" sz="2200" dirty="0" err="1"/>
              <a:t>cuando</a:t>
            </a:r>
            <a:r>
              <a:rPr lang="en-US" sz="2200" dirty="0"/>
              <a:t> Tucker se </a:t>
            </a:r>
            <a:r>
              <a:rPr lang="en-US" sz="2200" dirty="0" err="1"/>
              <a:t>enojaba</a:t>
            </a:r>
            <a:r>
              <a:rPr lang="en-US" sz="2200" dirty="0"/>
              <a:t>, </a:t>
            </a:r>
            <a:r>
              <a:rPr lang="en-US" sz="2200" dirty="0" err="1"/>
              <a:t>él</a:t>
            </a:r>
            <a:r>
              <a:rPr lang="en-US" sz="2200" dirty="0"/>
              <a:t> </a:t>
            </a:r>
            <a:r>
              <a:rPr lang="en-US" sz="2200" dirty="0" err="1"/>
              <a:t>golpeaba</a:t>
            </a:r>
            <a:r>
              <a:rPr lang="en-US" sz="2200" dirty="0"/>
              <a:t>, </a:t>
            </a:r>
            <a:r>
              <a:rPr lang="en-US" sz="2200" dirty="0" err="1"/>
              <a:t>pateaba</a:t>
            </a:r>
            <a:r>
              <a:rPr lang="en-US" sz="2200" dirty="0"/>
              <a:t> o hasta le </a:t>
            </a:r>
            <a:r>
              <a:rPr lang="en-US" sz="2200" dirty="0" err="1"/>
              <a:t>gritaba</a:t>
            </a:r>
            <a:r>
              <a:rPr lang="en-US" sz="2200" dirty="0"/>
              <a:t> a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familia</a:t>
            </a:r>
            <a:r>
              <a:rPr lang="en-US" sz="2200" dirty="0"/>
              <a:t> y amigos.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familia</a:t>
            </a:r>
            <a:r>
              <a:rPr lang="en-US" sz="2200" dirty="0"/>
              <a:t> y amigos se </a:t>
            </a:r>
            <a:r>
              <a:rPr lang="en-US" sz="2200" dirty="0" err="1"/>
              <a:t>asustaban</a:t>
            </a:r>
            <a:r>
              <a:rPr lang="en-US" sz="2200" dirty="0"/>
              <a:t> y se </a:t>
            </a:r>
            <a:r>
              <a:rPr lang="en-US" sz="2200" dirty="0" err="1"/>
              <a:t>entristecian</a:t>
            </a:r>
            <a:r>
              <a:rPr lang="en-US" sz="2200" dirty="0"/>
              <a:t>. </a:t>
            </a:r>
          </a:p>
        </p:txBody>
      </p:sp>
      <p:pic>
        <p:nvPicPr>
          <p:cNvPr id="14" name="Content Placeholder 13" descr="Illustration of a shocked cartoon mouse">
            <a:extLst>
              <a:ext uri="{FF2B5EF4-FFF2-40B4-BE49-F238E27FC236}">
                <a16:creationId xmlns:a16="http://schemas.microsoft.com/office/drawing/2014/main" id="{3BAD7829-67FC-F240-9884-8A7734B0F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002303">
            <a:off x="1036278" y="1978639"/>
            <a:ext cx="1612426" cy="2370160"/>
          </a:xfrm>
        </p:spPr>
      </p:pic>
      <p:pic>
        <p:nvPicPr>
          <p:cNvPr id="16" name="Content Placeholder 15" descr="Illustration of a shocked cartoon dog">
            <a:extLst>
              <a:ext uri="{FF2B5EF4-FFF2-40B4-BE49-F238E27FC236}">
                <a16:creationId xmlns:a16="http://schemas.microsoft.com/office/drawing/2014/main" id="{78F4DD8E-29B1-8844-80F7-CCD072CD2B0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3412396" y="1498853"/>
            <a:ext cx="863567" cy="1853585"/>
          </a:xfrm>
        </p:spPr>
      </p:pic>
      <p:pic>
        <p:nvPicPr>
          <p:cNvPr id="18" name="Content Placeholder 17" descr="Illustration of a shocked cartoon frog">
            <a:extLst>
              <a:ext uri="{FF2B5EF4-FFF2-40B4-BE49-F238E27FC236}">
                <a16:creationId xmlns:a16="http://schemas.microsoft.com/office/drawing/2014/main" id="{0D79D87C-1053-774B-A1B4-E49E2AB4888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5"/>
          <a:stretch>
            <a:fillRect/>
          </a:stretch>
        </p:blipFill>
        <p:spPr>
          <a:xfrm rot="20647970" flipH="1">
            <a:off x="6059455" y="1757729"/>
            <a:ext cx="1961304" cy="1657350"/>
          </a:xfrm>
        </p:spPr>
      </p:pic>
      <p:pic>
        <p:nvPicPr>
          <p:cNvPr id="20" name="Content Placeholder 19" descr="Illustration of a shocked cartoon catepillar">
            <a:extLst>
              <a:ext uri="{FF2B5EF4-FFF2-40B4-BE49-F238E27FC236}">
                <a16:creationId xmlns:a16="http://schemas.microsoft.com/office/drawing/2014/main" id="{F4967897-E325-2146-B8D7-558FED2BDF9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6"/>
          <a:stretch>
            <a:fillRect/>
          </a:stretch>
        </p:blipFill>
        <p:spPr>
          <a:xfrm rot="20264322">
            <a:off x="674771" y="4841907"/>
            <a:ext cx="2042176" cy="1550434"/>
          </a:xfrm>
        </p:spPr>
      </p:pic>
      <p:pic>
        <p:nvPicPr>
          <p:cNvPr id="22" name="Content Placeholder 21" descr="Illustration of a shocked, older cartoon turtle">
            <a:extLst>
              <a:ext uri="{FF2B5EF4-FFF2-40B4-BE49-F238E27FC236}">
                <a16:creationId xmlns:a16="http://schemas.microsoft.com/office/drawing/2014/main" id="{D5A64422-65D5-9F45-89A8-E776373FF72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7"/>
          <a:srcRect/>
          <a:stretch/>
        </p:blipFill>
        <p:spPr>
          <a:xfrm rot="210661">
            <a:off x="6525625" y="3689664"/>
            <a:ext cx="1752600" cy="2796392"/>
          </a:xfrm>
        </p:spPr>
      </p:pic>
      <p:pic>
        <p:nvPicPr>
          <p:cNvPr id="24" name="Content Placeholder 23" descr="Illustration of an angry cartoon turtle">
            <a:extLst>
              <a:ext uri="{FF2B5EF4-FFF2-40B4-BE49-F238E27FC236}">
                <a16:creationId xmlns:a16="http://schemas.microsoft.com/office/drawing/2014/main" id="{D521AA32-44AC-B64E-B125-87ADD001CEA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8"/>
          <a:stretch>
            <a:fillRect/>
          </a:stretch>
        </p:blipFill>
        <p:spPr>
          <a:xfrm>
            <a:off x="3844181" y="3352438"/>
            <a:ext cx="1279184" cy="1923013"/>
          </a:xfrm>
        </p:spPr>
      </p:pic>
    </p:spTree>
    <p:extLst>
      <p:ext uri="{BB962C8B-B14F-4D97-AF65-F5344CB8AC3E}">
        <p14:creationId xmlns:p14="http://schemas.microsoft.com/office/powerpoint/2010/main" val="1029447169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D34B-7C92-1745-97D8-D43D228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1447800"/>
          </a:xfrm>
        </p:spPr>
        <p:txBody>
          <a:bodyPr/>
          <a:lstStyle/>
          <a:p>
            <a:r>
              <a:rPr lang="en-US" dirty="0"/>
              <a:t>Tucker </a:t>
            </a:r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conoce</a:t>
            </a:r>
            <a:r>
              <a:rPr lang="en-US" dirty="0"/>
              <a:t> una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manera</a:t>
            </a:r>
            <a:r>
              <a:rPr lang="en-US" dirty="0"/>
              <a:t> de </a:t>
            </a:r>
            <a:r>
              <a:rPr lang="en-US" dirty="0" err="1"/>
              <a:t>mantener</a:t>
            </a:r>
            <a:r>
              <a:rPr lang="en-US" dirty="0"/>
              <a:t> la </a:t>
            </a:r>
            <a:r>
              <a:rPr lang="en-US" dirty="0" err="1"/>
              <a:t>calma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algo </a:t>
            </a:r>
            <a:r>
              <a:rPr lang="en-US" dirty="0" err="1"/>
              <a:t>sucede</a:t>
            </a:r>
            <a:r>
              <a:rPr lang="en-US" dirty="0"/>
              <a:t> que lo </a:t>
            </a:r>
            <a:r>
              <a:rPr lang="en-US" dirty="0" err="1"/>
              <a:t>hace</a:t>
            </a:r>
            <a:r>
              <a:rPr lang="en-US" dirty="0"/>
              <a:t> que se </a:t>
            </a:r>
            <a:r>
              <a:rPr lang="en-US" dirty="0" err="1"/>
              <a:t>enoje</a:t>
            </a:r>
            <a:r>
              <a:rPr lang="en-US" dirty="0"/>
              <a:t>. </a:t>
            </a:r>
            <a:br>
              <a:rPr lang="en-US" sz="2400" dirty="0"/>
            </a:b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4E05-8489-964C-82C2-AFEBA0E8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4478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Paso 1</a:t>
            </a:r>
          </a:p>
        </p:txBody>
      </p:sp>
      <p:pic>
        <p:nvPicPr>
          <p:cNvPr id="14" name="Content Placeholder 13" descr="Illustration of a cartoon turtle getting hit by a ball">
            <a:extLst>
              <a:ext uri="{FF2B5EF4-FFF2-40B4-BE49-F238E27FC236}">
                <a16:creationId xmlns:a16="http://schemas.microsoft.com/office/drawing/2014/main" id="{E77610EE-DAF8-B94D-9D67-634CB86583E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000250" y="1564676"/>
            <a:ext cx="5067300" cy="4915372"/>
          </a:xfrm>
        </p:spPr>
      </p:pic>
    </p:spTree>
    <p:extLst>
      <p:ext uri="{BB962C8B-B14F-4D97-AF65-F5344CB8AC3E}">
        <p14:creationId xmlns:p14="http://schemas.microsoft.com/office/powerpoint/2010/main" val="3073705222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7CA3-8F13-DA4E-B785-C6392BC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Él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detenerse</a:t>
            </a:r>
            <a:r>
              <a:rPr lang="en-US" dirty="0"/>
              <a:t> y </a:t>
            </a:r>
            <a:r>
              <a:rPr lang="en-US" dirty="0" err="1"/>
              <a:t>mantener</a:t>
            </a:r>
            <a:r>
              <a:rPr lang="en-US" dirty="0"/>
              <a:t> las manos, el </a:t>
            </a:r>
            <a:r>
              <a:rPr lang="en-US" dirty="0" err="1"/>
              <a:t>cuerpo</a:t>
            </a:r>
            <a:r>
              <a:rPr lang="en-US" dirty="0"/>
              <a:t>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grito</a:t>
            </a:r>
            <a:r>
              <a:rPr lang="en-US" dirty="0"/>
              <a:t> para </a:t>
            </a:r>
            <a:r>
              <a:rPr lang="en-US" dirty="0" err="1"/>
              <a:t>sí</a:t>
            </a:r>
            <a:r>
              <a:rPr lang="en-US" dirty="0"/>
              <a:t> </a:t>
            </a:r>
            <a:r>
              <a:rPr lang="en-US" dirty="0" err="1"/>
              <a:t>mismo</a:t>
            </a:r>
            <a:r>
              <a:rPr lang="en-US" dirty="0"/>
              <a:t>.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pensar</a:t>
            </a:r>
            <a:r>
              <a:rPr lang="en-US" dirty="0"/>
              <a:t>: "¿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sintiendo</a:t>
            </a:r>
            <a:r>
              <a:rPr lang="en-US" dirty="0"/>
              <a:t>?" Si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enojado</a:t>
            </a:r>
            <a:r>
              <a:rPr lang="en-US" dirty="0"/>
              <a:t>,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pisar</a:t>
            </a:r>
            <a:r>
              <a:rPr lang="en-US" dirty="0"/>
              <a:t> </a:t>
            </a:r>
            <a:r>
              <a:rPr lang="en-US" dirty="0" err="1"/>
              <a:t>fuerte</a:t>
            </a:r>
            <a:r>
              <a:rPr lang="en-US" dirty="0"/>
              <a:t> y </a:t>
            </a:r>
            <a:r>
              <a:rPr lang="en-US" dirty="0" err="1"/>
              <a:t>decir</a:t>
            </a:r>
            <a:r>
              <a:rPr lang="en-US" dirty="0"/>
              <a:t>: "¡</a:t>
            </a: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enojado</a:t>
            </a:r>
            <a:r>
              <a:rPr lang="en-US" dirty="0"/>
              <a:t>!"</a:t>
            </a:r>
            <a:br>
              <a:rPr lang="en-US" sz="2400" dirty="0"/>
            </a:b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F0A1-5496-0946-B088-B11641FB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715000"/>
            <a:ext cx="1600200" cy="609600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Paso  2</a:t>
            </a:r>
          </a:p>
        </p:txBody>
      </p:sp>
      <p:pic>
        <p:nvPicPr>
          <p:cNvPr id="14" name="Content Placeholder 13" descr="Illustration of a cartoon turtle with a stop sign">
            <a:extLst>
              <a:ext uri="{FF2B5EF4-FFF2-40B4-BE49-F238E27FC236}">
                <a16:creationId xmlns:a16="http://schemas.microsoft.com/office/drawing/2014/main" id="{E3DB8B6E-96C6-3942-A379-9D10FC25218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1408176" y="2384064"/>
            <a:ext cx="4038600" cy="3940536"/>
          </a:xfrm>
        </p:spPr>
      </p:pic>
    </p:spTree>
    <p:extLst>
      <p:ext uri="{BB962C8B-B14F-4D97-AF65-F5344CB8AC3E}">
        <p14:creationId xmlns:p14="http://schemas.microsoft.com/office/powerpoint/2010/main" val="3911273526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7CA3-8F13-DA4E-B785-C6392BC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Él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retraerse</a:t>
            </a:r>
            <a:r>
              <a:rPr lang="en-US" dirty="0"/>
              <a:t> dentro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caparazón</a:t>
            </a:r>
            <a:r>
              <a:rPr lang="en-US" dirty="0"/>
              <a:t> y </a:t>
            </a:r>
            <a:r>
              <a:rPr lang="en-US" dirty="0" err="1"/>
              <a:t>respirar</a:t>
            </a:r>
            <a:r>
              <a:rPr lang="en-US" dirty="0"/>
              <a:t> profundo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veces</a:t>
            </a:r>
            <a:r>
              <a:rPr lang="en-US" dirty="0"/>
              <a:t> para </a:t>
            </a:r>
            <a:r>
              <a:rPr lang="en-US" dirty="0" err="1"/>
              <a:t>calmarse</a:t>
            </a:r>
            <a:r>
              <a:rPr lang="en-US" dirty="0"/>
              <a:t>. </a:t>
            </a:r>
            <a:br>
              <a:rPr lang="en-US" sz="2400" dirty="0"/>
            </a:b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F0A1-5496-0946-B088-B11641FB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600200" cy="609600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Paso 3</a:t>
            </a:r>
          </a:p>
        </p:txBody>
      </p:sp>
      <p:pic>
        <p:nvPicPr>
          <p:cNvPr id="14" name="Content Placeholder 13" descr="Illustration of a cartoon turtle inside its shell thinking 1, 2 ,3">
            <a:extLst>
              <a:ext uri="{FF2B5EF4-FFF2-40B4-BE49-F238E27FC236}">
                <a16:creationId xmlns:a16="http://schemas.microsoft.com/office/drawing/2014/main" id="{E3DB8B6E-96C6-3942-A379-9D10FC25218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/>
          <a:stretch/>
        </p:blipFill>
        <p:spPr>
          <a:xfrm>
            <a:off x="1447800" y="1400947"/>
            <a:ext cx="6096000" cy="5076053"/>
          </a:xfrm>
        </p:spPr>
      </p:pic>
    </p:spTree>
    <p:extLst>
      <p:ext uri="{BB962C8B-B14F-4D97-AF65-F5344CB8AC3E}">
        <p14:creationId xmlns:p14="http://schemas.microsoft.com/office/powerpoint/2010/main" val="1947896849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7CA3-8F13-DA4E-B785-C6392BC8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371600"/>
          </a:xfrm>
        </p:spPr>
        <p:txBody>
          <a:bodyPr/>
          <a:lstStyle/>
          <a:p>
            <a:r>
              <a:rPr lang="en-US" dirty="0"/>
              <a:t>Tucker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salir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caparazón</a:t>
            </a:r>
            <a:r>
              <a:rPr lang="en-US" dirty="0"/>
              <a:t>, </a:t>
            </a:r>
            <a:r>
              <a:rPr lang="en-US" dirty="0" err="1"/>
              <a:t>expresar</a:t>
            </a:r>
            <a:r>
              <a:rPr lang="en-US" dirty="0"/>
              <a:t> sus </a:t>
            </a:r>
            <a:r>
              <a:rPr lang="en-US" dirty="0" err="1"/>
              <a:t>sentimientos</a:t>
            </a:r>
            <a:r>
              <a:rPr lang="en-US" dirty="0"/>
              <a:t> y </a:t>
            </a:r>
            <a:r>
              <a:rPr lang="en-US" dirty="0" err="1"/>
              <a:t>después</a:t>
            </a:r>
            <a:r>
              <a:rPr lang="en-US" dirty="0"/>
              <a:t> </a:t>
            </a:r>
            <a:r>
              <a:rPr lang="en-US" dirty="0" err="1"/>
              <a:t>pensar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una </a:t>
            </a:r>
            <a:r>
              <a:rPr lang="en-US" dirty="0" err="1"/>
              <a:t>solución</a:t>
            </a:r>
            <a:r>
              <a:rPr lang="en-US" dirty="0"/>
              <a:t> o una </a:t>
            </a:r>
            <a:r>
              <a:rPr lang="en-US" dirty="0" err="1"/>
              <a:t>manera</a:t>
            </a:r>
            <a:r>
              <a:rPr lang="en-US" dirty="0"/>
              <a:t> de </a:t>
            </a:r>
            <a:r>
              <a:rPr lang="en-US" dirty="0" err="1"/>
              <a:t>mejorar</a:t>
            </a:r>
            <a:r>
              <a:rPr lang="en-US" dirty="0"/>
              <a:t> las </a:t>
            </a:r>
            <a:r>
              <a:rPr lang="en-US" dirty="0" err="1"/>
              <a:t>cosas</a:t>
            </a:r>
            <a:r>
              <a:rPr lang="en-US" dirty="0"/>
              <a:t>. </a:t>
            </a:r>
            <a:br>
              <a:rPr lang="en-US" sz="2400" dirty="0"/>
            </a:b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F0A1-5496-0946-B088-B11641FB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524000" cy="609600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Paso 4</a:t>
            </a:r>
          </a:p>
        </p:txBody>
      </p:sp>
      <p:pic>
        <p:nvPicPr>
          <p:cNvPr id="14" name="Content Placeholder 13" descr="Illustration of a cartoon turtle expressing an idea">
            <a:extLst>
              <a:ext uri="{FF2B5EF4-FFF2-40B4-BE49-F238E27FC236}">
                <a16:creationId xmlns:a16="http://schemas.microsoft.com/office/drawing/2014/main" id="{E3DB8B6E-96C6-3942-A379-9D10FC25218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/>
          <a:stretch/>
        </p:blipFill>
        <p:spPr>
          <a:xfrm rot="21194700">
            <a:off x="2909755" y="2084732"/>
            <a:ext cx="3282085" cy="4483030"/>
          </a:xfrm>
        </p:spPr>
      </p:pic>
    </p:spTree>
    <p:extLst>
      <p:ext uri="{BB962C8B-B14F-4D97-AF65-F5344CB8AC3E}">
        <p14:creationId xmlns:p14="http://schemas.microsoft.com/office/powerpoint/2010/main" val="1130644269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1">
            <a:extLst>
              <a:ext uri="{FF2B5EF4-FFF2-40B4-BE49-F238E27FC236}">
                <a16:creationId xmlns:a16="http://schemas.microsoft.com/office/drawing/2014/main" id="{AD01CEA6-4AC5-064C-9D6A-542B8C3B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64523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D2214-EAD5-EF4F-80F6-62538D5E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58257"/>
            <a:ext cx="8153400" cy="1341943"/>
          </a:xfrm>
        </p:spPr>
        <p:txBody>
          <a:bodyPr/>
          <a:lstStyle/>
          <a:p>
            <a:r>
              <a:rPr lang="en-US" sz="2000" dirty="0" err="1"/>
              <a:t>Cuando</a:t>
            </a:r>
            <a:r>
              <a:rPr lang="en-US" sz="2000" dirty="0"/>
              <a:t> Tucker </a:t>
            </a:r>
            <a:r>
              <a:rPr lang="en-US" sz="2000" dirty="0" err="1"/>
              <a:t>toma</a:t>
            </a:r>
            <a:r>
              <a:rPr lang="en-US" sz="2000" dirty="0"/>
              <a:t> </a:t>
            </a:r>
            <a:r>
              <a:rPr lang="en-US" sz="2000" dirty="0" err="1"/>
              <a:t>tiempo</a:t>
            </a:r>
            <a:r>
              <a:rPr lang="en-US" sz="2000" dirty="0"/>
              <a:t> para </a:t>
            </a:r>
            <a:r>
              <a:rPr lang="en-US" sz="2000" dirty="0" err="1"/>
              <a:t>detenerse</a:t>
            </a:r>
            <a:r>
              <a:rPr lang="en-US" sz="2000" dirty="0"/>
              <a:t> y </a:t>
            </a:r>
            <a:r>
              <a:rPr lang="en-US" sz="2000" dirty="0" err="1"/>
              <a:t>pensar</a:t>
            </a:r>
            <a:r>
              <a:rPr lang="en-US" sz="2000" dirty="0"/>
              <a:t>,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cuerpo</a:t>
            </a:r>
            <a:r>
              <a:rPr lang="en-US" sz="2000" dirty="0"/>
              <a:t> </a:t>
            </a:r>
            <a:r>
              <a:rPr lang="en-US" sz="2000" dirty="0" err="1"/>
              <a:t>esta</a:t>
            </a:r>
            <a:r>
              <a:rPr lang="en-US" sz="2000" dirty="0"/>
              <a:t>́ </a:t>
            </a:r>
            <a:r>
              <a:rPr lang="en-US" sz="2000" dirty="0" err="1"/>
              <a:t>calmado</a:t>
            </a:r>
            <a:r>
              <a:rPr lang="en-US" sz="2000" dirty="0"/>
              <a:t> y se </a:t>
            </a:r>
            <a:r>
              <a:rPr lang="en-US" sz="2000" dirty="0" err="1"/>
              <a:t>siente</a:t>
            </a:r>
            <a:r>
              <a:rPr lang="en-US" sz="2000" dirty="0"/>
              <a:t> </a:t>
            </a:r>
            <a:r>
              <a:rPr lang="en-US" sz="2000" dirty="0" err="1"/>
              <a:t>mejor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 err="1"/>
              <a:t>Cuando</a:t>
            </a:r>
            <a:r>
              <a:rPr lang="en-US" sz="2000" dirty="0"/>
              <a:t> </a:t>
            </a:r>
            <a:r>
              <a:rPr lang="en-US" sz="2000" dirty="0" err="1"/>
              <a:t>él</a:t>
            </a:r>
            <a:r>
              <a:rPr lang="en-US" sz="2000" dirty="0"/>
              <a:t> </a:t>
            </a:r>
            <a:r>
              <a:rPr lang="en-US" sz="2000" dirty="0" err="1"/>
              <a:t>usa</a:t>
            </a:r>
            <a:r>
              <a:rPr lang="en-US" sz="2000" dirty="0"/>
              <a:t> toques </a:t>
            </a:r>
            <a:r>
              <a:rPr lang="en-US" sz="2000" dirty="0" err="1"/>
              <a:t>suaves</a:t>
            </a:r>
            <a:r>
              <a:rPr lang="en-US" sz="2000" dirty="0"/>
              <a:t> y palabras </a:t>
            </a:r>
            <a:r>
              <a:rPr lang="en-US" sz="2000" dirty="0" err="1"/>
              <a:t>amables</a:t>
            </a:r>
            <a:r>
              <a:rPr lang="en-US" sz="2000" dirty="0"/>
              <a:t> con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familia</a:t>
            </a:r>
            <a:r>
              <a:rPr lang="en-US" sz="2000" dirty="0"/>
              <a:t> y amigos, </a:t>
            </a:r>
            <a:r>
              <a:rPr lang="en-US" sz="2000" dirty="0" err="1"/>
              <a:t>ellos</a:t>
            </a:r>
            <a:r>
              <a:rPr lang="en-US" sz="2000" dirty="0"/>
              <a:t> se </a:t>
            </a:r>
            <a:r>
              <a:rPr lang="en-US" sz="2000" dirty="0" err="1"/>
              <a:t>sienten</a:t>
            </a:r>
            <a:r>
              <a:rPr lang="en-US" sz="2000" dirty="0"/>
              <a:t> </a:t>
            </a:r>
            <a:r>
              <a:rPr lang="en-US" sz="2000" dirty="0" err="1"/>
              <a:t>felices</a:t>
            </a:r>
            <a:r>
              <a:rPr lang="en-US" sz="2000" dirty="0"/>
              <a:t> y </a:t>
            </a:r>
            <a:r>
              <a:rPr lang="en-US" sz="2000" dirty="0" err="1"/>
              <a:t>seguros</a:t>
            </a:r>
            <a:r>
              <a:rPr lang="en-US" sz="2000" dirty="0"/>
              <a:t>. </a:t>
            </a:r>
            <a:br>
              <a:rPr lang="en-US" sz="2400" dirty="0"/>
            </a:br>
            <a:endParaRPr lang="en-US" sz="2200" dirty="0"/>
          </a:p>
        </p:txBody>
      </p:sp>
      <p:pic>
        <p:nvPicPr>
          <p:cNvPr id="14" name="Content Placeholder 13" descr="Illustration of a cartoon snail and turtle playing on a see-saw">
            <a:extLst>
              <a:ext uri="{FF2B5EF4-FFF2-40B4-BE49-F238E27FC236}">
                <a16:creationId xmlns:a16="http://schemas.microsoft.com/office/drawing/2014/main" id="{DB4290D0-9B9B-994F-8F42-A86CF628CD2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2086166" y="2357919"/>
            <a:ext cx="3260534" cy="2180237"/>
          </a:xfrm>
        </p:spPr>
      </p:pic>
      <p:pic>
        <p:nvPicPr>
          <p:cNvPr id="16" name="Content Placeholder 15" descr="Illustration of a happy cartoon mouse">
            <a:extLst>
              <a:ext uri="{FF2B5EF4-FFF2-40B4-BE49-F238E27FC236}">
                <a16:creationId xmlns:a16="http://schemas.microsoft.com/office/drawing/2014/main" id="{B487ED5D-3878-854D-803A-6CFB0C87E04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5"/>
          <a:stretch>
            <a:fillRect/>
          </a:stretch>
        </p:blipFill>
        <p:spPr>
          <a:xfrm>
            <a:off x="5736624" y="2801113"/>
            <a:ext cx="1333910" cy="1975460"/>
          </a:xfrm>
        </p:spPr>
      </p:pic>
      <p:pic>
        <p:nvPicPr>
          <p:cNvPr id="18" name="Content Placeholder 17" descr="Illustration of a happy cartoon catepillar">
            <a:extLst>
              <a:ext uri="{FF2B5EF4-FFF2-40B4-BE49-F238E27FC236}">
                <a16:creationId xmlns:a16="http://schemas.microsoft.com/office/drawing/2014/main" id="{FCCBEECA-DF8E-184D-98AE-EF141C96E528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6"/>
          <a:stretch>
            <a:fillRect/>
          </a:stretch>
        </p:blipFill>
        <p:spPr>
          <a:xfrm>
            <a:off x="7402365" y="4610101"/>
            <a:ext cx="1687469" cy="1314450"/>
          </a:xfrm>
        </p:spPr>
      </p:pic>
      <p:pic>
        <p:nvPicPr>
          <p:cNvPr id="20" name="Content Placeholder 19" descr="Illustration of a happy cartoon frog">
            <a:extLst>
              <a:ext uri="{FF2B5EF4-FFF2-40B4-BE49-F238E27FC236}">
                <a16:creationId xmlns:a16="http://schemas.microsoft.com/office/drawing/2014/main" id="{FB3A20B4-4357-1849-8213-6F0321E8B02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7"/>
          <a:stretch>
            <a:fillRect/>
          </a:stretch>
        </p:blipFill>
        <p:spPr>
          <a:xfrm>
            <a:off x="2003693" y="4559927"/>
            <a:ext cx="1400844" cy="1231898"/>
          </a:xfrm>
        </p:spPr>
      </p:pic>
      <p:pic>
        <p:nvPicPr>
          <p:cNvPr id="22" name="Content Placeholder 21" descr="Illustration of a happy, older cartoon turtle">
            <a:extLst>
              <a:ext uri="{FF2B5EF4-FFF2-40B4-BE49-F238E27FC236}">
                <a16:creationId xmlns:a16="http://schemas.microsoft.com/office/drawing/2014/main" id="{E6F828AC-50F4-874C-B6F6-238C8FDC951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8"/>
          <a:srcRect/>
          <a:stretch/>
        </p:blipFill>
        <p:spPr>
          <a:xfrm flipH="1">
            <a:off x="-609600" y="4419601"/>
            <a:ext cx="2133600" cy="3632904"/>
          </a:xfrm>
        </p:spPr>
      </p:pic>
    </p:spTree>
    <p:extLst>
      <p:ext uri="{BB962C8B-B14F-4D97-AF65-F5344CB8AC3E}">
        <p14:creationId xmlns:p14="http://schemas.microsoft.com/office/powerpoint/2010/main" val="3166552254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14858</TotalTime>
  <Words>693</Words>
  <Application>Microsoft Macintosh PowerPoint</Application>
  <PresentationFormat>On-screen Show (4:3)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Footlight MT Light</vt:lpstr>
      <vt:lpstr>Times New Roman</vt:lpstr>
      <vt:lpstr>Wingdings</vt:lpstr>
      <vt:lpstr>1_Blank Presentation</vt:lpstr>
      <vt:lpstr>Blank Master</vt:lpstr>
      <vt:lpstr>La Tortuga Tucker toma tiempo para detenerse y pensar en casa</vt:lpstr>
      <vt:lpstr>La tortuga Tucker es una tortuga maravillosa. Él vive con su familia en un pequeño estanque.</vt:lpstr>
      <vt:lpstr>A veces, ocurren cosas que enojan mucho a Tucker. </vt:lpstr>
      <vt:lpstr>Antes cuando Tucker se enojaba, él golpeaba, pateaba o hasta le gritaba a su familia y amigos. Su familia y amigos se asustaban y se entristecian. </vt:lpstr>
      <vt:lpstr>Tucker ahora conoce una nueva manera de mantener la calma cuando algo sucede que lo hace que se enoje.  </vt:lpstr>
      <vt:lpstr>Él puede detenerse y mantener las manos, el cuerpo y su grito para sí mismo. Puede pensar: "¿Qué estoy sintiendo?" Si está enojado, puede pisar fuerte y decir: "¡Estoy enojado!" </vt:lpstr>
      <vt:lpstr>Él puede retraerse dentro de su caparazón y respirar profundo tres veces para calmarse.  </vt:lpstr>
      <vt:lpstr>Tucker puede salir de su caparazón, expresar sus sentimientos y después pensar en una solución o una manera de mejorar las cosas.  </vt:lpstr>
      <vt:lpstr>Cuando Tucker toma tiempo para detenerse y pensar, su cuerpo está calmado y se siente mejor.  Cuando él usa toques suaves y palabras amables con su familia y amigos, ellos se sienten felices y seguros.  </vt:lpstr>
      <vt:lpstr>La familia de Tucker practica detenerse y pensar juntos usando la nueva forma de calmarse de Tucker.  </vt:lpstr>
      <vt:lpstr>Técnica de Retraerse   (CA CSEFEL)</vt:lpstr>
      <vt:lpstr>Consejos para los maestros sobre la Técnica de retraerse  </vt:lpstr>
      <vt:lpstr>¿Qué puede hacer un/a niño/a?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Go to Preschool</dc:title>
  <dc:creator>Rochelle Lentini</dc:creator>
  <cp:lastModifiedBy>Ruth Rodriguez</cp:lastModifiedBy>
  <cp:revision>160</cp:revision>
  <cp:lastPrinted>2018-02-15T20:53:17Z</cp:lastPrinted>
  <dcterms:created xsi:type="dcterms:W3CDTF">2014-04-10T19:43:30Z</dcterms:created>
  <dcterms:modified xsi:type="dcterms:W3CDTF">2021-08-07T22:53:47Z</dcterms:modified>
</cp:coreProperties>
</file>