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n der Embse, Meghan" initials="vdEM" lastIdx="9" clrIdx="0">
    <p:extLst>
      <p:ext uri="{19B8F6BF-5375-455C-9EA6-DF929625EA0E}">
        <p15:presenceInfo xmlns:p15="http://schemas.microsoft.com/office/powerpoint/2012/main" userId="S::mvonderembse@usf.edu::73036504-e1e2-4445-93f1-9576c3a614a6" providerId="AD"/>
      </p:ext>
    </p:extLst>
  </p:cmAuthor>
  <p:cmAuthor id="2" name="Lise Fox" initials="LF" lastIdx="3" clrIdx="1">
    <p:extLst>
      <p:ext uri="{19B8F6BF-5375-455C-9EA6-DF929625EA0E}">
        <p15:presenceInfo xmlns:p15="http://schemas.microsoft.com/office/powerpoint/2012/main" userId="38e959ed373bf99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86395"/>
  </p:normalViewPr>
  <p:slideViewPr>
    <p:cSldViewPr snapToGrid="0" showGuides="1">
      <p:cViewPr varScale="1">
        <p:scale>
          <a:sx n="105" d="100"/>
          <a:sy n="105" d="100"/>
        </p:scale>
        <p:origin x="1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5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B595C6-8D22-4C46-9D40-7A3EAEBEE0FB}" type="doc">
      <dgm:prSet loTypeId="urn:microsoft.com/office/officeart/2005/8/layout/balance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688278-D696-9947-B3AA-28FDE0ABA4AC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Benefits</a:t>
          </a:r>
        </a:p>
      </dgm:t>
    </dgm:pt>
    <dgm:pt modelId="{9E135B80-FA1E-E744-A0C3-0930C5A34614}" type="parTrans" cxnId="{E6A38E2A-656A-9F4B-B424-94BAD3C0700E}">
      <dgm:prSet/>
      <dgm:spPr/>
      <dgm:t>
        <a:bodyPr/>
        <a:lstStyle/>
        <a:p>
          <a:endParaRPr lang="en-US"/>
        </a:p>
      </dgm:t>
    </dgm:pt>
    <dgm:pt modelId="{2CB318E9-FBAB-5D44-8E2C-EB80FF4FD46F}" type="sibTrans" cxnId="{E6A38E2A-656A-9F4B-B424-94BAD3C0700E}">
      <dgm:prSet/>
      <dgm:spPr/>
      <dgm:t>
        <a:bodyPr/>
        <a:lstStyle/>
        <a:p>
          <a:endParaRPr lang="en-US"/>
        </a:p>
      </dgm:t>
    </dgm:pt>
    <dgm:pt modelId="{EC01112A-C693-BE40-8403-E61C1D769FAA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Pros</a:t>
          </a:r>
        </a:p>
      </dgm:t>
    </dgm:pt>
    <dgm:pt modelId="{D4A8D4B0-E6C6-3D41-9F14-38F5901DB565}" type="parTrans" cxnId="{FA047850-63C0-934E-AC17-1CC4C4E72F4E}">
      <dgm:prSet/>
      <dgm:spPr/>
      <dgm:t>
        <a:bodyPr/>
        <a:lstStyle/>
        <a:p>
          <a:endParaRPr lang="en-US"/>
        </a:p>
      </dgm:t>
    </dgm:pt>
    <dgm:pt modelId="{0453C529-3B75-384B-BE82-9FEAC9C9A329}" type="sibTrans" cxnId="{FA047850-63C0-934E-AC17-1CC4C4E72F4E}">
      <dgm:prSet/>
      <dgm:spPr/>
      <dgm:t>
        <a:bodyPr/>
        <a:lstStyle/>
        <a:p>
          <a:endParaRPr lang="en-US"/>
        </a:p>
      </dgm:t>
    </dgm:pt>
    <dgm:pt modelId="{389B8C7C-F820-564F-A017-B836B85F656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Barriers</a:t>
          </a:r>
        </a:p>
      </dgm:t>
    </dgm:pt>
    <dgm:pt modelId="{AC000E54-9311-7C45-A054-BE0902929F79}" type="parTrans" cxnId="{49367D8D-B5F5-2B42-83E2-1E5F81F0A8D6}">
      <dgm:prSet/>
      <dgm:spPr/>
      <dgm:t>
        <a:bodyPr/>
        <a:lstStyle/>
        <a:p>
          <a:endParaRPr lang="en-US"/>
        </a:p>
      </dgm:t>
    </dgm:pt>
    <dgm:pt modelId="{8CCD94E8-59CF-D040-9F89-B63043BB246C}" type="sibTrans" cxnId="{49367D8D-B5F5-2B42-83E2-1E5F81F0A8D6}">
      <dgm:prSet/>
      <dgm:spPr/>
      <dgm:t>
        <a:bodyPr/>
        <a:lstStyle/>
        <a:p>
          <a:endParaRPr lang="en-US"/>
        </a:p>
      </dgm:t>
    </dgm:pt>
    <dgm:pt modelId="{73013622-B7F6-F147-9195-10EB38773485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Challenges</a:t>
          </a:r>
        </a:p>
      </dgm:t>
    </dgm:pt>
    <dgm:pt modelId="{511B37C5-D9E6-E14B-BE38-35637CECF892}" type="parTrans" cxnId="{A4E594E3-62B3-B649-BC86-0259C27CA0CE}">
      <dgm:prSet/>
      <dgm:spPr/>
      <dgm:t>
        <a:bodyPr/>
        <a:lstStyle/>
        <a:p>
          <a:endParaRPr lang="en-US"/>
        </a:p>
      </dgm:t>
    </dgm:pt>
    <dgm:pt modelId="{2EC82023-BF45-AF4C-9FD5-C7FC438F7B46}" type="sibTrans" cxnId="{A4E594E3-62B3-B649-BC86-0259C27CA0CE}">
      <dgm:prSet/>
      <dgm:spPr/>
      <dgm:t>
        <a:bodyPr/>
        <a:lstStyle/>
        <a:p>
          <a:endParaRPr lang="en-US"/>
        </a:p>
      </dgm:t>
    </dgm:pt>
    <dgm:pt modelId="{A05D4967-E0E7-EF4F-844E-E969FCF9CC3E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Obstacles</a:t>
          </a:r>
        </a:p>
      </dgm:t>
    </dgm:pt>
    <dgm:pt modelId="{A60D088D-D1AF-554E-8851-F561C052F185}" type="parTrans" cxnId="{60B15E0A-7867-0A44-A152-07854E0A5FE2}">
      <dgm:prSet/>
      <dgm:spPr/>
      <dgm:t>
        <a:bodyPr/>
        <a:lstStyle/>
        <a:p>
          <a:endParaRPr lang="en-US"/>
        </a:p>
      </dgm:t>
    </dgm:pt>
    <dgm:pt modelId="{C080C00F-EC68-DE40-9FEF-84BDA839A5AA}" type="sibTrans" cxnId="{60B15E0A-7867-0A44-A152-07854E0A5FE2}">
      <dgm:prSet/>
      <dgm:spPr/>
      <dgm:t>
        <a:bodyPr/>
        <a:lstStyle/>
        <a:p>
          <a:endParaRPr lang="en-US"/>
        </a:p>
      </dgm:t>
    </dgm:pt>
    <dgm:pt modelId="{098C5A0B-897E-F045-8081-828BD1C6EF87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Advantages</a:t>
          </a:r>
        </a:p>
      </dgm:t>
    </dgm:pt>
    <dgm:pt modelId="{0E1DEA72-259C-074E-B788-15FB8E5BA3DC}" type="parTrans" cxnId="{1D0E9BF0-53FC-5847-A246-50BDECD1A7F0}">
      <dgm:prSet/>
      <dgm:spPr/>
      <dgm:t>
        <a:bodyPr/>
        <a:lstStyle/>
        <a:p>
          <a:endParaRPr lang="en-US"/>
        </a:p>
      </dgm:t>
    </dgm:pt>
    <dgm:pt modelId="{28EF75CC-2A30-B644-A483-1403AAD76F19}" type="sibTrans" cxnId="{1D0E9BF0-53FC-5847-A246-50BDECD1A7F0}">
      <dgm:prSet/>
      <dgm:spPr/>
      <dgm:t>
        <a:bodyPr/>
        <a:lstStyle/>
        <a:p>
          <a:endParaRPr lang="en-US"/>
        </a:p>
      </dgm:t>
    </dgm:pt>
    <dgm:pt modelId="{4F45BFDD-3E63-0540-9DEB-134C9A03BE4B}">
      <dgm:prSet phldrT="[Text]"/>
      <dgm:spPr/>
      <dgm:t>
        <a:bodyPr/>
        <a:lstStyle/>
        <a:p>
          <a:r>
            <a:rPr lang="en-US" dirty="0">
              <a:solidFill>
                <a:schemeClr val="tx2"/>
              </a:solidFill>
            </a:rPr>
            <a:t>Likes</a:t>
          </a:r>
        </a:p>
      </dgm:t>
    </dgm:pt>
    <dgm:pt modelId="{98A793EF-D745-C740-A7B5-51A2795635E3}" type="parTrans" cxnId="{6B993C8A-9E06-6B41-A2A5-96C5798E7581}">
      <dgm:prSet/>
      <dgm:spPr/>
      <dgm:t>
        <a:bodyPr/>
        <a:lstStyle/>
        <a:p>
          <a:endParaRPr lang="en-US"/>
        </a:p>
      </dgm:t>
    </dgm:pt>
    <dgm:pt modelId="{30DE52CE-B33F-3341-B83E-08F0BE4919B3}" type="sibTrans" cxnId="{6B993C8A-9E06-6B41-A2A5-96C5798E7581}">
      <dgm:prSet/>
      <dgm:spPr/>
      <dgm:t>
        <a:bodyPr/>
        <a:lstStyle/>
        <a:p>
          <a:endParaRPr lang="en-US"/>
        </a:p>
      </dgm:t>
    </dgm:pt>
    <dgm:pt modelId="{67F6A566-72D1-D041-963C-577186EC4479}" type="pres">
      <dgm:prSet presAssocID="{75B595C6-8D22-4C46-9D40-7A3EAEBEE0FB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2DC9FF3-5EA5-724B-AEDF-848B75065CDA}" type="pres">
      <dgm:prSet presAssocID="{75B595C6-8D22-4C46-9D40-7A3EAEBEE0FB}" presName="dummyMaxCanvas" presStyleCnt="0"/>
      <dgm:spPr/>
    </dgm:pt>
    <dgm:pt modelId="{D55117C2-A156-1947-AA4F-59B996FF09E1}" type="pres">
      <dgm:prSet presAssocID="{75B595C6-8D22-4C46-9D40-7A3EAEBEE0FB}" presName="parentComposite" presStyleCnt="0"/>
      <dgm:spPr/>
    </dgm:pt>
    <dgm:pt modelId="{C854A720-69C3-CB4D-830C-F08275298B4C}" type="pres">
      <dgm:prSet presAssocID="{75B595C6-8D22-4C46-9D40-7A3EAEBEE0FB}" presName="parent1" presStyleLbl="alignAccFollowNode1" presStyleIdx="0" presStyleCnt="4">
        <dgm:presLayoutVars>
          <dgm:chMax val="4"/>
        </dgm:presLayoutVars>
      </dgm:prSet>
      <dgm:spPr/>
    </dgm:pt>
    <dgm:pt modelId="{8FC2139A-3DCD-D04C-9CB7-23BABDAD9876}" type="pres">
      <dgm:prSet presAssocID="{75B595C6-8D22-4C46-9D40-7A3EAEBEE0FB}" presName="parent2" presStyleLbl="alignAccFollowNode1" presStyleIdx="1" presStyleCnt="4">
        <dgm:presLayoutVars>
          <dgm:chMax val="4"/>
        </dgm:presLayoutVars>
      </dgm:prSet>
      <dgm:spPr/>
    </dgm:pt>
    <dgm:pt modelId="{A94D2339-E410-DD45-A930-FD7291BB55A0}" type="pres">
      <dgm:prSet presAssocID="{75B595C6-8D22-4C46-9D40-7A3EAEBEE0FB}" presName="childrenComposite" presStyleCnt="0"/>
      <dgm:spPr/>
    </dgm:pt>
    <dgm:pt modelId="{A1D490B6-FE5A-5447-B431-3EDE7EC2755D}" type="pres">
      <dgm:prSet presAssocID="{75B595C6-8D22-4C46-9D40-7A3EAEBEE0FB}" presName="dummyMaxCanvas_ChildArea" presStyleCnt="0"/>
      <dgm:spPr/>
    </dgm:pt>
    <dgm:pt modelId="{6A242FBA-B494-3D44-8FDB-80E63534FBEA}" type="pres">
      <dgm:prSet presAssocID="{75B595C6-8D22-4C46-9D40-7A3EAEBEE0FB}" presName="fulcrum" presStyleLbl="alignAccFollowNode1" presStyleIdx="2" presStyleCnt="4"/>
      <dgm:spPr>
        <a:solidFill>
          <a:schemeClr val="bg1">
            <a:lumMod val="5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</dgm:pt>
    <dgm:pt modelId="{41F59184-8260-F345-A0A2-94FED70A9FB1}" type="pres">
      <dgm:prSet presAssocID="{75B595C6-8D22-4C46-9D40-7A3EAEBEE0FB}" presName="balance_32" presStyleLbl="alignAccFollowNode1" presStyleIdx="3" presStyleCnt="4">
        <dgm:presLayoutVars>
          <dgm:bulletEnabled val="1"/>
        </dgm:presLayoutVars>
      </dgm:prSet>
      <dgm:spPr>
        <a:solidFill>
          <a:schemeClr val="bg1">
            <a:lumMod val="50000"/>
            <a:alpha val="90000"/>
          </a:schemeClr>
        </a:solidFill>
        <a:ln>
          <a:solidFill>
            <a:schemeClr val="tx2">
              <a:alpha val="90000"/>
            </a:schemeClr>
          </a:solidFill>
        </a:ln>
      </dgm:spPr>
    </dgm:pt>
    <dgm:pt modelId="{AA47A624-68A2-364C-9C9D-C85A7885C86F}" type="pres">
      <dgm:prSet presAssocID="{75B595C6-8D22-4C46-9D40-7A3EAEBEE0FB}" presName="left_32_1" presStyleLbl="node1" presStyleIdx="0" presStyleCnt="5">
        <dgm:presLayoutVars>
          <dgm:bulletEnabled val="1"/>
        </dgm:presLayoutVars>
      </dgm:prSet>
      <dgm:spPr/>
    </dgm:pt>
    <dgm:pt modelId="{0209E167-C8C6-E14C-ABD1-D33072234F74}" type="pres">
      <dgm:prSet presAssocID="{75B595C6-8D22-4C46-9D40-7A3EAEBEE0FB}" presName="left_32_2" presStyleLbl="node1" presStyleIdx="1" presStyleCnt="5">
        <dgm:presLayoutVars>
          <dgm:bulletEnabled val="1"/>
        </dgm:presLayoutVars>
      </dgm:prSet>
      <dgm:spPr/>
    </dgm:pt>
    <dgm:pt modelId="{4063E974-700D-2042-920F-B4113E190FF7}" type="pres">
      <dgm:prSet presAssocID="{75B595C6-8D22-4C46-9D40-7A3EAEBEE0FB}" presName="left_32_3" presStyleLbl="node1" presStyleIdx="2" presStyleCnt="5">
        <dgm:presLayoutVars>
          <dgm:bulletEnabled val="1"/>
        </dgm:presLayoutVars>
      </dgm:prSet>
      <dgm:spPr/>
    </dgm:pt>
    <dgm:pt modelId="{D03B1DDF-88EC-114C-B55A-92AE7D26F0CC}" type="pres">
      <dgm:prSet presAssocID="{75B595C6-8D22-4C46-9D40-7A3EAEBEE0FB}" presName="right_32_1" presStyleLbl="node1" presStyleIdx="3" presStyleCnt="5">
        <dgm:presLayoutVars>
          <dgm:bulletEnabled val="1"/>
        </dgm:presLayoutVars>
      </dgm:prSet>
      <dgm:spPr/>
    </dgm:pt>
    <dgm:pt modelId="{C8EC7890-895D-7542-A5AE-C1C532501388}" type="pres">
      <dgm:prSet presAssocID="{75B595C6-8D22-4C46-9D40-7A3EAEBEE0FB}" presName="right_32_2" presStyleLbl="node1" presStyleIdx="4" presStyleCnt="5">
        <dgm:presLayoutVars>
          <dgm:bulletEnabled val="1"/>
        </dgm:presLayoutVars>
      </dgm:prSet>
      <dgm:spPr/>
    </dgm:pt>
  </dgm:ptLst>
  <dgm:cxnLst>
    <dgm:cxn modelId="{60B15E0A-7867-0A44-A152-07854E0A5FE2}" srcId="{389B8C7C-F820-564F-A017-B836B85F656E}" destId="{A05D4967-E0E7-EF4F-844E-E969FCF9CC3E}" srcOrd="1" destOrd="0" parTransId="{A60D088D-D1AF-554E-8851-F561C052F185}" sibTransId="{C080C00F-EC68-DE40-9FEF-84BDA839A5AA}"/>
    <dgm:cxn modelId="{AAF5DE21-5086-AF43-980B-4323182D473B}" type="presOf" srcId="{098C5A0B-897E-F045-8081-828BD1C6EF87}" destId="{0209E167-C8C6-E14C-ABD1-D33072234F74}" srcOrd="0" destOrd="0" presId="urn:microsoft.com/office/officeart/2005/8/layout/balance1"/>
    <dgm:cxn modelId="{9685E324-9E99-8644-AC54-F5B518D8D82D}" type="presOf" srcId="{73013622-B7F6-F147-9195-10EB38773485}" destId="{D03B1DDF-88EC-114C-B55A-92AE7D26F0CC}" srcOrd="0" destOrd="0" presId="urn:microsoft.com/office/officeart/2005/8/layout/balance1"/>
    <dgm:cxn modelId="{E6A38E2A-656A-9F4B-B424-94BAD3C0700E}" srcId="{75B595C6-8D22-4C46-9D40-7A3EAEBEE0FB}" destId="{98688278-D696-9947-B3AA-28FDE0ABA4AC}" srcOrd="0" destOrd="0" parTransId="{9E135B80-FA1E-E744-A0C3-0930C5A34614}" sibTransId="{2CB318E9-FBAB-5D44-8E2C-EB80FF4FD46F}"/>
    <dgm:cxn modelId="{7AB9F232-3257-FE46-A3B5-CD30BCD47CFC}" type="presOf" srcId="{4F45BFDD-3E63-0540-9DEB-134C9A03BE4B}" destId="{4063E974-700D-2042-920F-B4113E190FF7}" srcOrd="0" destOrd="0" presId="urn:microsoft.com/office/officeart/2005/8/layout/balance1"/>
    <dgm:cxn modelId="{BD2E4C3C-70B9-4140-8BD1-02F25EBC3318}" type="presOf" srcId="{98688278-D696-9947-B3AA-28FDE0ABA4AC}" destId="{C854A720-69C3-CB4D-830C-F08275298B4C}" srcOrd="0" destOrd="0" presId="urn:microsoft.com/office/officeart/2005/8/layout/balance1"/>
    <dgm:cxn modelId="{C575A24B-98F7-784C-9354-F7D989D85A1C}" type="presOf" srcId="{A05D4967-E0E7-EF4F-844E-E969FCF9CC3E}" destId="{C8EC7890-895D-7542-A5AE-C1C532501388}" srcOrd="0" destOrd="0" presId="urn:microsoft.com/office/officeart/2005/8/layout/balance1"/>
    <dgm:cxn modelId="{FA047850-63C0-934E-AC17-1CC4C4E72F4E}" srcId="{98688278-D696-9947-B3AA-28FDE0ABA4AC}" destId="{EC01112A-C693-BE40-8403-E61C1D769FAA}" srcOrd="0" destOrd="0" parTransId="{D4A8D4B0-E6C6-3D41-9F14-38F5901DB565}" sibTransId="{0453C529-3B75-384B-BE82-9FEAC9C9A329}"/>
    <dgm:cxn modelId="{9857735F-833A-374F-8EBF-CBC4BC0D53F1}" type="presOf" srcId="{EC01112A-C693-BE40-8403-E61C1D769FAA}" destId="{AA47A624-68A2-364C-9C9D-C85A7885C86F}" srcOrd="0" destOrd="0" presId="urn:microsoft.com/office/officeart/2005/8/layout/balance1"/>
    <dgm:cxn modelId="{51E30C6E-7717-3F42-A074-BF5E1C81D57E}" type="presOf" srcId="{389B8C7C-F820-564F-A017-B836B85F656E}" destId="{8FC2139A-3DCD-D04C-9CB7-23BABDAD9876}" srcOrd="0" destOrd="0" presId="urn:microsoft.com/office/officeart/2005/8/layout/balance1"/>
    <dgm:cxn modelId="{6B993C8A-9E06-6B41-A2A5-96C5798E7581}" srcId="{98688278-D696-9947-B3AA-28FDE0ABA4AC}" destId="{4F45BFDD-3E63-0540-9DEB-134C9A03BE4B}" srcOrd="2" destOrd="0" parTransId="{98A793EF-D745-C740-A7B5-51A2795635E3}" sibTransId="{30DE52CE-B33F-3341-B83E-08F0BE4919B3}"/>
    <dgm:cxn modelId="{49367D8D-B5F5-2B42-83E2-1E5F81F0A8D6}" srcId="{75B595C6-8D22-4C46-9D40-7A3EAEBEE0FB}" destId="{389B8C7C-F820-564F-A017-B836B85F656E}" srcOrd="1" destOrd="0" parTransId="{AC000E54-9311-7C45-A054-BE0902929F79}" sibTransId="{8CCD94E8-59CF-D040-9F89-B63043BB246C}"/>
    <dgm:cxn modelId="{837D94C8-BA08-DB40-BA35-95A7BDF97441}" type="presOf" srcId="{75B595C6-8D22-4C46-9D40-7A3EAEBEE0FB}" destId="{67F6A566-72D1-D041-963C-577186EC4479}" srcOrd="0" destOrd="0" presId="urn:microsoft.com/office/officeart/2005/8/layout/balance1"/>
    <dgm:cxn modelId="{A4E594E3-62B3-B649-BC86-0259C27CA0CE}" srcId="{389B8C7C-F820-564F-A017-B836B85F656E}" destId="{73013622-B7F6-F147-9195-10EB38773485}" srcOrd="0" destOrd="0" parTransId="{511B37C5-D9E6-E14B-BE38-35637CECF892}" sibTransId="{2EC82023-BF45-AF4C-9FD5-C7FC438F7B46}"/>
    <dgm:cxn modelId="{1D0E9BF0-53FC-5847-A246-50BDECD1A7F0}" srcId="{98688278-D696-9947-B3AA-28FDE0ABA4AC}" destId="{098C5A0B-897E-F045-8081-828BD1C6EF87}" srcOrd="1" destOrd="0" parTransId="{0E1DEA72-259C-074E-B788-15FB8E5BA3DC}" sibTransId="{28EF75CC-2A30-B644-A483-1403AAD76F19}"/>
    <dgm:cxn modelId="{1414B595-0CFF-E34C-8C73-B1A03F02C29E}" type="presParOf" srcId="{67F6A566-72D1-D041-963C-577186EC4479}" destId="{B2DC9FF3-5EA5-724B-AEDF-848B75065CDA}" srcOrd="0" destOrd="0" presId="urn:microsoft.com/office/officeart/2005/8/layout/balance1"/>
    <dgm:cxn modelId="{1AED7E89-059A-2A44-9FF0-B956CD5C30B8}" type="presParOf" srcId="{67F6A566-72D1-D041-963C-577186EC4479}" destId="{D55117C2-A156-1947-AA4F-59B996FF09E1}" srcOrd="1" destOrd="0" presId="urn:microsoft.com/office/officeart/2005/8/layout/balance1"/>
    <dgm:cxn modelId="{F4A56E01-154D-3F46-87EE-5AA4B8C14F56}" type="presParOf" srcId="{D55117C2-A156-1947-AA4F-59B996FF09E1}" destId="{C854A720-69C3-CB4D-830C-F08275298B4C}" srcOrd="0" destOrd="0" presId="urn:microsoft.com/office/officeart/2005/8/layout/balance1"/>
    <dgm:cxn modelId="{6AB35537-AE7B-7740-8F9B-4D151290B579}" type="presParOf" srcId="{D55117C2-A156-1947-AA4F-59B996FF09E1}" destId="{8FC2139A-3DCD-D04C-9CB7-23BABDAD9876}" srcOrd="1" destOrd="0" presId="urn:microsoft.com/office/officeart/2005/8/layout/balance1"/>
    <dgm:cxn modelId="{5D3F2FF2-EEC3-044A-BEAC-4A8B4EA7B1F9}" type="presParOf" srcId="{67F6A566-72D1-D041-963C-577186EC4479}" destId="{A94D2339-E410-DD45-A930-FD7291BB55A0}" srcOrd="2" destOrd="0" presId="urn:microsoft.com/office/officeart/2005/8/layout/balance1"/>
    <dgm:cxn modelId="{A2F5C56F-6A13-4A47-8F61-A4BFFD84FDEB}" type="presParOf" srcId="{A94D2339-E410-DD45-A930-FD7291BB55A0}" destId="{A1D490B6-FE5A-5447-B431-3EDE7EC2755D}" srcOrd="0" destOrd="0" presId="urn:microsoft.com/office/officeart/2005/8/layout/balance1"/>
    <dgm:cxn modelId="{56E8D119-A4D3-7D49-814E-5976050A1103}" type="presParOf" srcId="{A94D2339-E410-DD45-A930-FD7291BB55A0}" destId="{6A242FBA-B494-3D44-8FDB-80E63534FBEA}" srcOrd="1" destOrd="0" presId="urn:microsoft.com/office/officeart/2005/8/layout/balance1"/>
    <dgm:cxn modelId="{1279714C-8940-0D43-A0F5-E746428572CE}" type="presParOf" srcId="{A94D2339-E410-DD45-A930-FD7291BB55A0}" destId="{41F59184-8260-F345-A0A2-94FED70A9FB1}" srcOrd="2" destOrd="0" presId="urn:microsoft.com/office/officeart/2005/8/layout/balance1"/>
    <dgm:cxn modelId="{A6BB90BE-93DB-2840-890B-B3078B810394}" type="presParOf" srcId="{A94D2339-E410-DD45-A930-FD7291BB55A0}" destId="{AA47A624-68A2-364C-9C9D-C85A7885C86F}" srcOrd="3" destOrd="0" presId="urn:microsoft.com/office/officeart/2005/8/layout/balance1"/>
    <dgm:cxn modelId="{2E0576D9-C44A-F84E-8EB4-DA287DBAA3E1}" type="presParOf" srcId="{A94D2339-E410-DD45-A930-FD7291BB55A0}" destId="{0209E167-C8C6-E14C-ABD1-D33072234F74}" srcOrd="4" destOrd="0" presId="urn:microsoft.com/office/officeart/2005/8/layout/balance1"/>
    <dgm:cxn modelId="{2ADE76E5-5346-114A-927F-7EB8BB9DBEC4}" type="presParOf" srcId="{A94D2339-E410-DD45-A930-FD7291BB55A0}" destId="{4063E974-700D-2042-920F-B4113E190FF7}" srcOrd="5" destOrd="0" presId="urn:microsoft.com/office/officeart/2005/8/layout/balance1"/>
    <dgm:cxn modelId="{3C43B249-EEAE-FE4D-BF60-22B50FFA33C1}" type="presParOf" srcId="{A94D2339-E410-DD45-A930-FD7291BB55A0}" destId="{D03B1DDF-88EC-114C-B55A-92AE7D26F0CC}" srcOrd="6" destOrd="0" presId="urn:microsoft.com/office/officeart/2005/8/layout/balance1"/>
    <dgm:cxn modelId="{F7EA7337-965E-D545-AB4E-E5028042592B}" type="presParOf" srcId="{A94D2339-E410-DD45-A930-FD7291BB55A0}" destId="{C8EC7890-895D-7542-A5AE-C1C532501388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4A720-69C3-CB4D-830C-F08275298B4C}">
      <dsp:nvSpPr>
        <dsp:cNvPr id="0" name=""/>
        <dsp:cNvSpPr/>
      </dsp:nvSpPr>
      <dsp:spPr>
        <a:xfrm>
          <a:off x="435082" y="0"/>
          <a:ext cx="1725174" cy="95843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2"/>
              </a:solidFill>
            </a:rPr>
            <a:t>Benefits</a:t>
          </a:r>
        </a:p>
      </dsp:txBody>
      <dsp:txXfrm>
        <a:off x="463153" y="28071"/>
        <a:ext cx="1669032" cy="902288"/>
      </dsp:txXfrm>
    </dsp:sp>
    <dsp:sp modelId="{8FC2139A-3DCD-D04C-9CB7-23BABDAD9876}">
      <dsp:nvSpPr>
        <dsp:cNvPr id="0" name=""/>
        <dsp:cNvSpPr/>
      </dsp:nvSpPr>
      <dsp:spPr>
        <a:xfrm>
          <a:off x="2927000" y="0"/>
          <a:ext cx="1725174" cy="95843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2"/>
              </a:solidFill>
            </a:rPr>
            <a:t>Barriers</a:t>
          </a:r>
        </a:p>
      </dsp:txBody>
      <dsp:txXfrm>
        <a:off x="2955071" y="28071"/>
        <a:ext cx="1669032" cy="902288"/>
      </dsp:txXfrm>
    </dsp:sp>
    <dsp:sp modelId="{6A242FBA-B494-3D44-8FDB-80E63534FBEA}">
      <dsp:nvSpPr>
        <dsp:cNvPr id="0" name=""/>
        <dsp:cNvSpPr/>
      </dsp:nvSpPr>
      <dsp:spPr>
        <a:xfrm>
          <a:off x="2184217" y="4073328"/>
          <a:ext cx="718822" cy="718822"/>
        </a:xfrm>
        <a:prstGeom prst="triangle">
          <a:avLst/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F59184-8260-F345-A0A2-94FED70A9FB1}">
      <dsp:nvSpPr>
        <dsp:cNvPr id="0" name=""/>
        <dsp:cNvSpPr/>
      </dsp:nvSpPr>
      <dsp:spPr>
        <a:xfrm rot="21360000">
          <a:off x="386501" y="3765304"/>
          <a:ext cx="4314253" cy="301681"/>
        </a:xfrm>
        <a:prstGeom prst="rect">
          <a:avLst/>
        </a:prstGeom>
        <a:solidFill>
          <a:schemeClr val="bg1">
            <a:lumMod val="50000"/>
            <a:alpha val="90000"/>
          </a:schemeClr>
        </a:solidFill>
        <a:ln w="127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7A624-68A2-364C-9C9D-C85A7885C86F}">
      <dsp:nvSpPr>
        <dsp:cNvPr id="0" name=""/>
        <dsp:cNvSpPr/>
      </dsp:nvSpPr>
      <dsp:spPr>
        <a:xfrm rot="21360000">
          <a:off x="389074" y="3011025"/>
          <a:ext cx="1721346" cy="8019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Pros</a:t>
          </a:r>
        </a:p>
      </dsp:txBody>
      <dsp:txXfrm>
        <a:off x="428223" y="3050174"/>
        <a:ext cx="1643048" cy="723673"/>
      </dsp:txXfrm>
    </dsp:sp>
    <dsp:sp modelId="{0209E167-C8C6-E14C-ABD1-D33072234F74}">
      <dsp:nvSpPr>
        <dsp:cNvPr id="0" name=""/>
        <dsp:cNvSpPr/>
      </dsp:nvSpPr>
      <dsp:spPr>
        <a:xfrm rot="21360000">
          <a:off x="326776" y="2148438"/>
          <a:ext cx="1721346" cy="801971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Advantages</a:t>
          </a:r>
        </a:p>
      </dsp:txBody>
      <dsp:txXfrm>
        <a:off x="365925" y="2187587"/>
        <a:ext cx="1643048" cy="723673"/>
      </dsp:txXfrm>
    </dsp:sp>
    <dsp:sp modelId="{4063E974-700D-2042-920F-B4113E190FF7}">
      <dsp:nvSpPr>
        <dsp:cNvPr id="0" name=""/>
        <dsp:cNvSpPr/>
      </dsp:nvSpPr>
      <dsp:spPr>
        <a:xfrm rot="21360000">
          <a:off x="264478" y="1305020"/>
          <a:ext cx="1721346" cy="80197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Likes</a:t>
          </a:r>
        </a:p>
      </dsp:txBody>
      <dsp:txXfrm>
        <a:off x="303627" y="1344169"/>
        <a:ext cx="1643048" cy="723673"/>
      </dsp:txXfrm>
    </dsp:sp>
    <dsp:sp modelId="{D03B1DDF-88EC-114C-B55A-92AE7D26F0CC}">
      <dsp:nvSpPr>
        <dsp:cNvPr id="0" name=""/>
        <dsp:cNvSpPr/>
      </dsp:nvSpPr>
      <dsp:spPr>
        <a:xfrm rot="21360000">
          <a:off x="2857032" y="2838508"/>
          <a:ext cx="1721346" cy="8019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Challenges</a:t>
          </a:r>
        </a:p>
      </dsp:txBody>
      <dsp:txXfrm>
        <a:off x="2896181" y="2877657"/>
        <a:ext cx="1643048" cy="723673"/>
      </dsp:txXfrm>
    </dsp:sp>
    <dsp:sp modelId="{C8EC7890-895D-7542-A5AE-C1C532501388}">
      <dsp:nvSpPr>
        <dsp:cNvPr id="0" name=""/>
        <dsp:cNvSpPr/>
      </dsp:nvSpPr>
      <dsp:spPr>
        <a:xfrm rot="21360000">
          <a:off x="2794734" y="1975921"/>
          <a:ext cx="1721346" cy="80197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2"/>
              </a:solidFill>
            </a:rPr>
            <a:t>Obstacles</a:t>
          </a:r>
        </a:p>
      </dsp:txBody>
      <dsp:txXfrm>
        <a:off x="2833883" y="2015070"/>
        <a:ext cx="1643048" cy="723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0DC36-70D1-FB40-A12C-A02BFAE88521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9EED9-9FC2-8F49-BC7A-93269827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9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91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40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4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0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3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54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4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5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94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4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74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9EED9-9FC2-8F49-BC7A-9326982778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9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990856"/>
            <a:ext cx="7543802" cy="1352388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Lesson 1: </a:t>
            </a:r>
            <a:br>
              <a:rPr lang="en-US" dirty="0"/>
            </a:br>
            <a:r>
              <a:rPr lang="en-US" dirty="0"/>
              <a:t>Make a Connection!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657349" y="2857654"/>
            <a:ext cx="58293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14474" y="6356357"/>
            <a:ext cx="704851" cy="365125"/>
          </a:xfrm>
        </p:spPr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19325" y="6356357"/>
            <a:ext cx="30099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29226" y="6356357"/>
            <a:ext cx="666749" cy="365125"/>
          </a:xfrm>
        </p:spPr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3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0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60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2" name="Funding Statement"/>
          <p:cNvSpPr/>
          <p:nvPr userDrawn="1"/>
        </p:nvSpPr>
        <p:spPr>
          <a:xfrm>
            <a:off x="876302" y="2065009"/>
            <a:ext cx="41367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contents of this presentation were developed under a grant from the U.S. Department of Education, </a:t>
            </a:r>
            <a:b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#H326B170003. However, those contents do not necessarily represent the policy of the U.S. Department of Education, and you should not assume endorsement by the Federal Government. Project officer, </a:t>
            </a:r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Sunyoung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Ahn.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DEAs that Work. Office of Special Education Program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6419" y="2740421"/>
            <a:ext cx="2065956" cy="181927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47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0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5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0DD09-0360-4660-A7E9-639A85444962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71FFB-7B45-45C1-AF6D-082615564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3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4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accent5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Session 1: </a:t>
            </a:r>
            <a:br>
              <a:rPr lang="en-US" dirty="0"/>
            </a:br>
            <a:r>
              <a:rPr lang="en-US" dirty="0"/>
              <a:t>Making the Connection!</a:t>
            </a:r>
          </a:p>
        </p:txBody>
      </p:sp>
    </p:spTree>
    <p:extLst>
      <p:ext uri="{BB962C8B-B14F-4D97-AF65-F5344CB8AC3E}">
        <p14:creationId xmlns:p14="http://schemas.microsoft.com/office/powerpoint/2010/main" val="117774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9A8393-FF70-814B-86DD-6EF17CA70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968552-4BF1-094F-A577-DE1A880D6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98D47D-8014-0942-A98A-BC6C4C9C9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Checkmark icon">
              <a:extLst>
                <a:ext uri="{FF2B5EF4-FFF2-40B4-BE49-F238E27FC236}">
                  <a16:creationId xmlns:a16="http://schemas.microsoft.com/office/drawing/2014/main" id="{E59F2004-1754-C840-A97D-B48C1BCD9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84D0AC0-0240-4313-AC76-0071ADA2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1"/>
            <a:ext cx="7886700" cy="1136861"/>
          </a:xfrm>
        </p:spPr>
        <p:txBody>
          <a:bodyPr>
            <a:normAutofit/>
          </a:bodyPr>
          <a:lstStyle/>
          <a:p>
            <a:r>
              <a:rPr lang="en-US" dirty="0"/>
              <a:t>Apply It and Try It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1A27C-B203-42B5-9AD5-998CF85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42845"/>
            <a:ext cx="7886700" cy="3634117"/>
          </a:xfrm>
        </p:spPr>
        <p:txBody>
          <a:bodyPr/>
          <a:lstStyle/>
          <a:p>
            <a:r>
              <a:rPr lang="en-US" dirty="0"/>
              <a:t>Name 5 things that you will try to do in the next week to increase connections with your child.</a:t>
            </a:r>
          </a:p>
          <a:p>
            <a:endParaRPr lang="en-US" dirty="0"/>
          </a:p>
          <a:p>
            <a:r>
              <a:rPr lang="en-US" dirty="0"/>
              <a:t>Try to think of things that include playful interactions that make your child feel special!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 descr="Handbook Activity 2">
            <a:extLst>
              <a:ext uri="{FF2B5EF4-FFF2-40B4-BE49-F238E27FC236}">
                <a16:creationId xmlns:a16="http://schemas.microsoft.com/office/drawing/2014/main" id="{3683A507-8900-A946-BD0D-D75BF8169823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3F729C-F7F9-9641-BEC9-DCBB2E28E30B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2</a:t>
              </a: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D1DCDDEB-2650-7E44-B695-4C25FFC90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150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5A47-1F15-42CE-A996-72B641293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Powerful Practice: Encouragement</a:t>
            </a:r>
            <a:br>
              <a:rPr lang="en-US" dirty="0"/>
            </a:br>
            <a:r>
              <a:rPr lang="en-US" b="0" i="1" dirty="0"/>
              <a:t>Tips for Encouraging Your Child!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3C8FE-9657-47A4-AB2A-1F61070CA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Get your child’s attention.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 specific-say what you see.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Keep it simple-avoid combining positive feedback with criticism.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 sincere and genuine.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Double the impact with physical warmth.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positive comments and encouragement with your child in front of others.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0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C10FAB-A7D4-364C-888F-C46204352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A213550-701B-7C46-99AF-398A5DB2631E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66C334-9EE0-8F42-8D42-4E0AA4ABBDDB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2ACF24-D14A-1A40-959F-C6B184041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C27D711E-CB12-4145-B7C4-1CE8DD75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0091"/>
            <a:ext cx="7886700" cy="1136861"/>
          </a:xfrm>
        </p:spPr>
        <p:txBody>
          <a:bodyPr/>
          <a:lstStyle/>
          <a:p>
            <a:r>
              <a:rPr lang="en-US" dirty="0"/>
              <a:t>Apply It and Try It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1A27C-B203-42B5-9AD5-998CF858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Find at least 5 times in the next week when </a:t>
            </a:r>
            <a:br>
              <a:rPr lang="en-US" dirty="0"/>
            </a:br>
            <a:r>
              <a:rPr lang="en-US" dirty="0"/>
              <a:t>you give your child positive comments and encouragement. </a:t>
            </a:r>
          </a:p>
          <a:p>
            <a:r>
              <a:rPr lang="en-US" dirty="0"/>
              <a:t>Write down what you said and did. </a:t>
            </a:r>
          </a:p>
          <a:p>
            <a:r>
              <a:rPr lang="en-US" dirty="0"/>
              <a:t>Reflect on: </a:t>
            </a:r>
          </a:p>
          <a:p>
            <a:pPr lvl="1"/>
            <a:r>
              <a:rPr lang="en-US" dirty="0"/>
              <a:t>How did your child respond? </a:t>
            </a:r>
          </a:p>
          <a:p>
            <a:pPr lvl="1"/>
            <a:r>
              <a:rPr lang="en-US" dirty="0"/>
              <a:t>How did your child feel? </a:t>
            </a:r>
          </a:p>
          <a:p>
            <a:pPr lvl="1"/>
            <a:r>
              <a:rPr lang="en-US" dirty="0"/>
              <a:t>How did you feel? 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9" name="Group 18" descr="Handbook Activity 3">
            <a:extLst>
              <a:ext uri="{FF2B5EF4-FFF2-40B4-BE49-F238E27FC236}">
                <a16:creationId xmlns:a16="http://schemas.microsoft.com/office/drawing/2014/main" id="{6B8ECAE6-3048-2B4B-8134-4A6039D26EDA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E665BF-765B-2546-80D7-6813D3D6B547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3</a:t>
              </a:r>
            </a:p>
          </p:txBody>
        </p:sp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149A366-9532-3847-9E8E-EFEA3BCE9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007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36EF5C-7EFB-104F-8A28-1285AB274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110"/>
          <a:stretch/>
        </p:blipFill>
        <p:spPr>
          <a:xfrm>
            <a:off x="820057" y="0"/>
            <a:ext cx="8323943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C7E37B-BC01-7D4B-AD23-BE87B4E2C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B37BF-D5F3-B24E-9F3F-26498552F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9" b="2035"/>
          <a:stretch/>
        </p:blipFill>
        <p:spPr>
          <a:xfrm>
            <a:off x="0" y="5827363"/>
            <a:ext cx="9144000" cy="1030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F38A1D-5F7B-48E4-B6A2-809C14DD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6055179" cy="1325563"/>
          </a:xfrm>
        </p:spPr>
        <p:txBody>
          <a:bodyPr/>
          <a:lstStyle/>
          <a:p>
            <a:r>
              <a:rPr lang="en-US" dirty="0"/>
              <a:t>Encouraging Statements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EA96-6F8D-482C-A98C-02E7B5ABB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995636" cy="4667246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“You put everything in the toy box! Wow! You did such a great job picking up your toys tonight.”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“You shared your toys with me! </a:t>
            </a:r>
            <a:br>
              <a:rPr lang="en-US" dirty="0"/>
            </a:br>
            <a:r>
              <a:rPr lang="en-US" dirty="0"/>
              <a:t>It’s so much fun to play with you!” 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“You were being such a great helper when you helped me bring the groceries inside.”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“Thank you for using your inside voice when your sister was sleeping.”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1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CE0284-523B-7C40-9AA8-E2929E2CC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1281" y="420091"/>
            <a:ext cx="9161938" cy="1136861"/>
            <a:chOff x="421281" y="420091"/>
            <a:chExt cx="9161938" cy="113686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61C910-1137-D44B-BA23-F38EC2AFC328}"/>
                </a:ext>
              </a:extLst>
            </p:cNvPr>
            <p:cNvSpPr/>
            <p:nvPr/>
          </p:nvSpPr>
          <p:spPr>
            <a:xfrm>
              <a:off x="1392195" y="42009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2C96819-F134-5B42-AB8C-DE6360E63335}"/>
                </a:ext>
              </a:extLst>
            </p:cNvPr>
            <p:cNvSpPr/>
            <p:nvPr/>
          </p:nvSpPr>
          <p:spPr>
            <a:xfrm>
              <a:off x="1765511" y="1449822"/>
              <a:ext cx="7817708" cy="1071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454105-ED9E-8541-B1F5-AC43C9CA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281" y="420091"/>
              <a:ext cx="1136861" cy="113686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EDEA9C-10B7-44A3-B765-77D5D0D1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584" y="420091"/>
            <a:ext cx="7386766" cy="1136861"/>
          </a:xfrm>
        </p:spPr>
        <p:txBody>
          <a:bodyPr/>
          <a:lstStyle/>
          <a:p>
            <a:r>
              <a:rPr lang="en-US" dirty="0"/>
              <a:t>Apply It and Try It Review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29E3-20E1-432A-B951-CE916A60BD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Try to find ways to </a:t>
            </a:r>
            <a:r>
              <a:rPr lang="en-US" b="1" dirty="0">
                <a:solidFill>
                  <a:schemeClr val="accent1"/>
                </a:solidFill>
              </a:rPr>
              <a:t>connect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dirty="0"/>
              <a:t>with your child (Handbook Activity 2)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use </a:t>
            </a:r>
            <a:r>
              <a:rPr lang="en-US" b="1" dirty="0">
                <a:solidFill>
                  <a:schemeClr val="accent1"/>
                </a:solidFill>
              </a:rPr>
              <a:t>positive comments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1"/>
                </a:solidFill>
              </a:rPr>
              <a:t>encouragement</a:t>
            </a:r>
            <a:r>
              <a:rPr lang="en-US" dirty="0"/>
              <a:t> with your child </a:t>
            </a:r>
            <a:br>
              <a:rPr lang="en-US" dirty="0"/>
            </a:br>
            <a:r>
              <a:rPr lang="en-US" dirty="0"/>
              <a:t>(Handbook Activity 3) </a:t>
            </a:r>
          </a:p>
        </p:txBody>
      </p:sp>
    </p:spTree>
    <p:extLst>
      <p:ext uri="{BB962C8B-B14F-4D97-AF65-F5344CB8AC3E}">
        <p14:creationId xmlns:p14="http://schemas.microsoft.com/office/powerpoint/2010/main" val="369897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098032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868C7-3D8D-9349-9E15-06400D0B6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93351"/>
            <a:ext cx="1642820" cy="869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092" y="365129"/>
            <a:ext cx="7066258" cy="1325563"/>
          </a:xfrm>
        </p:spPr>
        <p:txBody>
          <a:bodyPr/>
          <a:lstStyle/>
          <a:p>
            <a:r>
              <a:rPr lang="en-US" dirty="0"/>
              <a:t>Overview of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834" y="1825625"/>
            <a:ext cx="6430350" cy="4351338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Making the Connection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Keeping It Positive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Behavior Has Meaning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The Power of Routines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Teach Me What to Do!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Responding With Purpose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Bringing It All Together With a Plan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3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839A2D-5076-E14E-AA69-9097E89D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/>
          <a:stretch/>
        </p:blipFill>
        <p:spPr>
          <a:xfrm>
            <a:off x="0" y="-64029"/>
            <a:ext cx="9143999" cy="6922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8EB22-FEF1-C84C-871D-70D37F025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1" b="2036"/>
          <a:stretch/>
        </p:blipFill>
        <p:spPr>
          <a:xfrm>
            <a:off x="0" y="5886922"/>
            <a:ext cx="9144000" cy="971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F1786-899E-4BC2-A9A6-283B21B39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r>
              <a:rPr lang="en-US" dirty="0"/>
              <a:t>What’s Happening Today?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E8166-FA31-4C5F-B7B6-13FFE6FA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363" y="1825625"/>
            <a:ext cx="4973987" cy="4351338"/>
          </a:xfrm>
        </p:spPr>
        <p:txBody>
          <a:bodyPr/>
          <a:lstStyle/>
          <a:p>
            <a:pPr lvl="0">
              <a:buFont typeface="Wingdings" pitchFamily="2" charset="2"/>
              <a:buChar char="ü"/>
            </a:pPr>
            <a:r>
              <a:rPr lang="en-US" dirty="0"/>
              <a:t>Introductions 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/>
              <a:t>Purpose of the group 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/>
              <a:t>Group ground rules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/>
              <a:t>Connecting with children</a:t>
            </a:r>
          </a:p>
          <a:p>
            <a:pPr lvl="0">
              <a:buFont typeface="Wingdings" pitchFamily="2" charset="2"/>
              <a:buChar char="ü"/>
            </a:pPr>
            <a:r>
              <a:rPr lang="en-US" dirty="0"/>
              <a:t>Encouragement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3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FCEE12-2F70-9544-9181-2910F3C97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2" r="31360" b="-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5D5F7-4F4E-394B-A436-774CF33D0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9" b="2035"/>
          <a:stretch/>
        </p:blipFill>
        <p:spPr>
          <a:xfrm>
            <a:off x="0" y="5827363"/>
            <a:ext cx="9144000" cy="1030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C1B058-C443-43B7-9DB8-E6DFF3D2D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3602387" cy="1807305"/>
          </a:xfrm>
        </p:spPr>
        <p:txBody>
          <a:bodyPr>
            <a:normAutofit/>
          </a:bodyPr>
          <a:lstStyle/>
          <a:p>
            <a:r>
              <a:rPr lang="en-US" dirty="0"/>
              <a:t>Getting to </a:t>
            </a:r>
            <a:br>
              <a:rPr lang="en-US" dirty="0"/>
            </a:br>
            <a:r>
              <a:rPr lang="en-US" dirty="0"/>
              <a:t>Know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B838C-1A5B-4327-8354-297B5F83F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33297"/>
            <a:ext cx="3843440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Please Share: </a:t>
            </a:r>
          </a:p>
          <a:p>
            <a:r>
              <a:rPr lang="en-US" sz="2100" dirty="0"/>
              <a:t>Your name </a:t>
            </a:r>
          </a:p>
          <a:p>
            <a:r>
              <a:rPr lang="en-US" sz="2100" dirty="0"/>
              <a:t>Name and age(s) of child/children </a:t>
            </a:r>
          </a:p>
          <a:p>
            <a:r>
              <a:rPr lang="en-US" sz="2100" dirty="0"/>
              <a:t>First positive thing that comes to mind about your child/children </a:t>
            </a:r>
          </a:p>
          <a:p>
            <a:r>
              <a:rPr lang="en-US" sz="2100" dirty="0"/>
              <a:t>What brought you to this group? What goal do you want to accomplish? 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64021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720D-25BB-4061-B14F-940918706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Ground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1AB2F-4F31-4380-B826-354B5E280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on time </a:t>
            </a:r>
          </a:p>
          <a:p>
            <a:r>
              <a:rPr lang="en-US" dirty="0"/>
              <a:t>Put cell phones on vibrate</a:t>
            </a:r>
          </a:p>
          <a:p>
            <a:r>
              <a:rPr lang="en-US" dirty="0"/>
              <a:t>Allow everyone the opportunity to share </a:t>
            </a:r>
          </a:p>
          <a:p>
            <a:r>
              <a:rPr lang="en-US" dirty="0"/>
              <a:t>Ask questions</a:t>
            </a:r>
          </a:p>
          <a:p>
            <a:r>
              <a:rPr lang="en-US" dirty="0"/>
              <a:t>What is shared in group, stays in group</a:t>
            </a:r>
          </a:p>
          <a:p>
            <a:r>
              <a:rPr lang="en-US" dirty="0"/>
              <a:t>Be respectful of each other and acknowledge that each family is different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60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3AF9D-D835-4073-982A-6EAB8A2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32593"/>
            <a:ext cx="7886700" cy="1325563"/>
          </a:xfrm>
        </p:spPr>
        <p:txBody>
          <a:bodyPr/>
          <a:lstStyle/>
          <a:p>
            <a:r>
              <a:rPr lang="en-US" dirty="0"/>
              <a:t>Relationship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5907D-6F03-4431-A9E2-E158ED14A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Think about someone who was very important to you when you were growing up.</a:t>
            </a:r>
          </a:p>
          <a:p>
            <a:endParaRPr lang="en-US" dirty="0"/>
          </a:p>
          <a:p>
            <a:r>
              <a:rPr lang="en-US" dirty="0"/>
              <a:t>What did this person do that made them so important and special to you? </a:t>
            </a:r>
          </a:p>
          <a:p>
            <a:endParaRPr lang="en-US" dirty="0"/>
          </a:p>
          <a:p>
            <a:r>
              <a:rPr lang="en-US" dirty="0"/>
              <a:t>How did this person make you feel? </a:t>
            </a:r>
          </a:p>
        </p:txBody>
      </p:sp>
      <p:grpSp>
        <p:nvGrpSpPr>
          <p:cNvPr id="8" name="Group 7" descr="Handbook Activity 1">
            <a:extLst>
              <a:ext uri="{FF2B5EF4-FFF2-40B4-BE49-F238E27FC236}">
                <a16:creationId xmlns:a16="http://schemas.microsoft.com/office/drawing/2014/main" id="{45A25982-A3AF-0D4D-AC5A-5E7677038916}"/>
              </a:ext>
            </a:extLst>
          </p:cNvPr>
          <p:cNvGrpSpPr/>
          <p:nvPr/>
        </p:nvGrpSpPr>
        <p:grpSpPr>
          <a:xfrm>
            <a:off x="6916024" y="5269245"/>
            <a:ext cx="2227976" cy="708102"/>
            <a:chOff x="421281" y="5615234"/>
            <a:chExt cx="2227976" cy="70810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3A411C3-F711-0F45-B6DC-C6A9AB5FE095}"/>
                </a:ext>
              </a:extLst>
            </p:cNvPr>
            <p:cNvSpPr txBox="1"/>
            <p:nvPr/>
          </p:nvSpPr>
          <p:spPr>
            <a:xfrm>
              <a:off x="1121949" y="5622857"/>
              <a:ext cx="1527308" cy="30777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Activity 1</a:t>
              </a: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38652711-7D01-CB48-A2F5-B8C1A2C5C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1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560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34167E-38EE-464C-B8F7-CBF407F3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Quote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CC73F-F575-C54F-B524-F80C477D4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 r="1994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B0509-CEE4-9143-AA52-2EBFC3907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9" b="2035"/>
          <a:stretch/>
        </p:blipFill>
        <p:spPr>
          <a:xfrm>
            <a:off x="0" y="5827363"/>
            <a:ext cx="9144000" cy="103063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9C710C-3606-4036-B05E-7ED5099BA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11301" cy="4351338"/>
          </a:xfrm>
          <a:solidFill>
            <a:srgbClr val="FFFFFF">
              <a:alpha val="72157"/>
            </a:srgbClr>
          </a:solidFill>
        </p:spPr>
        <p:txBody>
          <a:bodyPr lIns="365760" tIns="182880" rIns="365760" bIns="182880" anchor="ctr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“Every child deserves a champion; an adult who will never give up on them, who understands the power of connection and insists that become the best they can possibly be.”</a:t>
            </a:r>
          </a:p>
          <a:p>
            <a:pPr marL="0" indent="0" algn="r">
              <a:buNone/>
            </a:pPr>
            <a:r>
              <a:rPr lang="en-US" dirty="0"/>
              <a:t> -Rita F. Pierson </a:t>
            </a:r>
          </a:p>
        </p:txBody>
      </p:sp>
    </p:spTree>
    <p:extLst>
      <p:ext uri="{BB962C8B-B14F-4D97-AF65-F5344CB8AC3E}">
        <p14:creationId xmlns:p14="http://schemas.microsoft.com/office/powerpoint/2010/main" val="3586679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D2B3-D654-4999-9418-019DB22E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with Your Children </a:t>
            </a:r>
          </a:p>
        </p:txBody>
      </p:sp>
      <p:graphicFrame>
        <p:nvGraphicFramePr>
          <p:cNvPr id="14" name="Content Placeholder 13" descr="Benefits versus Barriers">
            <a:extLst>
              <a:ext uri="{FF2B5EF4-FFF2-40B4-BE49-F238E27FC236}">
                <a16:creationId xmlns:a16="http://schemas.microsoft.com/office/drawing/2014/main" id="{6C7E336D-C6A7-9E4B-9361-4209A08DFF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354940"/>
              </p:ext>
            </p:extLst>
          </p:nvPr>
        </p:nvGraphicFramePr>
        <p:xfrm>
          <a:off x="1712686" y="1825624"/>
          <a:ext cx="5087257" cy="4792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 descr="Chart paper icon">
            <a:extLst>
              <a:ext uri="{FF2B5EF4-FFF2-40B4-BE49-F238E27FC236}">
                <a16:creationId xmlns:a16="http://schemas.microsoft.com/office/drawing/2014/main" id="{ED4363A5-3308-9A4F-95D7-18D45A5EC4CB}"/>
              </a:ext>
            </a:extLst>
          </p:cNvPr>
          <p:cNvGrpSpPr/>
          <p:nvPr/>
        </p:nvGrpSpPr>
        <p:grpSpPr>
          <a:xfrm>
            <a:off x="7264368" y="5269245"/>
            <a:ext cx="1879632" cy="708102"/>
            <a:chOff x="435795" y="5615234"/>
            <a:chExt cx="1879632" cy="7081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AC7C8C-391D-EE4F-A173-5F70E0E23659}"/>
                </a:ext>
              </a:extLst>
            </p:cNvPr>
            <p:cNvSpPr txBox="1"/>
            <p:nvPr/>
          </p:nvSpPr>
          <p:spPr>
            <a:xfrm>
              <a:off x="1121948" y="5622857"/>
              <a:ext cx="1193479" cy="43088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</a:rPr>
                <a:t>Chart</a:t>
              </a:r>
              <a:br>
                <a:rPr lang="en-US" sz="1100" dirty="0">
                  <a:solidFill>
                    <a:schemeClr val="tx2"/>
                  </a:solidFill>
                </a:rPr>
              </a:br>
              <a:r>
                <a:rPr lang="en-US" sz="1100" dirty="0">
                  <a:solidFill>
                    <a:schemeClr val="tx2"/>
                  </a:solidFill>
                </a:rPr>
                <a:t>Paper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20DCA1-CB7C-8D46-BF93-21C2DBEE3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95" y="5615234"/>
              <a:ext cx="708102" cy="708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25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D62B2-ABFA-8F40-82A7-B1C40C87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4" b="38828"/>
          <a:stretch/>
        </p:blipFill>
        <p:spPr>
          <a:xfrm>
            <a:off x="0" y="4405086"/>
            <a:ext cx="9144000" cy="2452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4D79C-AB80-824C-A8B8-65B3437F3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79" b="2035"/>
          <a:stretch/>
        </p:blipFill>
        <p:spPr>
          <a:xfrm>
            <a:off x="0" y="5827363"/>
            <a:ext cx="9144000" cy="1030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8CFB22-6F47-48BB-87F6-D3B6D8091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Moments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C3B8F5-40F6-44B7-A7DD-8FF27A11C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978321" cy="2673804"/>
          </a:xfrm>
        </p:spPr>
        <p:txBody>
          <a:bodyPr/>
          <a:lstStyle/>
          <a:p>
            <a:r>
              <a:rPr lang="en-US" dirty="0"/>
              <a:t>Building connections is about </a:t>
            </a:r>
            <a:r>
              <a:rPr lang="en-US" b="1" dirty="0"/>
              <a:t>positive time </a:t>
            </a:r>
            <a:br>
              <a:rPr lang="en-US" b="1" dirty="0"/>
            </a:br>
            <a:r>
              <a:rPr lang="en-US" dirty="0"/>
              <a:t>and</a:t>
            </a:r>
            <a:r>
              <a:rPr lang="en-US" b="1" dirty="0"/>
              <a:t> attention</a:t>
            </a:r>
            <a:r>
              <a:rPr lang="en-US" dirty="0"/>
              <a:t>.</a:t>
            </a:r>
            <a:r>
              <a:rPr lang="en-US" b="1" dirty="0"/>
              <a:t> </a:t>
            </a:r>
          </a:p>
          <a:p>
            <a:r>
              <a:rPr lang="en-US" dirty="0"/>
              <a:t>When life gets busy, remember you can do small things often. </a:t>
            </a:r>
          </a:p>
          <a:p>
            <a:r>
              <a:rPr lang="en-US" dirty="0"/>
              <a:t>Make everyday moments playful and interactive!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73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PMI">
      <a:dk1>
        <a:srgbClr val="000000"/>
      </a:dk1>
      <a:lt1>
        <a:sysClr val="window" lastClr="FFFFFF"/>
      </a:lt1>
      <a:dk2>
        <a:srgbClr val="2B3D50"/>
      </a:dk2>
      <a:lt2>
        <a:srgbClr val="E7E6E6"/>
      </a:lt2>
      <a:accent1>
        <a:srgbClr val="DB6327"/>
      </a:accent1>
      <a:accent2>
        <a:srgbClr val="008EA9"/>
      </a:accent2>
      <a:accent3>
        <a:srgbClr val="A5A5A5"/>
      </a:accent3>
      <a:accent4>
        <a:srgbClr val="75BD43"/>
      </a:accent4>
      <a:accent5>
        <a:srgbClr val="FFD100"/>
      </a:accent5>
      <a:accent6>
        <a:srgbClr val="2B3D50"/>
      </a:accent6>
      <a:hlink>
        <a:srgbClr val="008EA9"/>
      </a:hlink>
      <a:folHlink>
        <a:srgbClr val="DB632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sitiveSolutions_Session 1_1.19.2020" id="{66186FC8-CDBB-450A-B068-D86157981176}" vid="{B8422A05-D5F2-4E4E-8359-3C3AEF1D5F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PositiveSolutions_Session 1_1.19.2020</Template>
  <TotalTime>1781</TotalTime>
  <Words>554</Words>
  <Application>Microsoft Macintosh PowerPoint</Application>
  <PresentationFormat>On-screen Show (4:3)</PresentationFormat>
  <Paragraphs>93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</vt:lpstr>
      <vt:lpstr>Office Theme</vt:lpstr>
      <vt:lpstr>Session 1:  Making the Connection!</vt:lpstr>
      <vt:lpstr>Overview of Sessions</vt:lpstr>
      <vt:lpstr>What’s Happening Today? </vt:lpstr>
      <vt:lpstr>Getting to  Know You!</vt:lpstr>
      <vt:lpstr>Examples of Ground Rules</vt:lpstr>
      <vt:lpstr>Relationship Activity</vt:lpstr>
      <vt:lpstr>A Quote</vt:lpstr>
      <vt:lpstr>Connecting with Your Children </vt:lpstr>
      <vt:lpstr>Small Moments </vt:lpstr>
      <vt:lpstr>Apply It and Try It  </vt:lpstr>
      <vt:lpstr>Powerful Practice: Encouragement Tips for Encouraging Your Child! </vt:lpstr>
      <vt:lpstr>Apply It and Try It  </vt:lpstr>
      <vt:lpstr>Encouraging Statements </vt:lpstr>
      <vt:lpstr>Apply It and Try It Review 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1:  Making the Connection!</dc:title>
  <dc:creator>von der Embse, Meghan</dc:creator>
  <cp:lastModifiedBy>Khalil, Dawn</cp:lastModifiedBy>
  <cp:revision>54</cp:revision>
  <dcterms:created xsi:type="dcterms:W3CDTF">2021-02-03T19:58:35Z</dcterms:created>
  <dcterms:modified xsi:type="dcterms:W3CDTF">2021-06-24T14:58:02Z</dcterms:modified>
</cp:coreProperties>
</file>