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9"/>
  </p:notesMasterIdLst>
  <p:sldIdLst>
    <p:sldId id="256" r:id="rId2"/>
    <p:sldId id="609" r:id="rId3"/>
    <p:sldId id="610" r:id="rId4"/>
    <p:sldId id="611" r:id="rId5"/>
    <p:sldId id="589" r:id="rId6"/>
    <p:sldId id="289" r:id="rId7"/>
    <p:sldId id="590" r:id="rId8"/>
    <p:sldId id="591" r:id="rId9"/>
    <p:sldId id="592" r:id="rId10"/>
    <p:sldId id="593" r:id="rId11"/>
    <p:sldId id="612" r:id="rId12"/>
    <p:sldId id="595" r:id="rId13"/>
    <p:sldId id="596" r:id="rId14"/>
    <p:sldId id="598" r:id="rId15"/>
    <p:sldId id="599" r:id="rId16"/>
    <p:sldId id="600" r:id="rId17"/>
    <p:sldId id="601" r:id="rId18"/>
    <p:sldId id="602" r:id="rId19"/>
    <p:sldId id="603" r:id="rId20"/>
    <p:sldId id="604" r:id="rId21"/>
    <p:sldId id="605" r:id="rId22"/>
    <p:sldId id="606" r:id="rId23"/>
    <p:sldId id="607" r:id="rId24"/>
    <p:sldId id="608" r:id="rId25"/>
    <p:sldId id="613" r:id="rId26"/>
    <p:sldId id="529" r:id="rId27"/>
    <p:sldId id="259"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on der Embse, Meghan" initials="vdEM" lastIdx="62" clrIdx="0">
    <p:extLst>
      <p:ext uri="{19B8F6BF-5375-455C-9EA6-DF929625EA0E}">
        <p15:presenceInfo xmlns:p15="http://schemas.microsoft.com/office/powerpoint/2012/main" userId="S::mvonderembse@usf.edu::73036504-e1e2-4445-93f1-9576c3a614a6" providerId="AD"/>
      </p:ext>
    </p:extLst>
  </p:cmAuthor>
  <p:cmAuthor id="2" name="Lise Fox" initials="LF" lastIdx="25" clrIdx="1">
    <p:extLst>
      <p:ext uri="{19B8F6BF-5375-455C-9EA6-DF929625EA0E}">
        <p15:presenceInfo xmlns:p15="http://schemas.microsoft.com/office/powerpoint/2012/main" userId="38e959ed373bf99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DF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14" autoAdjust="0"/>
    <p:restoredTop sz="94660"/>
  </p:normalViewPr>
  <p:slideViewPr>
    <p:cSldViewPr snapToGrid="0" showGuides="1">
      <p:cViewPr varScale="1">
        <p:scale>
          <a:sx n="124" d="100"/>
          <a:sy n="124" d="100"/>
        </p:scale>
        <p:origin x="1416" y="16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97EEC2-0DA2-4D02-B0B3-AEE7519E6B24}"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22FA458F-B2ED-42E4-8F2A-987172A69BC9}">
      <dgm:prSet custT="1"/>
      <dgm:spPr/>
      <dgm:t>
        <a:bodyPr/>
        <a:lstStyle/>
        <a:p>
          <a:pPr>
            <a:lnSpc>
              <a:spcPct val="100000"/>
            </a:lnSpc>
          </a:pPr>
          <a:r>
            <a:rPr lang="en-US" sz="2000" dirty="0">
              <a:solidFill>
                <a:schemeClr val="tx2"/>
              </a:solidFill>
            </a:rPr>
            <a:t>Statements that are </a:t>
          </a:r>
          <a:r>
            <a:rPr lang="en-US" sz="2000" b="1" dirty="0">
              <a:solidFill>
                <a:schemeClr val="tx2"/>
              </a:solidFill>
            </a:rPr>
            <a:t>encouraging</a:t>
          </a:r>
          <a:r>
            <a:rPr lang="en-US" sz="2000" dirty="0">
              <a:solidFill>
                <a:schemeClr val="tx2"/>
              </a:solidFill>
            </a:rPr>
            <a:t> and </a:t>
          </a:r>
          <a:r>
            <a:rPr lang="en-US" sz="2000" b="1" dirty="0">
              <a:solidFill>
                <a:schemeClr val="tx2"/>
              </a:solidFill>
            </a:rPr>
            <a:t>motivating</a:t>
          </a:r>
        </a:p>
      </dgm:t>
    </dgm:pt>
    <dgm:pt modelId="{0D31CE43-E1BC-41AD-8524-753221DCBA4C}" type="parTrans" cxnId="{C8A2E8DA-D8C2-4085-96DD-19E78ADC65F1}">
      <dgm:prSet/>
      <dgm:spPr/>
      <dgm:t>
        <a:bodyPr/>
        <a:lstStyle/>
        <a:p>
          <a:endParaRPr lang="en-US"/>
        </a:p>
      </dgm:t>
    </dgm:pt>
    <dgm:pt modelId="{E695C24D-2105-4764-B6C8-17E715A9F177}" type="sibTrans" cxnId="{C8A2E8DA-D8C2-4085-96DD-19E78ADC65F1}">
      <dgm:prSet/>
      <dgm:spPr/>
      <dgm:t>
        <a:bodyPr/>
        <a:lstStyle/>
        <a:p>
          <a:pPr>
            <a:lnSpc>
              <a:spcPct val="100000"/>
            </a:lnSpc>
          </a:pPr>
          <a:endParaRPr lang="en-US"/>
        </a:p>
      </dgm:t>
    </dgm:pt>
    <dgm:pt modelId="{584B047A-98B4-48AF-9A78-EF0F0A0CF1E8}">
      <dgm:prSet custT="1"/>
      <dgm:spPr/>
      <dgm:t>
        <a:bodyPr/>
        <a:lstStyle/>
        <a:p>
          <a:pPr>
            <a:lnSpc>
              <a:spcPct val="100000"/>
            </a:lnSpc>
          </a:pPr>
          <a:r>
            <a:rPr lang="en-US" sz="2000" dirty="0">
              <a:solidFill>
                <a:schemeClr val="tx2"/>
              </a:solidFill>
            </a:rPr>
            <a:t>Help us </a:t>
          </a:r>
          <a:br>
            <a:rPr lang="en-US" sz="2000" dirty="0">
              <a:solidFill>
                <a:schemeClr val="tx2"/>
              </a:solidFill>
            </a:rPr>
          </a:br>
          <a:r>
            <a:rPr lang="en-US" sz="2000" b="1" dirty="0">
              <a:solidFill>
                <a:schemeClr val="tx2"/>
              </a:solidFill>
            </a:rPr>
            <a:t>feel strong </a:t>
          </a:r>
        </a:p>
      </dgm:t>
    </dgm:pt>
    <dgm:pt modelId="{D6294A59-C3EB-46E3-A2FA-34DF57FA6181}" type="parTrans" cxnId="{75F8EBC9-0544-4891-AD93-E7844938AAB6}">
      <dgm:prSet/>
      <dgm:spPr/>
      <dgm:t>
        <a:bodyPr/>
        <a:lstStyle/>
        <a:p>
          <a:endParaRPr lang="en-US"/>
        </a:p>
      </dgm:t>
    </dgm:pt>
    <dgm:pt modelId="{7CE7BBA3-0D4F-4414-81FB-4785812811E5}" type="sibTrans" cxnId="{75F8EBC9-0544-4891-AD93-E7844938AAB6}">
      <dgm:prSet/>
      <dgm:spPr/>
      <dgm:t>
        <a:bodyPr/>
        <a:lstStyle/>
        <a:p>
          <a:pPr>
            <a:lnSpc>
              <a:spcPct val="100000"/>
            </a:lnSpc>
          </a:pPr>
          <a:endParaRPr lang="en-US"/>
        </a:p>
      </dgm:t>
    </dgm:pt>
    <dgm:pt modelId="{8FB3DF06-708A-4145-8546-5A320B01262E}">
      <dgm:prSet custT="1"/>
      <dgm:spPr/>
      <dgm:t>
        <a:bodyPr/>
        <a:lstStyle/>
        <a:p>
          <a:pPr>
            <a:lnSpc>
              <a:spcPct val="100000"/>
            </a:lnSpc>
          </a:pPr>
          <a:r>
            <a:rPr lang="en-US" sz="2000" dirty="0">
              <a:solidFill>
                <a:schemeClr val="tx2"/>
              </a:solidFill>
            </a:rPr>
            <a:t>Help us feel </a:t>
          </a:r>
          <a:r>
            <a:rPr lang="en-US" sz="2000" b="1" dirty="0">
              <a:solidFill>
                <a:schemeClr val="tx2"/>
              </a:solidFill>
            </a:rPr>
            <a:t>optimistic</a:t>
          </a:r>
          <a:r>
            <a:rPr lang="en-US" sz="2000" dirty="0">
              <a:solidFill>
                <a:schemeClr val="tx2"/>
              </a:solidFill>
            </a:rPr>
            <a:t> about change</a:t>
          </a:r>
        </a:p>
      </dgm:t>
    </dgm:pt>
    <dgm:pt modelId="{D62C59C7-DF00-4B76-8569-1FE1F05EACD0}" type="parTrans" cxnId="{9C6FC7D2-6C56-4CAC-B77B-1A94153FB629}">
      <dgm:prSet/>
      <dgm:spPr/>
      <dgm:t>
        <a:bodyPr/>
        <a:lstStyle/>
        <a:p>
          <a:endParaRPr lang="en-US"/>
        </a:p>
      </dgm:t>
    </dgm:pt>
    <dgm:pt modelId="{A6B7B901-80F6-4B93-9A59-6370A498F3CB}" type="sibTrans" cxnId="{9C6FC7D2-6C56-4CAC-B77B-1A94153FB629}">
      <dgm:prSet/>
      <dgm:spPr/>
      <dgm:t>
        <a:bodyPr/>
        <a:lstStyle/>
        <a:p>
          <a:endParaRPr lang="en-US"/>
        </a:p>
      </dgm:t>
    </dgm:pt>
    <dgm:pt modelId="{28000CD7-CB97-4877-96B1-2C1BD7C1D32E}" type="pres">
      <dgm:prSet presAssocID="{B697EEC2-0DA2-4D02-B0B3-AEE7519E6B24}" presName="root" presStyleCnt="0">
        <dgm:presLayoutVars>
          <dgm:dir/>
          <dgm:resizeHandles val="exact"/>
        </dgm:presLayoutVars>
      </dgm:prSet>
      <dgm:spPr/>
    </dgm:pt>
    <dgm:pt modelId="{E91F0650-9174-4DCA-BB94-D4DE43651B8E}" type="pres">
      <dgm:prSet presAssocID="{22FA458F-B2ED-42E4-8F2A-987172A69BC9}" presName="compNode" presStyleCnt="0"/>
      <dgm:spPr/>
    </dgm:pt>
    <dgm:pt modelId="{A5A09E04-A5B7-4E25-A13E-48149048865E}" type="pres">
      <dgm:prSet presAssocID="{22FA458F-B2ED-42E4-8F2A-987172A69BC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umbs Up Sign"/>
        </a:ext>
      </dgm:extLst>
    </dgm:pt>
    <dgm:pt modelId="{34E2CC13-6C31-462D-ABEB-90D8C3619BB3}" type="pres">
      <dgm:prSet presAssocID="{22FA458F-B2ED-42E4-8F2A-987172A69BC9}" presName="spaceRect" presStyleCnt="0"/>
      <dgm:spPr/>
    </dgm:pt>
    <dgm:pt modelId="{23371DB3-A4D5-44E5-B7D9-4CAB87A25FF2}" type="pres">
      <dgm:prSet presAssocID="{22FA458F-B2ED-42E4-8F2A-987172A69BC9}" presName="textRect" presStyleLbl="revTx" presStyleIdx="0" presStyleCnt="3" custLinFactNeighborY="-23167">
        <dgm:presLayoutVars>
          <dgm:chMax val="1"/>
          <dgm:chPref val="1"/>
        </dgm:presLayoutVars>
      </dgm:prSet>
      <dgm:spPr/>
    </dgm:pt>
    <dgm:pt modelId="{FF3C8CBD-3A93-41BF-A65F-0E1C2456AB2F}" type="pres">
      <dgm:prSet presAssocID="{E695C24D-2105-4764-B6C8-17E715A9F177}" presName="sibTrans" presStyleCnt="0"/>
      <dgm:spPr/>
    </dgm:pt>
    <dgm:pt modelId="{AD24C93C-BBB3-4A43-B502-5C5995F0E27F}" type="pres">
      <dgm:prSet presAssocID="{584B047A-98B4-48AF-9A78-EF0F0A0CF1E8}" presName="compNode" presStyleCnt="0"/>
      <dgm:spPr/>
    </dgm:pt>
    <dgm:pt modelId="{4183C4A9-255E-4066-B587-EC68491001FE}" type="pres">
      <dgm:prSet presAssocID="{584B047A-98B4-48AF-9A78-EF0F0A0CF1E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a:ext>
      </dgm:extLst>
    </dgm:pt>
    <dgm:pt modelId="{79055B89-348B-4CE0-B160-99DF7EE50DE9}" type="pres">
      <dgm:prSet presAssocID="{584B047A-98B4-48AF-9A78-EF0F0A0CF1E8}" presName="spaceRect" presStyleCnt="0"/>
      <dgm:spPr/>
    </dgm:pt>
    <dgm:pt modelId="{D19003B9-C352-4C76-9A0B-75B352481481}" type="pres">
      <dgm:prSet presAssocID="{584B047A-98B4-48AF-9A78-EF0F0A0CF1E8}" presName="textRect" presStyleLbl="revTx" presStyleIdx="1" presStyleCnt="3" custLinFactNeighborY="-23167">
        <dgm:presLayoutVars>
          <dgm:chMax val="1"/>
          <dgm:chPref val="1"/>
        </dgm:presLayoutVars>
      </dgm:prSet>
      <dgm:spPr/>
    </dgm:pt>
    <dgm:pt modelId="{2BD5CF4B-1B68-4CF5-82B2-FF0466867E5F}" type="pres">
      <dgm:prSet presAssocID="{7CE7BBA3-0D4F-4414-81FB-4785812811E5}" presName="sibTrans" presStyleCnt="0"/>
      <dgm:spPr/>
    </dgm:pt>
    <dgm:pt modelId="{196DFB51-37AA-4F13-918F-66C60276D19B}" type="pres">
      <dgm:prSet presAssocID="{8FB3DF06-708A-4145-8546-5A320B01262E}" presName="compNode" presStyleCnt="0"/>
      <dgm:spPr/>
    </dgm:pt>
    <dgm:pt modelId="{DD9C85FC-80DB-4AEC-A86F-519DBEBB04C1}" type="pres">
      <dgm:prSet presAssocID="{8FB3DF06-708A-4145-8546-5A320B01262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iling Face with No Fill"/>
        </a:ext>
      </dgm:extLst>
    </dgm:pt>
    <dgm:pt modelId="{2BCBA96B-5079-4AEB-93CA-999A107B54D3}" type="pres">
      <dgm:prSet presAssocID="{8FB3DF06-708A-4145-8546-5A320B01262E}" presName="spaceRect" presStyleCnt="0"/>
      <dgm:spPr/>
    </dgm:pt>
    <dgm:pt modelId="{AB7B090B-5C0D-4AD9-9A4E-375A1EDCC018}" type="pres">
      <dgm:prSet presAssocID="{8FB3DF06-708A-4145-8546-5A320B01262E}" presName="textRect" presStyleLbl="revTx" presStyleIdx="2" presStyleCnt="3" custLinFactNeighborY="-23167">
        <dgm:presLayoutVars>
          <dgm:chMax val="1"/>
          <dgm:chPref val="1"/>
        </dgm:presLayoutVars>
      </dgm:prSet>
      <dgm:spPr/>
    </dgm:pt>
  </dgm:ptLst>
  <dgm:cxnLst>
    <dgm:cxn modelId="{9A1D5394-9632-D64B-8BAF-6A25992BEA92}" type="presOf" srcId="{584B047A-98B4-48AF-9A78-EF0F0A0CF1E8}" destId="{D19003B9-C352-4C76-9A0B-75B352481481}" srcOrd="0" destOrd="0" presId="urn:microsoft.com/office/officeart/2018/2/layout/IconLabelList"/>
    <dgm:cxn modelId="{22AA03A9-1E5C-CE41-975F-EF34801D4411}" type="presOf" srcId="{B697EEC2-0DA2-4D02-B0B3-AEE7519E6B24}" destId="{28000CD7-CB97-4877-96B1-2C1BD7C1D32E}" srcOrd="0" destOrd="0" presId="urn:microsoft.com/office/officeart/2018/2/layout/IconLabelList"/>
    <dgm:cxn modelId="{4FB5EFBD-95F2-3341-BAF2-6E5AE5763035}" type="presOf" srcId="{22FA458F-B2ED-42E4-8F2A-987172A69BC9}" destId="{23371DB3-A4D5-44E5-B7D9-4CAB87A25FF2}" srcOrd="0" destOrd="0" presId="urn:microsoft.com/office/officeart/2018/2/layout/IconLabelList"/>
    <dgm:cxn modelId="{BA351EC8-6146-D24E-AE48-123E8B43D23D}" type="presOf" srcId="{8FB3DF06-708A-4145-8546-5A320B01262E}" destId="{AB7B090B-5C0D-4AD9-9A4E-375A1EDCC018}" srcOrd="0" destOrd="0" presId="urn:microsoft.com/office/officeart/2018/2/layout/IconLabelList"/>
    <dgm:cxn modelId="{75F8EBC9-0544-4891-AD93-E7844938AAB6}" srcId="{B697EEC2-0DA2-4D02-B0B3-AEE7519E6B24}" destId="{584B047A-98B4-48AF-9A78-EF0F0A0CF1E8}" srcOrd="1" destOrd="0" parTransId="{D6294A59-C3EB-46E3-A2FA-34DF57FA6181}" sibTransId="{7CE7BBA3-0D4F-4414-81FB-4785812811E5}"/>
    <dgm:cxn modelId="{9C6FC7D2-6C56-4CAC-B77B-1A94153FB629}" srcId="{B697EEC2-0DA2-4D02-B0B3-AEE7519E6B24}" destId="{8FB3DF06-708A-4145-8546-5A320B01262E}" srcOrd="2" destOrd="0" parTransId="{D62C59C7-DF00-4B76-8569-1FE1F05EACD0}" sibTransId="{A6B7B901-80F6-4B93-9A59-6370A498F3CB}"/>
    <dgm:cxn modelId="{C8A2E8DA-D8C2-4085-96DD-19E78ADC65F1}" srcId="{B697EEC2-0DA2-4D02-B0B3-AEE7519E6B24}" destId="{22FA458F-B2ED-42E4-8F2A-987172A69BC9}" srcOrd="0" destOrd="0" parTransId="{0D31CE43-E1BC-41AD-8524-753221DCBA4C}" sibTransId="{E695C24D-2105-4764-B6C8-17E715A9F177}"/>
    <dgm:cxn modelId="{03B86321-6BFE-EC4C-BA92-C62AAE965F47}" type="presParOf" srcId="{28000CD7-CB97-4877-96B1-2C1BD7C1D32E}" destId="{E91F0650-9174-4DCA-BB94-D4DE43651B8E}" srcOrd="0" destOrd="0" presId="urn:microsoft.com/office/officeart/2018/2/layout/IconLabelList"/>
    <dgm:cxn modelId="{0753C843-C3AB-F74A-9506-398DCC867E69}" type="presParOf" srcId="{E91F0650-9174-4DCA-BB94-D4DE43651B8E}" destId="{A5A09E04-A5B7-4E25-A13E-48149048865E}" srcOrd="0" destOrd="0" presId="urn:microsoft.com/office/officeart/2018/2/layout/IconLabelList"/>
    <dgm:cxn modelId="{279C461C-F71F-BA4A-AAA6-9AD860038A48}" type="presParOf" srcId="{E91F0650-9174-4DCA-BB94-D4DE43651B8E}" destId="{34E2CC13-6C31-462D-ABEB-90D8C3619BB3}" srcOrd="1" destOrd="0" presId="urn:microsoft.com/office/officeart/2018/2/layout/IconLabelList"/>
    <dgm:cxn modelId="{67D8766F-ED47-BE43-8826-811F291931C8}" type="presParOf" srcId="{E91F0650-9174-4DCA-BB94-D4DE43651B8E}" destId="{23371DB3-A4D5-44E5-B7D9-4CAB87A25FF2}" srcOrd="2" destOrd="0" presId="urn:microsoft.com/office/officeart/2018/2/layout/IconLabelList"/>
    <dgm:cxn modelId="{91030847-F18E-E84C-9A69-3714CB2E184B}" type="presParOf" srcId="{28000CD7-CB97-4877-96B1-2C1BD7C1D32E}" destId="{FF3C8CBD-3A93-41BF-A65F-0E1C2456AB2F}" srcOrd="1" destOrd="0" presId="urn:microsoft.com/office/officeart/2018/2/layout/IconLabelList"/>
    <dgm:cxn modelId="{8CC2FDCF-DCB1-6740-91A8-A45F235196AC}" type="presParOf" srcId="{28000CD7-CB97-4877-96B1-2C1BD7C1D32E}" destId="{AD24C93C-BBB3-4A43-B502-5C5995F0E27F}" srcOrd="2" destOrd="0" presId="urn:microsoft.com/office/officeart/2018/2/layout/IconLabelList"/>
    <dgm:cxn modelId="{8038F6C1-7175-7741-964F-8F396B50A343}" type="presParOf" srcId="{AD24C93C-BBB3-4A43-B502-5C5995F0E27F}" destId="{4183C4A9-255E-4066-B587-EC68491001FE}" srcOrd="0" destOrd="0" presId="urn:microsoft.com/office/officeart/2018/2/layout/IconLabelList"/>
    <dgm:cxn modelId="{9B046277-A812-4C4F-9082-F4C8A1B0FE56}" type="presParOf" srcId="{AD24C93C-BBB3-4A43-B502-5C5995F0E27F}" destId="{79055B89-348B-4CE0-B160-99DF7EE50DE9}" srcOrd="1" destOrd="0" presId="urn:microsoft.com/office/officeart/2018/2/layout/IconLabelList"/>
    <dgm:cxn modelId="{CA2299E6-F132-E54A-B154-8EED93F0DCAB}" type="presParOf" srcId="{AD24C93C-BBB3-4A43-B502-5C5995F0E27F}" destId="{D19003B9-C352-4C76-9A0B-75B352481481}" srcOrd="2" destOrd="0" presId="urn:microsoft.com/office/officeart/2018/2/layout/IconLabelList"/>
    <dgm:cxn modelId="{56D38278-C4A3-D44B-9157-99F904940123}" type="presParOf" srcId="{28000CD7-CB97-4877-96B1-2C1BD7C1D32E}" destId="{2BD5CF4B-1B68-4CF5-82B2-FF0466867E5F}" srcOrd="3" destOrd="0" presId="urn:microsoft.com/office/officeart/2018/2/layout/IconLabelList"/>
    <dgm:cxn modelId="{52EBBAF0-704A-6B40-A5FB-F36EA7FC738F}" type="presParOf" srcId="{28000CD7-CB97-4877-96B1-2C1BD7C1D32E}" destId="{196DFB51-37AA-4F13-918F-66C60276D19B}" srcOrd="4" destOrd="0" presId="urn:microsoft.com/office/officeart/2018/2/layout/IconLabelList"/>
    <dgm:cxn modelId="{848D9DD9-5419-DF4C-B29D-2AE06338246D}" type="presParOf" srcId="{196DFB51-37AA-4F13-918F-66C60276D19B}" destId="{DD9C85FC-80DB-4AEC-A86F-519DBEBB04C1}" srcOrd="0" destOrd="0" presId="urn:microsoft.com/office/officeart/2018/2/layout/IconLabelList"/>
    <dgm:cxn modelId="{C4C71D2A-C8CF-D146-87F9-29AAF5123FC6}" type="presParOf" srcId="{196DFB51-37AA-4F13-918F-66C60276D19B}" destId="{2BCBA96B-5079-4AEB-93CA-999A107B54D3}" srcOrd="1" destOrd="0" presId="urn:microsoft.com/office/officeart/2018/2/layout/IconLabelList"/>
    <dgm:cxn modelId="{E75AF85C-54F3-E74C-82B0-CCD63FCC695E}" type="presParOf" srcId="{196DFB51-37AA-4F13-918F-66C60276D19B}" destId="{AB7B090B-5C0D-4AD9-9A4E-375A1EDCC01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09E04-A5B7-4E25-A13E-48149048865E}">
      <dsp:nvSpPr>
        <dsp:cNvPr id="0" name=""/>
        <dsp:cNvSpPr/>
      </dsp:nvSpPr>
      <dsp:spPr>
        <a:xfrm>
          <a:off x="890763" y="292510"/>
          <a:ext cx="981188" cy="9811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371DB3-A4D5-44E5-B7D9-4CAB87A25FF2}">
      <dsp:nvSpPr>
        <dsp:cNvPr id="0" name=""/>
        <dsp:cNvSpPr/>
      </dsp:nvSpPr>
      <dsp:spPr>
        <a:xfrm>
          <a:off x="291148" y="1398474"/>
          <a:ext cx="2180418"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solidFill>
                <a:schemeClr val="tx2"/>
              </a:solidFill>
            </a:rPr>
            <a:t>Statements that are </a:t>
          </a:r>
          <a:r>
            <a:rPr lang="en-US" sz="2000" b="1" kern="1200" dirty="0">
              <a:solidFill>
                <a:schemeClr val="tx2"/>
              </a:solidFill>
            </a:rPr>
            <a:t>encouraging</a:t>
          </a:r>
          <a:r>
            <a:rPr lang="en-US" sz="2000" kern="1200" dirty="0">
              <a:solidFill>
                <a:schemeClr val="tx2"/>
              </a:solidFill>
            </a:rPr>
            <a:t> and </a:t>
          </a:r>
          <a:r>
            <a:rPr lang="en-US" sz="2000" b="1" kern="1200" dirty="0">
              <a:solidFill>
                <a:schemeClr val="tx2"/>
              </a:solidFill>
            </a:rPr>
            <a:t>motivating</a:t>
          </a:r>
        </a:p>
      </dsp:txBody>
      <dsp:txXfrm>
        <a:off x="291148" y="1398474"/>
        <a:ext cx="2180418" cy="877500"/>
      </dsp:txXfrm>
    </dsp:sp>
    <dsp:sp modelId="{4183C4A9-255E-4066-B587-EC68491001FE}">
      <dsp:nvSpPr>
        <dsp:cNvPr id="0" name=""/>
        <dsp:cNvSpPr/>
      </dsp:nvSpPr>
      <dsp:spPr>
        <a:xfrm>
          <a:off x="3452755" y="292510"/>
          <a:ext cx="981188" cy="9811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9003B9-C352-4C76-9A0B-75B352481481}">
      <dsp:nvSpPr>
        <dsp:cNvPr id="0" name=""/>
        <dsp:cNvSpPr/>
      </dsp:nvSpPr>
      <dsp:spPr>
        <a:xfrm>
          <a:off x="2853140" y="1398474"/>
          <a:ext cx="2180418"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solidFill>
                <a:schemeClr val="tx2"/>
              </a:solidFill>
            </a:rPr>
            <a:t>Help us </a:t>
          </a:r>
          <a:br>
            <a:rPr lang="en-US" sz="2000" kern="1200" dirty="0">
              <a:solidFill>
                <a:schemeClr val="tx2"/>
              </a:solidFill>
            </a:rPr>
          </a:br>
          <a:r>
            <a:rPr lang="en-US" sz="2000" b="1" kern="1200" dirty="0">
              <a:solidFill>
                <a:schemeClr val="tx2"/>
              </a:solidFill>
            </a:rPr>
            <a:t>feel strong </a:t>
          </a:r>
        </a:p>
      </dsp:txBody>
      <dsp:txXfrm>
        <a:off x="2853140" y="1398474"/>
        <a:ext cx="2180418" cy="877500"/>
      </dsp:txXfrm>
    </dsp:sp>
    <dsp:sp modelId="{DD9C85FC-80DB-4AEC-A86F-519DBEBB04C1}">
      <dsp:nvSpPr>
        <dsp:cNvPr id="0" name=""/>
        <dsp:cNvSpPr/>
      </dsp:nvSpPr>
      <dsp:spPr>
        <a:xfrm>
          <a:off x="6014747" y="292510"/>
          <a:ext cx="981188" cy="981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7B090B-5C0D-4AD9-9A4E-375A1EDCC018}">
      <dsp:nvSpPr>
        <dsp:cNvPr id="0" name=""/>
        <dsp:cNvSpPr/>
      </dsp:nvSpPr>
      <dsp:spPr>
        <a:xfrm>
          <a:off x="5415132" y="1398474"/>
          <a:ext cx="2180418"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solidFill>
                <a:schemeClr val="tx2"/>
              </a:solidFill>
            </a:rPr>
            <a:t>Help us feel </a:t>
          </a:r>
          <a:r>
            <a:rPr lang="en-US" sz="2000" b="1" kern="1200" dirty="0">
              <a:solidFill>
                <a:schemeClr val="tx2"/>
              </a:solidFill>
            </a:rPr>
            <a:t>optimistic</a:t>
          </a:r>
          <a:r>
            <a:rPr lang="en-US" sz="2000" kern="1200" dirty="0">
              <a:solidFill>
                <a:schemeClr val="tx2"/>
              </a:solidFill>
            </a:rPr>
            <a:t> about change</a:t>
          </a:r>
        </a:p>
      </dsp:txBody>
      <dsp:txXfrm>
        <a:off x="5415132" y="1398474"/>
        <a:ext cx="2180418" cy="8775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FFBC82-0D5A-43B2-8892-6B5604AFD221}" type="datetimeFigureOut">
              <a:rPr lang="en-US" smtClean="0"/>
              <a:t>6/25/21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5BA411-F9F6-4DCC-8D49-B60997E05489}" type="slidenum">
              <a:rPr lang="en-US" smtClean="0"/>
              <a:t>‹#›</a:t>
            </a:fld>
            <a:endParaRPr lang="en-US"/>
          </a:p>
        </p:txBody>
      </p:sp>
    </p:spTree>
    <p:extLst>
      <p:ext uri="{BB962C8B-B14F-4D97-AF65-F5344CB8AC3E}">
        <p14:creationId xmlns:p14="http://schemas.microsoft.com/office/powerpoint/2010/main" val="3556565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defRPr/>
            </a:pPr>
            <a:r>
              <a:rPr lang="en-US" dirty="0"/>
              <a:t>3 mins ** slide is animated </a:t>
            </a:r>
          </a:p>
          <a:p>
            <a:pPr marL="0" indent="0">
              <a:buFont typeface="+mj-lt"/>
              <a:buNone/>
              <a:defRPr/>
            </a:pPr>
            <a:endParaRPr lang="en-US" dirty="0"/>
          </a:p>
          <a:p>
            <a:pPr marL="241653" indent="-241653">
              <a:buFont typeface="+mj-lt"/>
              <a:buAutoNum type="arabicPeriod"/>
              <a:defRPr/>
            </a:pPr>
            <a:r>
              <a:rPr lang="en-US" dirty="0"/>
              <a:t>We are going to talk about “when” during the day we might teach these skills.</a:t>
            </a:r>
          </a:p>
          <a:p>
            <a:pPr marL="724959" lvl="1" indent="-241653">
              <a:buFont typeface="Arial" pitchFamily="34" charset="0"/>
              <a:buChar char="•"/>
              <a:defRPr/>
            </a:pPr>
            <a:r>
              <a:rPr lang="en-US" dirty="0"/>
              <a:t>Describe a typical situation that might happen in a classroom. </a:t>
            </a:r>
          </a:p>
          <a:p>
            <a:pPr marL="724959" lvl="1" indent="-241653">
              <a:buFont typeface="Arial" pitchFamily="34" charset="0"/>
              <a:buChar char="•"/>
              <a:defRPr/>
            </a:pPr>
            <a:r>
              <a:rPr lang="en-US" dirty="0">
                <a:solidFill>
                  <a:srgbClr val="FF0000"/>
                </a:solidFill>
              </a:rPr>
              <a:t>For example, Trey is drawing a picture with markers. Blair comes to Trey’s desk and decides that she needs marker Trey is using. Blair grabs the marker, and Trey’s picture gets a marker line across it. Trey hits Blair and Blair starts to yell to get the teacher’s attention. </a:t>
            </a:r>
            <a:r>
              <a:rPr lang="en-US" dirty="0"/>
              <a:t>Ask participants to generate ideas about what teachers might say to Trey and Blair at this point </a:t>
            </a:r>
          </a:p>
          <a:p>
            <a:pPr marL="724959" lvl="1" indent="-241653">
              <a:buFont typeface="Arial" pitchFamily="34" charset="0"/>
              <a:buChar char="•"/>
              <a:defRPr/>
            </a:pPr>
            <a:r>
              <a:rPr lang="en-US" dirty="0"/>
              <a:t>e.g., “Use your words.”  “Say you’re sorry.” “Ask nicely if you want something.” “Get an adult if you need help.” “Calm down.”</a:t>
            </a:r>
          </a:p>
          <a:p>
            <a:pPr marL="241653" indent="-241653">
              <a:buFont typeface="+mj-lt"/>
              <a:buAutoNum type="arabicPeriod"/>
              <a:defRPr/>
            </a:pPr>
            <a:r>
              <a:rPr lang="en-US" dirty="0"/>
              <a:t>Point out that it is often at the crisis (red arrow) point that teachers try to teach new social skills. Discuss that while this is a teachable moment, and can be a social skills lesson for Trey and Blair, this might not be the most effective teachable moment because: </a:t>
            </a:r>
          </a:p>
          <a:p>
            <a:pPr marL="724959" lvl="1" indent="-241653">
              <a:buFont typeface="Arial" pitchFamily="34" charset="0"/>
              <a:buChar char="•"/>
              <a:defRPr/>
            </a:pPr>
            <a:r>
              <a:rPr lang="en-US" dirty="0"/>
              <a:t>The incident has already happened.</a:t>
            </a:r>
          </a:p>
          <a:p>
            <a:pPr marL="724959" lvl="1" indent="-241653">
              <a:buFont typeface="Arial" pitchFamily="34" charset="0"/>
              <a:buChar char="•"/>
              <a:defRPr/>
            </a:pPr>
            <a:r>
              <a:rPr lang="en-US" dirty="0"/>
              <a:t>Both children are upset.</a:t>
            </a:r>
          </a:p>
          <a:p>
            <a:pPr marL="724959" lvl="1" indent="-241653">
              <a:buFont typeface="Arial" pitchFamily="34" charset="0"/>
              <a:buChar char="•"/>
              <a:defRPr/>
            </a:pPr>
            <a:r>
              <a:rPr lang="en-US" dirty="0"/>
              <a:t>Blair may find the teacher reinforcing (“Wow, I might do this again so I can get the teacher’s attention!”).</a:t>
            </a:r>
          </a:p>
          <a:p>
            <a:pPr marL="241653" indent="-241653">
              <a:buFont typeface="+mj-lt"/>
              <a:buAutoNum type="arabicPeriod"/>
              <a:defRPr/>
            </a:pPr>
            <a:r>
              <a:rPr lang="en-US" dirty="0"/>
              <a:t>Discuss effective teachable moments (referring to the green arrows at the left-hand side). The main point here is that we want to make sure that these “crisis moments” are not the only time that we are “teaching” social skills! Social skills can be embedded into almost any part of the daily schedule—Intentional, planned times as well as taking advantage of naturally occurring moments throughout the day.</a:t>
            </a:r>
          </a:p>
          <a:p>
            <a:endParaRPr lang="en-US" dirty="0"/>
          </a:p>
          <a:p>
            <a:r>
              <a:rPr lang="en-US" dirty="0"/>
              <a:t>Emphasi</a:t>
            </a:r>
            <a:r>
              <a:rPr lang="en-US" baseline="0" dirty="0"/>
              <a:t>s is on practicing during calm, everyday routines. Prompt child with those skills before they reach (anger, frustration, challenging behavior occurs). The teacher could provide a verbal prompt to Blair, “Remember, if you want to use a marker, how can you ask you friends?” or if the teacher noticed that Blair was starting to need more support, she could prompt the entire small group with a review of the solution kit” </a:t>
            </a:r>
            <a:endParaRPr lang="en-US" dirty="0"/>
          </a:p>
        </p:txBody>
      </p:sp>
      <p:sp>
        <p:nvSpPr>
          <p:cNvPr id="4" name="Slide Number Placeholder 3"/>
          <p:cNvSpPr>
            <a:spLocks noGrp="1"/>
          </p:cNvSpPr>
          <p:nvPr>
            <p:ph type="sldNum" sz="quarter" idx="10"/>
          </p:nvPr>
        </p:nvSpPr>
        <p:spPr/>
        <p:txBody>
          <a:bodyPr/>
          <a:lstStyle/>
          <a:p>
            <a:fld id="{3403633D-43AD-45A5-BB2D-89267B032A20}" type="slidenum">
              <a:rPr lang="en-US" smtClean="0"/>
              <a:t>5</a:t>
            </a:fld>
            <a:endParaRPr lang="en-US" dirty="0"/>
          </a:p>
        </p:txBody>
      </p:sp>
    </p:spTree>
    <p:extLst>
      <p:ext uri="{BB962C8B-B14F-4D97-AF65-F5344CB8AC3E}">
        <p14:creationId xmlns:p14="http://schemas.microsoft.com/office/powerpoint/2010/main" val="315190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0099" y="2990856"/>
            <a:ext cx="7543802" cy="1352388"/>
          </a:xfrm>
        </p:spPr>
        <p:txBody>
          <a:bodyPr anchor="t">
            <a:normAutofit/>
          </a:bodyPr>
          <a:lstStyle>
            <a:lvl1pPr algn="ctr">
              <a:defRPr sz="4000" b="1">
                <a:solidFill>
                  <a:schemeClr val="accent6"/>
                </a:solidFill>
              </a:defRPr>
            </a:lvl1pPr>
          </a:lstStyle>
          <a:p>
            <a:r>
              <a:rPr lang="en-US" dirty="0"/>
              <a:t>Lesson 1: </a:t>
            </a:r>
            <a:br>
              <a:rPr lang="en-US" dirty="0"/>
            </a:br>
            <a:r>
              <a:rPr lang="en-US" dirty="0"/>
              <a:t>Make a Connection!</a:t>
            </a:r>
          </a:p>
        </p:txBody>
      </p:sp>
      <p:cxnSp>
        <p:nvCxnSpPr>
          <p:cNvPr id="7" name="Straight Connector 6"/>
          <p:cNvCxnSpPr/>
          <p:nvPr userDrawn="1"/>
        </p:nvCxnSpPr>
        <p:spPr>
          <a:xfrm>
            <a:off x="1657349" y="2857654"/>
            <a:ext cx="58293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a:xfrm>
            <a:off x="1514474" y="6356357"/>
            <a:ext cx="704851" cy="365125"/>
          </a:xfrm>
        </p:spPr>
        <p:txBody>
          <a:bodyPr/>
          <a:lstStyle/>
          <a:p>
            <a:fld id="{F390DD09-0360-4660-A7E9-639A85444962}" type="datetimeFigureOut">
              <a:rPr lang="en-US" smtClean="0"/>
              <a:t>6/25/21</a:t>
            </a:fld>
            <a:endParaRPr lang="en-US" dirty="0"/>
          </a:p>
        </p:txBody>
      </p:sp>
      <p:sp>
        <p:nvSpPr>
          <p:cNvPr id="5" name="Footer Placeholder 4"/>
          <p:cNvSpPr>
            <a:spLocks noGrp="1"/>
          </p:cNvSpPr>
          <p:nvPr>
            <p:ph type="ftr" sz="quarter" idx="11"/>
          </p:nvPr>
        </p:nvSpPr>
        <p:spPr>
          <a:xfrm>
            <a:off x="2219325" y="6356357"/>
            <a:ext cx="3009901" cy="365125"/>
          </a:xfrm>
        </p:spPr>
        <p:txBody>
          <a:bodyPr/>
          <a:lstStyle/>
          <a:p>
            <a:endParaRPr lang="en-US" dirty="0"/>
          </a:p>
        </p:txBody>
      </p:sp>
      <p:sp>
        <p:nvSpPr>
          <p:cNvPr id="6" name="Slide Number Placeholder 5"/>
          <p:cNvSpPr>
            <a:spLocks noGrp="1"/>
          </p:cNvSpPr>
          <p:nvPr>
            <p:ph type="sldNum" sz="quarter" idx="12"/>
          </p:nvPr>
        </p:nvSpPr>
        <p:spPr>
          <a:xfrm>
            <a:off x="5229226" y="6356357"/>
            <a:ext cx="666749" cy="365125"/>
          </a:xfrm>
        </p:spPr>
        <p:txBody>
          <a:bodyPr/>
          <a:lstStyle/>
          <a:p>
            <a:fld id="{08971FFB-7B45-45C1-AF6D-082615564737}" type="slidenum">
              <a:rPr lang="en-US" smtClean="0"/>
              <a:t>‹#›</a:t>
            </a:fld>
            <a:endParaRPr lang="en-US" dirty="0"/>
          </a:p>
        </p:txBody>
      </p:sp>
    </p:spTree>
    <p:extLst>
      <p:ext uri="{BB962C8B-B14F-4D97-AF65-F5344CB8AC3E}">
        <p14:creationId xmlns:p14="http://schemas.microsoft.com/office/powerpoint/2010/main" val="317910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lgn="l">
              <a:defRPr sz="2400"/>
            </a:lvl1pPr>
          </a:lstStyle>
          <a:p>
            <a:r>
              <a:rPr lang="en-US"/>
              <a:t>Click to edit Master title style</a:t>
            </a:r>
            <a:endParaRPr lang="en-US" dirty="0"/>
          </a:p>
        </p:txBody>
      </p:sp>
      <p:sp>
        <p:nvSpPr>
          <p:cNvPr id="3" name="Picture Placeholder 2"/>
          <p:cNvSpPr>
            <a:spLocks noGrp="1"/>
          </p:cNvSpPr>
          <p:nvPr>
            <p:ph type="pic" idx="1"/>
          </p:nvPr>
        </p:nvSpPr>
        <p:spPr>
          <a:xfrm>
            <a:off x="3887391" y="987432"/>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90DD09-0360-4660-A7E9-639A85444962}" type="datetimeFigureOut">
              <a:rPr lang="en-US" smtClean="0"/>
              <a:t>6/25/21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1633132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90DD09-0360-4660-A7E9-639A85444962}" type="datetimeFigureOut">
              <a:rPr lang="en-US" smtClean="0"/>
              <a:t>6/25/21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4041650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90DD09-0360-4660-A7E9-639A85444962}" type="datetimeFigureOut">
              <a:rPr lang="en-US" smtClean="0"/>
              <a:t>6/25/21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968160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90DD09-0360-4660-A7E9-639A85444962}" type="datetimeFigureOut">
              <a:rPr lang="en-US" smtClean="0"/>
              <a:t>6/25/21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971FFB-7B45-45C1-AF6D-082615564737}" type="slidenum">
              <a:rPr lang="en-US" smtClean="0"/>
              <a:t>‹#›</a:t>
            </a:fld>
            <a:endParaRPr lang="en-US" dirty="0"/>
          </a:p>
        </p:txBody>
      </p:sp>
    </p:spTree>
    <p:extLst>
      <p:ext uri="{BB962C8B-B14F-4D97-AF65-F5344CB8AC3E}">
        <p14:creationId xmlns:p14="http://schemas.microsoft.com/office/powerpoint/2010/main" val="86291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Thank You</a:t>
            </a:r>
          </a:p>
        </p:txBody>
      </p:sp>
      <p:sp>
        <p:nvSpPr>
          <p:cNvPr id="12" name="Funding Statement"/>
          <p:cNvSpPr/>
          <p:nvPr userDrawn="1"/>
        </p:nvSpPr>
        <p:spPr>
          <a:xfrm>
            <a:off x="876302" y="2065009"/>
            <a:ext cx="4136781" cy="3170099"/>
          </a:xfrm>
          <a:prstGeom prst="rect">
            <a:avLst/>
          </a:prstGeom>
        </p:spPr>
        <p:txBody>
          <a:bodyPr wrap="square">
            <a:spAutoFit/>
          </a:bodyPr>
          <a:lstStyle/>
          <a:p>
            <a:pPr lvl="0"/>
            <a:r>
              <a:rPr lang="en-US" sz="2000" dirty="0">
                <a:solidFill>
                  <a:schemeClr val="tx2"/>
                </a:solidFill>
                <a:latin typeface="Arial" panose="020B0604020202020204" pitchFamily="34" charset="0"/>
                <a:cs typeface="Arial" panose="020B0604020202020204" pitchFamily="34" charset="0"/>
              </a:rPr>
              <a:t>The contents of this presentation were developed under a grant from the U.S. Department of Education, </a:t>
            </a:r>
            <a:br>
              <a:rPr lang="en-US" sz="2000" dirty="0">
                <a:solidFill>
                  <a:schemeClr val="tx2"/>
                </a:solidFill>
                <a:latin typeface="Arial" panose="020B0604020202020204" pitchFamily="34" charset="0"/>
                <a:cs typeface="Arial" panose="020B0604020202020204" pitchFamily="34" charset="0"/>
              </a:rPr>
            </a:br>
            <a:r>
              <a:rPr lang="en-US" sz="2000" dirty="0">
                <a:solidFill>
                  <a:schemeClr val="tx2"/>
                </a:solidFill>
                <a:latin typeface="Arial" panose="020B0604020202020204" pitchFamily="34" charset="0"/>
                <a:cs typeface="Arial" panose="020B0604020202020204" pitchFamily="34" charset="0"/>
              </a:rPr>
              <a:t>#H326B170003. However, those contents do not necessarily represent the policy of the U.S. Department of Education, and you should not assume endorsement by the Federal Government. Project officer, </a:t>
            </a:r>
            <a:r>
              <a:rPr lang="en-US" sz="2000" dirty="0" err="1">
                <a:solidFill>
                  <a:schemeClr val="tx2"/>
                </a:solidFill>
                <a:latin typeface="Arial" panose="020B0604020202020204" pitchFamily="34" charset="0"/>
                <a:cs typeface="Arial" panose="020B0604020202020204" pitchFamily="34" charset="0"/>
              </a:rPr>
              <a:t>Sunyoung</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Ahn</a:t>
            </a:r>
            <a:r>
              <a:rPr lang="en-US" sz="2000" dirty="0">
                <a:solidFill>
                  <a:schemeClr val="tx2"/>
                </a:solidFill>
                <a:latin typeface="Arial" panose="020B0604020202020204" pitchFamily="34" charset="0"/>
                <a:cs typeface="Arial" panose="020B0604020202020204" pitchFamily="34" charset="0"/>
              </a:rPr>
              <a:t>.</a:t>
            </a:r>
          </a:p>
        </p:txBody>
      </p:sp>
      <p:pic>
        <p:nvPicPr>
          <p:cNvPr id="9" name="IDEAs that Work. Office of Special Education Program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66419" y="2740421"/>
            <a:ext cx="2065956" cy="1819275"/>
          </a:xfrm>
          <a:prstGeom prst="rect">
            <a:avLst/>
          </a:prstGeom>
        </p:spPr>
      </p:pic>
      <p:sp>
        <p:nvSpPr>
          <p:cNvPr id="5" name="Date Placeholder 4"/>
          <p:cNvSpPr>
            <a:spLocks noGrp="1"/>
          </p:cNvSpPr>
          <p:nvPr>
            <p:ph type="dt" sz="half" idx="10"/>
          </p:nvPr>
        </p:nvSpPr>
        <p:spPr/>
        <p:txBody>
          <a:bodyPr/>
          <a:lstStyle/>
          <a:p>
            <a:fld id="{F390DD09-0360-4660-A7E9-639A85444962}" type="datetimeFigureOut">
              <a:rPr lang="en-US" smtClean="0"/>
              <a:t>6/25/21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315974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23888" y="4589470"/>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90DD09-0360-4660-A7E9-639A85444962}" type="datetimeFigureOut">
              <a:rPr lang="en-US" smtClean="0"/>
              <a:t>6/25/21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2083586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90DD09-0360-4660-A7E9-639A85444962}" type="datetimeFigureOut">
              <a:rPr lang="en-US" smtClean="0"/>
              <a:t>6/25/21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2998248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90DD09-0360-4660-A7E9-639A85444962}" type="datetimeFigureOut">
              <a:rPr lang="en-US" smtClean="0"/>
              <a:t>6/25/21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2295607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90DD09-0360-4660-A7E9-639A85444962}" type="datetimeFigureOut">
              <a:rPr lang="en-US" smtClean="0"/>
              <a:t>6/25/21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99277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90DD09-0360-4660-A7E9-639A85444962}" type="datetimeFigureOut">
              <a:rPr lang="en-US" smtClean="0"/>
              <a:t>6/25/21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1401365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32"/>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90DD09-0360-4660-A7E9-639A85444962}" type="datetimeFigureOut">
              <a:rPr lang="en-US" smtClean="0"/>
              <a:t>6/25/21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920588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390DD09-0360-4660-A7E9-639A85444962}" type="datetimeFigureOut">
              <a:rPr lang="en-US" smtClean="0"/>
              <a:t>6/25/21</a:t>
            </a:fld>
            <a:endParaRPr lang="en-US" dirty="0"/>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8971FFB-7B45-45C1-AF6D-082615564737}" type="slidenum">
              <a:rPr lang="en-US" smtClean="0"/>
              <a:t>‹#›</a:t>
            </a:fld>
            <a:endParaRPr lang="en-US" dirty="0"/>
          </a:p>
        </p:txBody>
      </p:sp>
    </p:spTree>
    <p:extLst>
      <p:ext uri="{BB962C8B-B14F-4D97-AF65-F5344CB8AC3E}">
        <p14:creationId xmlns:p14="http://schemas.microsoft.com/office/powerpoint/2010/main" val="2192033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685800" rtl="0" eaLnBrk="1" latinLnBrk="0" hangingPunct="1">
        <a:lnSpc>
          <a:spcPct val="90000"/>
        </a:lnSpc>
        <a:spcBef>
          <a:spcPct val="0"/>
        </a:spcBef>
        <a:buNone/>
        <a:defRPr sz="3600" b="1" kern="1200">
          <a:solidFill>
            <a:schemeClr val="accent6"/>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4"/>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2"/>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5">
            <a:lumMod val="75000"/>
          </a:schemeClr>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Session 5: </a:t>
            </a:r>
            <a:br>
              <a:rPr lang="en-US" dirty="0"/>
            </a:br>
            <a:r>
              <a:rPr lang="en-US" dirty="0"/>
              <a:t>Teach Me What to Do</a:t>
            </a:r>
          </a:p>
        </p:txBody>
      </p:sp>
    </p:spTree>
    <p:extLst>
      <p:ext uri="{BB962C8B-B14F-4D97-AF65-F5344CB8AC3E}">
        <p14:creationId xmlns:p14="http://schemas.microsoft.com/office/powerpoint/2010/main" val="1177744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6" name="Content Placeholder 5" descr="family reading a book together">
            <a:extLst>
              <a:ext uri="{FF2B5EF4-FFF2-40B4-BE49-F238E27FC236}">
                <a16:creationId xmlns:a16="http://schemas.microsoft.com/office/drawing/2014/main" id="{0287331E-27FC-8F46-A098-818F53D96EAA}"/>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25579" r="23770" b="-2"/>
          <a:stretch/>
        </p:blipFill>
        <p:spPr>
          <a:xfrm>
            <a:off x="4302753" y="10"/>
            <a:ext cx="484124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9" name="Picture 8">
            <a:extLst>
              <a:ext uri="{FF2B5EF4-FFF2-40B4-BE49-F238E27FC236}">
                <a16:creationId xmlns:a16="http://schemas.microsoft.com/office/drawing/2014/main" id="{725A5CAF-B49E-EE44-ADBF-3B801EED6C08}"/>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84372" b="2035"/>
          <a:stretch/>
        </p:blipFill>
        <p:spPr>
          <a:xfrm>
            <a:off x="0" y="5897526"/>
            <a:ext cx="9144000" cy="960474"/>
          </a:xfrm>
          <a:prstGeom prst="rect">
            <a:avLst/>
          </a:prstGeom>
        </p:spPr>
      </p:pic>
      <p:sp>
        <p:nvSpPr>
          <p:cNvPr id="2" name="Title 1">
            <a:extLst>
              <a:ext uri="{FF2B5EF4-FFF2-40B4-BE49-F238E27FC236}">
                <a16:creationId xmlns:a16="http://schemas.microsoft.com/office/drawing/2014/main" id="{C7C37136-1688-43E8-9C31-E1B2CF1A673A}"/>
              </a:ext>
            </a:extLst>
          </p:cNvPr>
          <p:cNvSpPr>
            <a:spLocks noGrp="1"/>
          </p:cNvSpPr>
          <p:nvPr>
            <p:ph type="title"/>
          </p:nvPr>
        </p:nvSpPr>
        <p:spPr>
          <a:xfrm>
            <a:off x="480060" y="325369"/>
            <a:ext cx="3276451" cy="1163189"/>
          </a:xfrm>
        </p:spPr>
        <p:txBody>
          <a:bodyPr vert="horz" lIns="91440" tIns="45720" rIns="91440" bIns="45720" rtlCol="0" anchor="b">
            <a:normAutofit/>
          </a:bodyPr>
          <a:lstStyle/>
          <a:p>
            <a:pPr algn="l" defTabSz="914400"/>
            <a:r>
              <a:rPr lang="en-US" dirty="0">
                <a:solidFill>
                  <a:schemeClr val="tx2"/>
                </a:solidFill>
              </a:rPr>
              <a:t>Read a Book </a:t>
            </a:r>
          </a:p>
        </p:txBody>
      </p:sp>
      <p:sp>
        <p:nvSpPr>
          <p:cNvPr id="5" name="Content Placeholder 4">
            <a:extLst>
              <a:ext uri="{FF2B5EF4-FFF2-40B4-BE49-F238E27FC236}">
                <a16:creationId xmlns:a16="http://schemas.microsoft.com/office/drawing/2014/main" id="{B5610E57-BE75-4EF8-9802-61FEF9EFE235}"/>
              </a:ext>
            </a:extLst>
          </p:cNvPr>
          <p:cNvSpPr>
            <a:spLocks noGrp="1"/>
          </p:cNvSpPr>
          <p:nvPr>
            <p:ph sz="half" idx="2"/>
          </p:nvPr>
        </p:nvSpPr>
        <p:spPr>
          <a:xfrm>
            <a:off x="480061" y="2020186"/>
            <a:ext cx="3517782" cy="4173381"/>
          </a:xfrm>
        </p:spPr>
        <p:txBody>
          <a:bodyPr vert="horz" lIns="91440" tIns="45720" rIns="91440" bIns="45720" rtlCol="0">
            <a:normAutofit fontScale="92500"/>
          </a:bodyPr>
          <a:lstStyle/>
          <a:p>
            <a:pPr marL="231775" indent="-225425" defTabSz="914400">
              <a:lnSpc>
                <a:spcPct val="100000"/>
              </a:lnSpc>
            </a:pPr>
            <a:r>
              <a:rPr lang="en-US" sz="2400" dirty="0">
                <a:latin typeface="+mn-lt"/>
                <a:cs typeface="+mn-cs"/>
              </a:rPr>
              <a:t>Use fun voices to show emotion </a:t>
            </a:r>
          </a:p>
          <a:p>
            <a:pPr marL="231775" indent="-225425" defTabSz="914400">
              <a:lnSpc>
                <a:spcPct val="100000"/>
              </a:lnSpc>
            </a:pPr>
            <a:r>
              <a:rPr lang="en-US" sz="2400" dirty="0">
                <a:latin typeface="+mn-lt"/>
                <a:cs typeface="+mn-cs"/>
              </a:rPr>
              <a:t>Have your child point out emotions on characters</a:t>
            </a:r>
          </a:p>
          <a:p>
            <a:pPr marL="231775" indent="-225425" defTabSz="914400">
              <a:lnSpc>
                <a:spcPct val="100000"/>
              </a:lnSpc>
            </a:pPr>
            <a:r>
              <a:rPr lang="en-US" sz="2400" dirty="0">
                <a:latin typeface="+mn-lt"/>
                <a:cs typeface="+mn-cs"/>
              </a:rPr>
              <a:t>Ask questions and talk:  </a:t>
            </a:r>
          </a:p>
          <a:p>
            <a:pPr lvl="1" indent="-228600" defTabSz="914400">
              <a:lnSpc>
                <a:spcPct val="100000"/>
              </a:lnSpc>
            </a:pPr>
            <a:r>
              <a:rPr lang="en-US" dirty="0">
                <a:latin typeface="+mn-lt"/>
                <a:cs typeface="+mn-cs"/>
              </a:rPr>
              <a:t>How did the boy feel?</a:t>
            </a:r>
          </a:p>
          <a:p>
            <a:pPr lvl="1" indent="-228600" defTabSz="914400">
              <a:lnSpc>
                <a:spcPct val="100000"/>
              </a:lnSpc>
            </a:pPr>
            <a:r>
              <a:rPr lang="en-US" dirty="0">
                <a:latin typeface="+mn-lt"/>
                <a:cs typeface="+mn-cs"/>
              </a:rPr>
              <a:t>What makes you scared? </a:t>
            </a:r>
          </a:p>
          <a:p>
            <a:pPr lvl="1" indent="-228600" defTabSz="914400">
              <a:lnSpc>
                <a:spcPct val="100000"/>
              </a:lnSpc>
            </a:pPr>
            <a:r>
              <a:rPr lang="en-US" dirty="0">
                <a:latin typeface="+mn-lt"/>
                <a:cs typeface="+mn-cs"/>
              </a:rPr>
              <a:t>Show me your scared face. </a:t>
            </a:r>
          </a:p>
        </p:txBody>
      </p:sp>
    </p:spTree>
    <p:extLst>
      <p:ext uri="{BB962C8B-B14F-4D97-AF65-F5344CB8AC3E}">
        <p14:creationId xmlns:p14="http://schemas.microsoft.com/office/powerpoint/2010/main" val="1697591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6664130-89C6-8C4E-8EEC-8E2EBA33BD7F}"/>
              </a:ext>
              <a:ext uri="{C183D7F6-B498-43B3-948B-1728B52AA6E4}">
                <adec:decorative xmlns:adec="http://schemas.microsoft.com/office/drawing/2017/decorative" val="1"/>
              </a:ext>
            </a:extLst>
          </p:cNvPr>
          <p:cNvGrpSpPr/>
          <p:nvPr/>
        </p:nvGrpSpPr>
        <p:grpSpPr>
          <a:xfrm>
            <a:off x="421281" y="420091"/>
            <a:ext cx="9161938" cy="1136861"/>
            <a:chOff x="421281" y="420091"/>
            <a:chExt cx="9161938" cy="1136861"/>
          </a:xfrm>
        </p:grpSpPr>
        <p:sp>
          <p:nvSpPr>
            <p:cNvPr id="16" name="Rectangle 15">
              <a:extLst>
                <a:ext uri="{FF2B5EF4-FFF2-40B4-BE49-F238E27FC236}">
                  <a16:creationId xmlns:a16="http://schemas.microsoft.com/office/drawing/2014/main" id="{52181404-4ADB-2D46-9371-AB622DBB5867}"/>
                </a:ext>
              </a:extLst>
            </p:cNvPr>
            <p:cNvSpPr/>
            <p:nvPr/>
          </p:nvSpPr>
          <p:spPr>
            <a:xfrm>
              <a:off x="1392195" y="420092"/>
              <a:ext cx="7817708" cy="1071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9FD6FF9-293E-B140-B999-D7C55F41719C}"/>
                </a:ext>
              </a:extLst>
            </p:cNvPr>
            <p:cNvSpPr/>
            <p:nvPr/>
          </p:nvSpPr>
          <p:spPr>
            <a:xfrm>
              <a:off x="1765511" y="1449822"/>
              <a:ext cx="7817708" cy="1071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D4C049C-0FD3-5E4D-BA06-2990EC6665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21281" y="420091"/>
              <a:ext cx="1136861" cy="1136861"/>
            </a:xfrm>
            <a:prstGeom prst="rect">
              <a:avLst/>
            </a:prstGeom>
          </p:spPr>
        </p:pic>
      </p:grpSp>
      <p:sp>
        <p:nvSpPr>
          <p:cNvPr id="2" name="Title 1">
            <a:extLst>
              <a:ext uri="{FF2B5EF4-FFF2-40B4-BE49-F238E27FC236}">
                <a16:creationId xmlns:a16="http://schemas.microsoft.com/office/drawing/2014/main" id="{284D0AC0-0240-4313-AC76-0071ADA27BE0}"/>
              </a:ext>
            </a:extLst>
          </p:cNvPr>
          <p:cNvSpPr>
            <a:spLocks noGrp="1"/>
          </p:cNvSpPr>
          <p:nvPr>
            <p:ph type="title"/>
          </p:nvPr>
        </p:nvSpPr>
        <p:spPr>
          <a:xfrm>
            <a:off x="628650" y="420091"/>
            <a:ext cx="7886700" cy="1136861"/>
          </a:xfrm>
        </p:spPr>
        <p:txBody>
          <a:bodyPr>
            <a:normAutofit/>
          </a:bodyPr>
          <a:lstStyle/>
          <a:p>
            <a:r>
              <a:rPr lang="en-US" dirty="0"/>
              <a:t>Apply It and Try It</a:t>
            </a:r>
          </a:p>
        </p:txBody>
      </p:sp>
      <p:sp>
        <p:nvSpPr>
          <p:cNvPr id="4" name="Content Placeholder 3">
            <a:extLst>
              <a:ext uri="{FF2B5EF4-FFF2-40B4-BE49-F238E27FC236}">
                <a16:creationId xmlns:a16="http://schemas.microsoft.com/office/drawing/2014/main" id="{AB61A27C-B203-42B5-9AD5-998CF858FB0A}"/>
              </a:ext>
            </a:extLst>
          </p:cNvPr>
          <p:cNvSpPr>
            <a:spLocks noGrp="1"/>
          </p:cNvSpPr>
          <p:nvPr>
            <p:ph idx="1"/>
          </p:nvPr>
        </p:nvSpPr>
        <p:spPr>
          <a:xfrm>
            <a:off x="628650" y="1825625"/>
            <a:ext cx="7886700" cy="1203325"/>
          </a:xfrm>
        </p:spPr>
        <p:txBody>
          <a:bodyPr>
            <a:normAutofit/>
          </a:bodyPr>
          <a:lstStyle/>
          <a:p>
            <a:r>
              <a:rPr lang="en-US" dirty="0"/>
              <a:t>Select 2-3 new emotions you want to teach </a:t>
            </a:r>
          </a:p>
          <a:p>
            <a:r>
              <a:rPr lang="en-US" dirty="0"/>
              <a:t>Add a few ideas of how you will teach them</a:t>
            </a:r>
          </a:p>
        </p:txBody>
      </p:sp>
      <p:grpSp>
        <p:nvGrpSpPr>
          <p:cNvPr id="12" name="Group 11" descr="handbook activity 2">
            <a:extLst>
              <a:ext uri="{FF2B5EF4-FFF2-40B4-BE49-F238E27FC236}">
                <a16:creationId xmlns:a16="http://schemas.microsoft.com/office/drawing/2014/main" id="{7622C181-092A-B241-8C7A-90274534823E}"/>
              </a:ext>
            </a:extLst>
          </p:cNvPr>
          <p:cNvGrpSpPr/>
          <p:nvPr/>
        </p:nvGrpSpPr>
        <p:grpSpPr>
          <a:xfrm>
            <a:off x="6916024" y="5269245"/>
            <a:ext cx="2227976" cy="708102"/>
            <a:chOff x="421281" y="5615234"/>
            <a:chExt cx="2227976" cy="708102"/>
          </a:xfrm>
        </p:grpSpPr>
        <p:sp>
          <p:nvSpPr>
            <p:cNvPr id="13" name="TextBox 12">
              <a:extLst>
                <a:ext uri="{FF2B5EF4-FFF2-40B4-BE49-F238E27FC236}">
                  <a16:creationId xmlns:a16="http://schemas.microsoft.com/office/drawing/2014/main" id="{D9CE838C-AA16-4F4F-99E4-CB669B3A18D3}"/>
                </a:ext>
              </a:extLst>
            </p:cNvPr>
            <p:cNvSpPr txBox="1"/>
            <p:nvPr/>
          </p:nvSpPr>
          <p:spPr>
            <a:xfrm>
              <a:off x="1121949" y="5622857"/>
              <a:ext cx="1527308" cy="307777"/>
            </a:xfrm>
            <a:prstGeom prst="rect">
              <a:avLst/>
            </a:prstGeom>
            <a:solidFill>
              <a:schemeClr val="accent4"/>
            </a:solidFill>
            <a:ln>
              <a:solidFill>
                <a:schemeClr val="tx2"/>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1400" dirty="0">
                  <a:solidFill>
                    <a:schemeClr val="tx2"/>
                  </a:solidFill>
                </a:rPr>
                <a:t>Activity 2</a:t>
              </a:r>
            </a:p>
          </p:txBody>
        </p:sp>
        <p:pic>
          <p:nvPicPr>
            <p:cNvPr id="14" name="Picture 13" descr="Icon&#10;&#10;Description automatically generated">
              <a:extLst>
                <a:ext uri="{FF2B5EF4-FFF2-40B4-BE49-F238E27FC236}">
                  <a16:creationId xmlns:a16="http://schemas.microsoft.com/office/drawing/2014/main" id="{EBD75F66-1B8B-E54E-AAA3-5E15FD0162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281" y="5615234"/>
              <a:ext cx="708102" cy="708102"/>
            </a:xfrm>
            <a:prstGeom prst="rect">
              <a:avLst/>
            </a:prstGeom>
          </p:spPr>
        </p:pic>
      </p:grpSp>
    </p:spTree>
    <p:extLst>
      <p:ext uri="{BB962C8B-B14F-4D97-AF65-F5344CB8AC3E}">
        <p14:creationId xmlns:p14="http://schemas.microsoft.com/office/powerpoint/2010/main" val="1527672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6" name="Content Placeholder 5" descr="angry child">
            <a:extLst>
              <a:ext uri="{FF2B5EF4-FFF2-40B4-BE49-F238E27FC236}">
                <a16:creationId xmlns:a16="http://schemas.microsoft.com/office/drawing/2014/main" id="{BE8AB945-39F4-8046-B945-AD71A7F6171E}"/>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48127" r="17875"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9" name="Picture 8">
            <a:extLst>
              <a:ext uri="{FF2B5EF4-FFF2-40B4-BE49-F238E27FC236}">
                <a16:creationId xmlns:a16="http://schemas.microsoft.com/office/drawing/2014/main" id="{B94EF064-96B6-1243-84E3-7CB293835CE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84372" b="2035"/>
          <a:stretch/>
        </p:blipFill>
        <p:spPr>
          <a:xfrm>
            <a:off x="0" y="5897526"/>
            <a:ext cx="9144000" cy="960474"/>
          </a:xfrm>
          <a:prstGeom prst="rect">
            <a:avLst/>
          </a:prstGeom>
        </p:spPr>
      </p:pic>
      <p:sp>
        <p:nvSpPr>
          <p:cNvPr id="2" name="Title 1">
            <a:extLst>
              <a:ext uri="{FF2B5EF4-FFF2-40B4-BE49-F238E27FC236}">
                <a16:creationId xmlns:a16="http://schemas.microsoft.com/office/drawing/2014/main" id="{D15CFF24-9F24-407D-BBAE-D8C7DAFB6C40}"/>
              </a:ext>
            </a:extLst>
          </p:cNvPr>
          <p:cNvSpPr>
            <a:spLocks noGrp="1"/>
          </p:cNvSpPr>
          <p:nvPr>
            <p:ph type="title"/>
          </p:nvPr>
        </p:nvSpPr>
        <p:spPr>
          <a:xfrm>
            <a:off x="3973321" y="329184"/>
            <a:ext cx="4688333" cy="1783080"/>
          </a:xfrm>
        </p:spPr>
        <p:txBody>
          <a:bodyPr vert="horz" lIns="91440" tIns="45720" rIns="91440" bIns="45720" rtlCol="0" anchor="b">
            <a:normAutofit/>
          </a:bodyPr>
          <a:lstStyle/>
          <a:p>
            <a:pPr algn="l" defTabSz="914400"/>
            <a:r>
              <a:rPr lang="en-US" sz="4000" dirty="0">
                <a:solidFill>
                  <a:schemeClr val="tx2"/>
                </a:solidFill>
              </a:rPr>
              <a:t>Self-Regulation and Anger Management </a:t>
            </a:r>
          </a:p>
        </p:txBody>
      </p:sp>
      <p:sp>
        <p:nvSpPr>
          <p:cNvPr id="5" name="Content Placeholder 4">
            <a:extLst>
              <a:ext uri="{FF2B5EF4-FFF2-40B4-BE49-F238E27FC236}">
                <a16:creationId xmlns:a16="http://schemas.microsoft.com/office/drawing/2014/main" id="{92477E0A-2D54-484A-B9AB-6191F2E481A2}"/>
              </a:ext>
            </a:extLst>
          </p:cNvPr>
          <p:cNvSpPr>
            <a:spLocks noGrp="1"/>
          </p:cNvSpPr>
          <p:nvPr>
            <p:ph sz="half" idx="2"/>
          </p:nvPr>
        </p:nvSpPr>
        <p:spPr>
          <a:xfrm>
            <a:off x="3973321" y="2706624"/>
            <a:ext cx="4688333" cy="3483864"/>
          </a:xfrm>
        </p:spPr>
        <p:txBody>
          <a:bodyPr vert="horz" lIns="91440" tIns="45720" rIns="91440" bIns="45720" rtlCol="0">
            <a:normAutofit/>
          </a:bodyPr>
          <a:lstStyle/>
          <a:p>
            <a:pPr marL="0" indent="0" defTabSz="914400">
              <a:buNone/>
            </a:pPr>
            <a:r>
              <a:rPr lang="en-US" b="1" dirty="0">
                <a:latin typeface="+mn-lt"/>
                <a:cs typeface="+mn-cs"/>
              </a:rPr>
              <a:t>Help your child: </a:t>
            </a:r>
          </a:p>
          <a:p>
            <a:pPr marL="231775" indent="-225425" defTabSz="914400"/>
            <a:r>
              <a:rPr lang="en-US" dirty="0">
                <a:latin typeface="+mn-lt"/>
                <a:cs typeface="+mn-cs"/>
              </a:rPr>
              <a:t>Recognize big emotions, like anger, in themselves and others </a:t>
            </a:r>
          </a:p>
          <a:p>
            <a:pPr marL="231775" indent="-225425" defTabSz="914400"/>
            <a:r>
              <a:rPr lang="en-US" dirty="0">
                <a:latin typeface="+mn-lt"/>
                <a:cs typeface="+mn-cs"/>
              </a:rPr>
              <a:t>Learn to calm down </a:t>
            </a:r>
          </a:p>
          <a:p>
            <a:pPr marL="231775" indent="-225425" defTabSz="914400"/>
            <a:r>
              <a:rPr lang="en-US" dirty="0">
                <a:latin typeface="+mn-lt"/>
                <a:cs typeface="+mn-cs"/>
              </a:rPr>
              <a:t>Understand appropriate ways to express big emotions like anger</a:t>
            </a:r>
          </a:p>
          <a:p>
            <a:pPr marL="0" indent="-228600" defTabSz="914400"/>
            <a:endParaRPr lang="en-US" sz="1900" dirty="0">
              <a:solidFill>
                <a:schemeClr val="tx1"/>
              </a:solidFill>
              <a:latin typeface="+mn-lt"/>
              <a:cs typeface="+mn-cs"/>
            </a:endParaRPr>
          </a:p>
        </p:txBody>
      </p:sp>
    </p:spTree>
    <p:extLst>
      <p:ext uri="{BB962C8B-B14F-4D97-AF65-F5344CB8AC3E}">
        <p14:creationId xmlns:p14="http://schemas.microsoft.com/office/powerpoint/2010/main" val="155924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FF107-A3A6-4638-A73B-39749DDE1879}"/>
              </a:ext>
            </a:extLst>
          </p:cNvPr>
          <p:cNvSpPr>
            <a:spLocks noGrp="1"/>
          </p:cNvSpPr>
          <p:nvPr>
            <p:ph type="title"/>
          </p:nvPr>
        </p:nvSpPr>
        <p:spPr>
          <a:xfrm>
            <a:off x="628650" y="534297"/>
            <a:ext cx="2851742" cy="5441201"/>
          </a:xfrm>
        </p:spPr>
        <p:txBody>
          <a:bodyPr/>
          <a:lstStyle/>
          <a:p>
            <a:r>
              <a:rPr lang="en-US" dirty="0"/>
              <a:t>Turtle Technique </a:t>
            </a:r>
          </a:p>
        </p:txBody>
      </p:sp>
      <p:pic>
        <p:nvPicPr>
          <p:cNvPr id="7" name="Content Placeholder 6" descr="step 1, recognize your feelings. step 2, stop your body. step 3, tuck inside your shell and take three deep breaths. step 4, come out when you are calm and think of a solution.">
            <a:extLst>
              <a:ext uri="{FF2B5EF4-FFF2-40B4-BE49-F238E27FC236}">
                <a16:creationId xmlns:a16="http://schemas.microsoft.com/office/drawing/2014/main" id="{B5507E78-97F7-6E4F-93B1-6D4F1505B25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988" t="10173" r="2778" b="9843"/>
          <a:stretch/>
        </p:blipFill>
        <p:spPr>
          <a:xfrm>
            <a:off x="3480391" y="534298"/>
            <a:ext cx="4953598" cy="544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342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34CA7-D9F6-4979-8347-930781261EE4}"/>
              </a:ext>
            </a:extLst>
          </p:cNvPr>
          <p:cNvSpPr>
            <a:spLocks noGrp="1"/>
          </p:cNvSpPr>
          <p:nvPr>
            <p:ph type="title"/>
          </p:nvPr>
        </p:nvSpPr>
        <p:spPr/>
        <p:txBody>
          <a:bodyPr/>
          <a:lstStyle/>
          <a:p>
            <a:r>
              <a:rPr lang="en-US" dirty="0"/>
              <a:t>Practice, Practice, Practice! </a:t>
            </a:r>
          </a:p>
        </p:txBody>
      </p:sp>
      <p:sp>
        <p:nvSpPr>
          <p:cNvPr id="3" name="Content Placeholder 2">
            <a:extLst>
              <a:ext uri="{FF2B5EF4-FFF2-40B4-BE49-F238E27FC236}">
                <a16:creationId xmlns:a16="http://schemas.microsoft.com/office/drawing/2014/main" id="{AD9294F0-1425-4652-8360-F81BD7F40C8D}"/>
              </a:ext>
            </a:extLst>
          </p:cNvPr>
          <p:cNvSpPr>
            <a:spLocks noGrp="1"/>
          </p:cNvSpPr>
          <p:nvPr>
            <p:ph idx="1"/>
          </p:nvPr>
        </p:nvSpPr>
        <p:spPr>
          <a:xfrm>
            <a:off x="628650" y="1825625"/>
            <a:ext cx="7886700" cy="2030449"/>
          </a:xfrm>
        </p:spPr>
        <p:txBody>
          <a:bodyPr/>
          <a:lstStyle/>
          <a:p>
            <a:r>
              <a:rPr lang="en-US" dirty="0"/>
              <a:t>Teach the Turtle Technique, step-by-step</a:t>
            </a:r>
          </a:p>
          <a:p>
            <a:r>
              <a:rPr lang="en-US" dirty="0"/>
              <a:t>Provide lots of opportunity for review</a:t>
            </a:r>
          </a:p>
          <a:p>
            <a:r>
              <a:rPr lang="en-US" dirty="0"/>
              <a:t>Encourage your child to “tuck like a turtle”</a:t>
            </a:r>
          </a:p>
          <a:p>
            <a:r>
              <a:rPr lang="en-US" dirty="0"/>
              <a:t>Celebrate their success!</a:t>
            </a:r>
          </a:p>
        </p:txBody>
      </p:sp>
      <p:pic>
        <p:nvPicPr>
          <p:cNvPr id="5" name="Picture 4">
            <a:extLst>
              <a:ext uri="{FF2B5EF4-FFF2-40B4-BE49-F238E27FC236}">
                <a16:creationId xmlns:a16="http://schemas.microsoft.com/office/drawing/2014/main" id="{5C0E4DB9-81F0-3948-9CBD-6AF663936CA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7285" y="3910567"/>
            <a:ext cx="4346719" cy="2947433"/>
          </a:xfrm>
          <a:prstGeom prst="rect">
            <a:avLst/>
          </a:prstGeom>
        </p:spPr>
      </p:pic>
    </p:spTree>
    <p:extLst>
      <p:ext uri="{BB962C8B-B14F-4D97-AF65-F5344CB8AC3E}">
        <p14:creationId xmlns:p14="http://schemas.microsoft.com/office/powerpoint/2010/main" val="683117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BE747-754D-4468-8152-5BA66812C7F1}"/>
              </a:ext>
            </a:extLst>
          </p:cNvPr>
          <p:cNvSpPr>
            <a:spLocks noGrp="1"/>
          </p:cNvSpPr>
          <p:nvPr>
            <p:ph type="title"/>
          </p:nvPr>
        </p:nvSpPr>
        <p:spPr/>
        <p:txBody>
          <a:bodyPr/>
          <a:lstStyle/>
          <a:p>
            <a:r>
              <a:rPr lang="en-US" dirty="0"/>
              <a:t>Belly Breathing</a:t>
            </a:r>
          </a:p>
        </p:txBody>
      </p:sp>
      <p:pic>
        <p:nvPicPr>
          <p:cNvPr id="5" name="Content Placeholder 4" descr="take a deep breath. smell the flower. blow the pinwheel">
            <a:extLst>
              <a:ext uri="{FF2B5EF4-FFF2-40B4-BE49-F238E27FC236}">
                <a16:creationId xmlns:a16="http://schemas.microsoft.com/office/drawing/2014/main" id="{FE938D85-7E64-8240-BB68-B9BA3E98AA2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1228" y="1825624"/>
            <a:ext cx="5941544" cy="4591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7156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972EE-47C5-44C5-924E-0ED3AAD16A91}"/>
              </a:ext>
            </a:extLst>
          </p:cNvPr>
          <p:cNvSpPr>
            <a:spLocks noGrp="1"/>
          </p:cNvSpPr>
          <p:nvPr>
            <p:ph type="title"/>
          </p:nvPr>
        </p:nvSpPr>
        <p:spPr/>
        <p:txBody>
          <a:bodyPr/>
          <a:lstStyle/>
          <a:p>
            <a:r>
              <a:rPr lang="en-US" dirty="0"/>
              <a:t>Not Just for Anger</a:t>
            </a:r>
          </a:p>
        </p:txBody>
      </p:sp>
      <p:pic>
        <p:nvPicPr>
          <p:cNvPr id="4" name="Content Placeholder 4" descr="feelings cards handout">
            <a:extLst>
              <a:ext uri="{FF2B5EF4-FFF2-40B4-BE49-F238E27FC236}">
                <a16:creationId xmlns:a16="http://schemas.microsoft.com/office/drawing/2014/main" id="{48D9DA12-23B1-B747-A7A7-7898ABC0254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6428" y="1825625"/>
            <a:ext cx="5631143"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2924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2110A-3D0C-4C96-AE77-3C7784298726}"/>
              </a:ext>
            </a:extLst>
          </p:cNvPr>
          <p:cNvSpPr>
            <a:spLocks noGrp="1"/>
          </p:cNvSpPr>
          <p:nvPr>
            <p:ph type="title"/>
          </p:nvPr>
        </p:nvSpPr>
        <p:spPr>
          <a:xfrm>
            <a:off x="628650" y="365129"/>
            <a:ext cx="7886700" cy="1325563"/>
          </a:xfrm>
        </p:spPr>
        <p:txBody>
          <a:bodyPr/>
          <a:lstStyle/>
          <a:p>
            <a:r>
              <a:rPr lang="en-US" dirty="0"/>
              <a:t>Taking a Break: Using a Calm Down Area at Home </a:t>
            </a:r>
          </a:p>
        </p:txBody>
      </p:sp>
      <p:pic>
        <p:nvPicPr>
          <p:cNvPr id="4098" name="Picture 2" descr="Taking a Break: Using a Calm Down Area at Home cover image">
            <a:extLst>
              <a:ext uri="{FF2B5EF4-FFF2-40B4-BE49-F238E27FC236}">
                <a16:creationId xmlns:a16="http://schemas.microsoft.com/office/drawing/2014/main" id="{120FF455-0407-1049-9FA4-5F370CBC9978}"/>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890551" y="1825625"/>
            <a:ext cx="3362397" cy="4351338"/>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4">
            <a:extLst>
              <a:ext uri="{FF2B5EF4-FFF2-40B4-BE49-F238E27FC236}">
                <a16:creationId xmlns:a16="http://schemas.microsoft.com/office/drawing/2014/main" id="{AEED6E91-3287-411D-BE21-3C516D34FE8C}"/>
              </a:ext>
            </a:extLst>
          </p:cNvPr>
          <p:cNvSpPr>
            <a:spLocks noGrp="1"/>
          </p:cNvSpPr>
          <p:nvPr>
            <p:ph sz="half" idx="2"/>
          </p:nvPr>
        </p:nvSpPr>
        <p:spPr>
          <a:xfrm>
            <a:off x="4629150" y="1825625"/>
            <a:ext cx="3886200" cy="4351338"/>
          </a:xfrm>
        </p:spPr>
        <p:txBody>
          <a:bodyPr>
            <a:normAutofit/>
          </a:bodyPr>
          <a:lstStyle/>
          <a:p>
            <a:pPr lvl="0"/>
            <a:r>
              <a:rPr lang="en-US" dirty="0"/>
              <a:t>How does a calm down area work for you? </a:t>
            </a:r>
          </a:p>
          <a:p>
            <a:pPr lvl="0"/>
            <a:r>
              <a:rPr lang="en-US" dirty="0"/>
              <a:t>This is different from a time-out, what do you think those differences are? </a:t>
            </a:r>
          </a:p>
          <a:p>
            <a:pPr lvl="0"/>
            <a:r>
              <a:rPr lang="en-US" dirty="0"/>
              <a:t>How is this a helpful life skill for your child? </a:t>
            </a:r>
          </a:p>
          <a:p>
            <a:endParaRPr lang="en-US" dirty="0"/>
          </a:p>
        </p:txBody>
      </p:sp>
    </p:spTree>
    <p:extLst>
      <p:ext uri="{BB962C8B-B14F-4D97-AF65-F5344CB8AC3E}">
        <p14:creationId xmlns:p14="http://schemas.microsoft.com/office/powerpoint/2010/main" val="3468416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12E5-01D4-4470-9738-A89770F1C39C}"/>
              </a:ext>
            </a:extLst>
          </p:cNvPr>
          <p:cNvSpPr>
            <a:spLocks noGrp="1"/>
          </p:cNvSpPr>
          <p:nvPr>
            <p:ph type="title"/>
          </p:nvPr>
        </p:nvSpPr>
        <p:spPr>
          <a:xfrm>
            <a:off x="628650" y="365129"/>
            <a:ext cx="2958066" cy="5811834"/>
          </a:xfrm>
        </p:spPr>
        <p:txBody>
          <a:bodyPr/>
          <a:lstStyle/>
          <a:p>
            <a:r>
              <a:rPr lang="en-US" dirty="0"/>
              <a:t>Help Us </a:t>
            </a:r>
            <a:br>
              <a:rPr lang="en-US" dirty="0"/>
            </a:br>
            <a:r>
              <a:rPr lang="en-US" dirty="0"/>
              <a:t>Calm Down </a:t>
            </a:r>
          </a:p>
        </p:txBody>
      </p:sp>
      <p:pic>
        <p:nvPicPr>
          <p:cNvPr id="5122" name="Picture 2" descr="Help Us Calm Down: Strategies for Children cover image">
            <a:extLst>
              <a:ext uri="{FF2B5EF4-FFF2-40B4-BE49-F238E27FC236}">
                <a16:creationId xmlns:a16="http://schemas.microsoft.com/office/drawing/2014/main" id="{E919684A-E33A-1F42-81B4-F282FFC73978}"/>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024388" y="365129"/>
            <a:ext cx="4490962" cy="5811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7826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BA48-A5B8-42AD-B49B-689FFE11F1F8}"/>
              </a:ext>
            </a:extLst>
          </p:cNvPr>
          <p:cNvSpPr>
            <a:spLocks noGrp="1"/>
          </p:cNvSpPr>
          <p:nvPr>
            <p:ph type="title"/>
          </p:nvPr>
        </p:nvSpPr>
        <p:spPr/>
        <p:txBody>
          <a:bodyPr/>
          <a:lstStyle/>
          <a:p>
            <a:r>
              <a:rPr lang="en-US" dirty="0"/>
              <a:t>Problem Solving</a:t>
            </a:r>
            <a:br>
              <a:rPr lang="en-US" dirty="0"/>
            </a:br>
            <a:endParaRPr lang="en-US" dirty="0"/>
          </a:p>
        </p:txBody>
      </p:sp>
      <p:pic>
        <p:nvPicPr>
          <p:cNvPr id="7" name="Content Placeholder 6" descr="my toy broke">
            <a:extLst>
              <a:ext uri="{FF2B5EF4-FFF2-40B4-BE49-F238E27FC236}">
                <a16:creationId xmlns:a16="http://schemas.microsoft.com/office/drawing/2014/main" id="{F1A90135-0026-5E47-AF99-7CAFE5E7595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42063" y="1454191"/>
            <a:ext cx="2802070" cy="4351338"/>
          </a:xfrm>
        </p:spPr>
      </p:pic>
      <p:pic>
        <p:nvPicPr>
          <p:cNvPr id="9" name="Content Placeholder 8" descr="they hurt my feelings">
            <a:extLst>
              <a:ext uri="{FF2B5EF4-FFF2-40B4-BE49-F238E27FC236}">
                <a16:creationId xmlns:a16="http://schemas.microsoft.com/office/drawing/2014/main" id="{1AE5021D-28E5-624B-A674-5D44679AEA2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50" y="1027910"/>
            <a:ext cx="3886200" cy="3154949"/>
          </a:xfrm>
        </p:spPr>
      </p:pic>
      <p:pic>
        <p:nvPicPr>
          <p:cNvPr id="12" name="Content Placeholder 8" descr="they took my toy">
            <a:extLst>
              <a:ext uri="{FF2B5EF4-FFF2-40B4-BE49-F238E27FC236}">
                <a16:creationId xmlns:a16="http://schemas.microsoft.com/office/drawing/2014/main" id="{792BF2FF-B043-E14D-A847-1356C4DDDF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24283" y="3629860"/>
            <a:ext cx="3408847" cy="3011867"/>
          </a:xfrm>
          <a:prstGeom prst="rect">
            <a:avLst/>
          </a:prstGeom>
        </p:spPr>
      </p:pic>
    </p:spTree>
    <p:extLst>
      <p:ext uri="{BB962C8B-B14F-4D97-AF65-F5344CB8AC3E}">
        <p14:creationId xmlns:p14="http://schemas.microsoft.com/office/powerpoint/2010/main" val="3259612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839A2D-5076-E14E-AA69-9097E89D2EC1}"/>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978"/>
          <a:stretch/>
        </p:blipFill>
        <p:spPr>
          <a:xfrm>
            <a:off x="0" y="-64029"/>
            <a:ext cx="9143999" cy="6922029"/>
          </a:xfrm>
          <a:prstGeom prst="rect">
            <a:avLst/>
          </a:prstGeom>
        </p:spPr>
      </p:pic>
      <p:pic>
        <p:nvPicPr>
          <p:cNvPr id="7" name="Picture 6">
            <a:extLst>
              <a:ext uri="{FF2B5EF4-FFF2-40B4-BE49-F238E27FC236}">
                <a16:creationId xmlns:a16="http://schemas.microsoft.com/office/drawing/2014/main" id="{9D08EB22-FEF1-C84C-871D-70D37F02578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84372" b="2035"/>
          <a:stretch/>
        </p:blipFill>
        <p:spPr>
          <a:xfrm>
            <a:off x="0" y="5897526"/>
            <a:ext cx="9144000" cy="960474"/>
          </a:xfrm>
          <a:prstGeom prst="rect">
            <a:avLst/>
          </a:prstGeom>
        </p:spPr>
      </p:pic>
      <p:sp>
        <p:nvSpPr>
          <p:cNvPr id="2" name="Title 1">
            <a:extLst>
              <a:ext uri="{FF2B5EF4-FFF2-40B4-BE49-F238E27FC236}">
                <a16:creationId xmlns:a16="http://schemas.microsoft.com/office/drawing/2014/main" id="{9D1F1786-899E-4BC2-A9A6-283B21B39254}"/>
              </a:ext>
            </a:extLst>
          </p:cNvPr>
          <p:cNvSpPr>
            <a:spLocks noGrp="1"/>
          </p:cNvSpPr>
          <p:nvPr>
            <p:ph type="title"/>
          </p:nvPr>
        </p:nvSpPr>
        <p:spPr>
          <a:xfrm>
            <a:off x="628650" y="365129"/>
            <a:ext cx="7886700" cy="1325563"/>
          </a:xfrm>
        </p:spPr>
        <p:txBody>
          <a:bodyPr/>
          <a:lstStyle/>
          <a:p>
            <a:r>
              <a:rPr lang="en-US" dirty="0"/>
              <a:t>What’s Happening Today? </a:t>
            </a:r>
          </a:p>
        </p:txBody>
      </p:sp>
      <p:sp>
        <p:nvSpPr>
          <p:cNvPr id="3" name="Content Placeholder 2">
            <a:extLst>
              <a:ext uri="{FF2B5EF4-FFF2-40B4-BE49-F238E27FC236}">
                <a16:creationId xmlns:a16="http://schemas.microsoft.com/office/drawing/2014/main" id="{0C2E8166-FA31-4C5F-B7B6-13FFE6FAAF18}"/>
              </a:ext>
            </a:extLst>
          </p:cNvPr>
          <p:cNvSpPr>
            <a:spLocks noGrp="1"/>
          </p:cNvSpPr>
          <p:nvPr>
            <p:ph idx="1"/>
          </p:nvPr>
        </p:nvSpPr>
        <p:spPr>
          <a:xfrm>
            <a:off x="3411021" y="1825625"/>
            <a:ext cx="5104330" cy="4351338"/>
          </a:xfrm>
        </p:spPr>
        <p:txBody>
          <a:bodyPr>
            <a:normAutofit/>
          </a:bodyPr>
          <a:lstStyle/>
          <a:p>
            <a:pPr marL="285750" lvl="0" indent="-285750">
              <a:lnSpc>
                <a:spcPct val="100000"/>
              </a:lnSpc>
              <a:buFont typeface="Wingdings" pitchFamily="2" charset="2"/>
              <a:buChar char="ü"/>
            </a:pPr>
            <a:r>
              <a:rPr lang="en-US" dirty="0"/>
              <a:t>Apply It and Try It Reflections </a:t>
            </a:r>
          </a:p>
          <a:p>
            <a:pPr marL="285750" lvl="0" indent="-285750">
              <a:lnSpc>
                <a:spcPct val="100000"/>
              </a:lnSpc>
              <a:buFont typeface="Wingdings" pitchFamily="2" charset="2"/>
              <a:buChar char="ü"/>
            </a:pPr>
            <a:r>
              <a:rPr lang="en-US" dirty="0"/>
              <a:t>Affirmations </a:t>
            </a:r>
          </a:p>
          <a:p>
            <a:pPr marL="285750" lvl="0" indent="-285750">
              <a:lnSpc>
                <a:spcPct val="100000"/>
              </a:lnSpc>
              <a:buFont typeface="Wingdings" pitchFamily="2" charset="2"/>
              <a:buChar char="ü"/>
            </a:pPr>
            <a:r>
              <a:rPr lang="en-US" dirty="0"/>
              <a:t>Teach Me What to Do: Why, When and How</a:t>
            </a:r>
          </a:p>
          <a:p>
            <a:pPr marL="285750" lvl="0" indent="-285750">
              <a:lnSpc>
                <a:spcPct val="100000"/>
              </a:lnSpc>
              <a:buFont typeface="Wingdings" pitchFamily="2" charset="2"/>
              <a:buChar char="ü"/>
            </a:pPr>
            <a:r>
              <a:rPr lang="en-US" dirty="0"/>
              <a:t>Emotional Literacy </a:t>
            </a:r>
          </a:p>
          <a:p>
            <a:pPr marL="285750" lvl="0" indent="-285750">
              <a:lnSpc>
                <a:spcPct val="100000"/>
              </a:lnSpc>
              <a:buFont typeface="Wingdings" pitchFamily="2" charset="2"/>
              <a:buChar char="ü"/>
            </a:pPr>
            <a:r>
              <a:rPr lang="en-US" dirty="0"/>
              <a:t>Controlling Anger and Handling Disappointment </a:t>
            </a:r>
          </a:p>
          <a:p>
            <a:pPr marL="285750" lvl="0" indent="-285750">
              <a:lnSpc>
                <a:spcPct val="100000"/>
              </a:lnSpc>
              <a:buFont typeface="Wingdings" pitchFamily="2" charset="2"/>
              <a:buChar char="ü"/>
            </a:pPr>
            <a:r>
              <a:rPr lang="en-US" dirty="0"/>
              <a:t>Problem Solving</a:t>
            </a:r>
          </a:p>
        </p:txBody>
      </p:sp>
    </p:spTree>
    <p:extLst>
      <p:ext uri="{BB962C8B-B14F-4D97-AF65-F5344CB8AC3E}">
        <p14:creationId xmlns:p14="http://schemas.microsoft.com/office/powerpoint/2010/main" val="1739194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4F3D-39D7-4983-A13B-047C9BEC4912}"/>
              </a:ext>
            </a:extLst>
          </p:cNvPr>
          <p:cNvSpPr>
            <a:spLocks noGrp="1"/>
          </p:cNvSpPr>
          <p:nvPr>
            <p:ph type="title"/>
          </p:nvPr>
        </p:nvSpPr>
        <p:spPr/>
        <p:txBody>
          <a:bodyPr/>
          <a:lstStyle/>
          <a:p>
            <a:r>
              <a:rPr lang="en-US" dirty="0"/>
              <a:t>Problem Solving Steps </a:t>
            </a:r>
            <a:br>
              <a:rPr lang="en-US" dirty="0"/>
            </a:br>
            <a:r>
              <a:rPr lang="en-US" b="0" dirty="0"/>
              <a:t>Step 1: What is my problem?</a:t>
            </a:r>
            <a:endParaRPr lang="en-US" dirty="0"/>
          </a:p>
        </p:txBody>
      </p:sp>
      <p:pic>
        <p:nvPicPr>
          <p:cNvPr id="5" name="Content Placeholder 4">
            <a:extLst>
              <a:ext uri="{FF2B5EF4-FFF2-40B4-BE49-F238E27FC236}">
                <a16:creationId xmlns:a16="http://schemas.microsoft.com/office/drawing/2014/main" id="{4079605C-8813-E841-A35E-93500A2F18D5}"/>
              </a:ext>
              <a:ext uri="{C183D7F6-B498-43B3-948B-1728B52AA6E4}">
                <adec:decorative xmlns:adec="http://schemas.microsoft.com/office/drawing/2017/decorative" val="1"/>
              </a:ext>
            </a:extLst>
          </p:cNvPr>
          <p:cNvPicPr>
            <a:picLocks noGrp="1" noChangeAspect="1"/>
          </p:cNvPicPr>
          <p:nvPr>
            <p:ph idx="1"/>
          </p:nvPr>
        </p:nvPicPr>
        <p:blipFill rotWithShape="1">
          <a:blip r:embed="rId2">
            <a:alphaModFix amt="50000"/>
          </a:blip>
          <a:srcRect l="6312" t="58812" r="6312" b="6149"/>
          <a:stretch/>
        </p:blipFill>
        <p:spPr>
          <a:xfrm>
            <a:off x="628650" y="2779351"/>
            <a:ext cx="7886700" cy="2443886"/>
          </a:xfrm>
          <a:prstGeom prst="rect">
            <a:avLst/>
          </a:prstGeom>
        </p:spPr>
      </p:pic>
      <p:pic>
        <p:nvPicPr>
          <p:cNvPr id="6" name="Content Placeholder 4" descr="visual of step 1. child with question mark in thought bubble">
            <a:extLst>
              <a:ext uri="{FF2B5EF4-FFF2-40B4-BE49-F238E27FC236}">
                <a16:creationId xmlns:a16="http://schemas.microsoft.com/office/drawing/2014/main" id="{334C84BD-2EB9-5F41-8C1C-370D0756163D}"/>
              </a:ext>
            </a:extLst>
          </p:cNvPr>
          <p:cNvPicPr>
            <a:picLocks noChangeAspect="1"/>
          </p:cNvPicPr>
          <p:nvPr/>
        </p:nvPicPr>
        <p:blipFill rotWithShape="1">
          <a:blip r:embed="rId2"/>
          <a:srcRect l="6312" t="58812" r="71910" b="6149"/>
          <a:stretch/>
        </p:blipFill>
        <p:spPr>
          <a:xfrm>
            <a:off x="628650" y="2779351"/>
            <a:ext cx="1965694" cy="2443886"/>
          </a:xfrm>
          <a:prstGeom prst="rect">
            <a:avLst/>
          </a:prstGeom>
          <a:ln w="38100">
            <a:solidFill>
              <a:schemeClr val="accent1"/>
            </a:solidFill>
          </a:ln>
        </p:spPr>
      </p:pic>
    </p:spTree>
    <p:extLst>
      <p:ext uri="{BB962C8B-B14F-4D97-AF65-F5344CB8AC3E}">
        <p14:creationId xmlns:p14="http://schemas.microsoft.com/office/powerpoint/2010/main" val="1375464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EC95F-F7C1-47E0-B4D8-73890B1CB70F}"/>
              </a:ext>
            </a:extLst>
          </p:cNvPr>
          <p:cNvSpPr>
            <a:spLocks noGrp="1"/>
          </p:cNvSpPr>
          <p:nvPr>
            <p:ph type="title"/>
          </p:nvPr>
        </p:nvSpPr>
        <p:spPr/>
        <p:txBody>
          <a:bodyPr/>
          <a:lstStyle/>
          <a:p>
            <a:r>
              <a:rPr lang="en-US" dirty="0"/>
              <a:t>I Can Be a Problem Solver </a:t>
            </a:r>
            <a:br>
              <a:rPr lang="en-US" dirty="0"/>
            </a:br>
            <a:r>
              <a:rPr lang="en-US" dirty="0"/>
              <a:t>at Home</a:t>
            </a:r>
          </a:p>
        </p:txBody>
      </p:sp>
      <p:pic>
        <p:nvPicPr>
          <p:cNvPr id="7" name="Content Placeholder 6">
            <a:extLst>
              <a:ext uri="{FF2B5EF4-FFF2-40B4-BE49-F238E27FC236}">
                <a16:creationId xmlns:a16="http://schemas.microsoft.com/office/drawing/2014/main" id="{2773F9AF-DE16-9340-A72A-307E355D5AB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419758" y="1678963"/>
            <a:ext cx="2992254" cy="2327309"/>
          </a:xfrm>
          <a:prstGeom prst="rect">
            <a:avLst/>
          </a:prstGeom>
        </p:spPr>
      </p:pic>
      <p:pic>
        <p:nvPicPr>
          <p:cNvPr id="6" name="Content Placeholder 6">
            <a:extLst>
              <a:ext uri="{FF2B5EF4-FFF2-40B4-BE49-F238E27FC236}">
                <a16:creationId xmlns:a16="http://schemas.microsoft.com/office/drawing/2014/main" id="{373E852F-6C3B-4748-8D37-172EE5AC1F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31988" y="1690692"/>
            <a:ext cx="2992254" cy="2303852"/>
          </a:xfrm>
          <a:prstGeom prst="rect">
            <a:avLst/>
          </a:prstGeom>
        </p:spPr>
      </p:pic>
      <p:pic>
        <p:nvPicPr>
          <p:cNvPr id="8" name="Content Placeholder 6">
            <a:extLst>
              <a:ext uri="{FF2B5EF4-FFF2-40B4-BE49-F238E27FC236}">
                <a16:creationId xmlns:a16="http://schemas.microsoft.com/office/drawing/2014/main" id="{ECEEC0D2-431C-F542-AF41-D9C7CE4444E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19758" y="4200345"/>
            <a:ext cx="2992254" cy="2303852"/>
          </a:xfrm>
          <a:prstGeom prst="rect">
            <a:avLst/>
          </a:prstGeom>
        </p:spPr>
      </p:pic>
      <p:pic>
        <p:nvPicPr>
          <p:cNvPr id="9" name="Content Placeholder 6">
            <a:extLst>
              <a:ext uri="{FF2B5EF4-FFF2-40B4-BE49-F238E27FC236}">
                <a16:creationId xmlns:a16="http://schemas.microsoft.com/office/drawing/2014/main" id="{FB327529-1F80-A54D-85A0-5C0A978FFBD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31988" y="4211671"/>
            <a:ext cx="2992254" cy="2292526"/>
          </a:xfrm>
          <a:prstGeom prst="rect">
            <a:avLst/>
          </a:prstGeom>
        </p:spPr>
      </p:pic>
    </p:spTree>
    <p:extLst>
      <p:ext uri="{BB962C8B-B14F-4D97-AF65-F5344CB8AC3E}">
        <p14:creationId xmlns:p14="http://schemas.microsoft.com/office/powerpoint/2010/main" val="2444928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AF468-1262-415F-BC53-C80EBB5D38EB}"/>
              </a:ext>
            </a:extLst>
          </p:cNvPr>
          <p:cNvSpPr>
            <a:spLocks noGrp="1"/>
          </p:cNvSpPr>
          <p:nvPr>
            <p:ph type="title"/>
          </p:nvPr>
        </p:nvSpPr>
        <p:spPr/>
        <p:txBody>
          <a:bodyPr>
            <a:normAutofit fontScale="90000"/>
          </a:bodyPr>
          <a:lstStyle/>
          <a:p>
            <a:r>
              <a:rPr lang="en-US" dirty="0"/>
              <a:t>Home Solution Kit </a:t>
            </a:r>
            <a:br>
              <a:rPr lang="en-US" dirty="0"/>
            </a:br>
            <a:r>
              <a:rPr lang="en-US" b="0" dirty="0"/>
              <a:t>Step 2 :Think, Think, Think of Solutions  </a:t>
            </a:r>
          </a:p>
        </p:txBody>
      </p:sp>
      <p:pic>
        <p:nvPicPr>
          <p:cNvPr id="4" name="Content Placeholder 4">
            <a:extLst>
              <a:ext uri="{FF2B5EF4-FFF2-40B4-BE49-F238E27FC236}">
                <a16:creationId xmlns:a16="http://schemas.microsoft.com/office/drawing/2014/main" id="{F3AFACB2-948E-7249-8BB7-FF1AD02462DB}"/>
              </a:ext>
              <a:ext uri="{C183D7F6-B498-43B3-948B-1728B52AA6E4}">
                <adec:decorative xmlns:adec="http://schemas.microsoft.com/office/drawing/2017/decorative" val="1"/>
              </a:ext>
            </a:extLst>
          </p:cNvPr>
          <p:cNvPicPr>
            <a:picLocks noChangeAspect="1"/>
          </p:cNvPicPr>
          <p:nvPr/>
        </p:nvPicPr>
        <p:blipFill rotWithShape="1">
          <a:blip r:embed="rId2">
            <a:alphaModFix amt="50000"/>
          </a:blip>
          <a:srcRect l="6312" t="58812" r="6312" b="6149"/>
          <a:stretch/>
        </p:blipFill>
        <p:spPr>
          <a:xfrm>
            <a:off x="628650" y="2779351"/>
            <a:ext cx="7886700" cy="2443886"/>
          </a:xfrm>
          <a:prstGeom prst="rect">
            <a:avLst/>
          </a:prstGeom>
        </p:spPr>
      </p:pic>
      <p:pic>
        <p:nvPicPr>
          <p:cNvPr id="5" name="Content Placeholder 4" descr="visual of step two, child with light bulb in though bubble">
            <a:extLst>
              <a:ext uri="{FF2B5EF4-FFF2-40B4-BE49-F238E27FC236}">
                <a16:creationId xmlns:a16="http://schemas.microsoft.com/office/drawing/2014/main" id="{EC613A51-014A-F042-82F6-862D768C6D17}"/>
              </a:ext>
            </a:extLst>
          </p:cNvPr>
          <p:cNvPicPr>
            <a:picLocks noChangeAspect="1"/>
          </p:cNvPicPr>
          <p:nvPr/>
        </p:nvPicPr>
        <p:blipFill rotWithShape="1">
          <a:blip r:embed="rId2"/>
          <a:srcRect l="28246" t="58812" r="50000" b="6149"/>
          <a:stretch/>
        </p:blipFill>
        <p:spPr>
          <a:xfrm>
            <a:off x="2608520" y="2779351"/>
            <a:ext cx="1963479" cy="2443886"/>
          </a:xfrm>
          <a:prstGeom prst="rect">
            <a:avLst/>
          </a:prstGeom>
          <a:ln w="38100">
            <a:solidFill>
              <a:schemeClr val="accent1"/>
            </a:solidFill>
          </a:ln>
        </p:spPr>
      </p:pic>
    </p:spTree>
    <p:extLst>
      <p:ext uri="{BB962C8B-B14F-4D97-AF65-F5344CB8AC3E}">
        <p14:creationId xmlns:p14="http://schemas.microsoft.com/office/powerpoint/2010/main" val="2860467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22D16-B415-4CE9-9257-4DDC48588D61}"/>
              </a:ext>
            </a:extLst>
          </p:cNvPr>
          <p:cNvSpPr>
            <a:spLocks noGrp="1"/>
          </p:cNvSpPr>
          <p:nvPr>
            <p:ph type="title"/>
          </p:nvPr>
        </p:nvSpPr>
        <p:spPr/>
        <p:txBody>
          <a:bodyPr/>
          <a:lstStyle/>
          <a:p>
            <a:r>
              <a:rPr lang="en-US" dirty="0"/>
              <a:t>Problem Solving Steps 3 and 4 </a:t>
            </a:r>
          </a:p>
        </p:txBody>
      </p:sp>
      <p:sp>
        <p:nvSpPr>
          <p:cNvPr id="6" name="Text Placeholder 5">
            <a:extLst>
              <a:ext uri="{FF2B5EF4-FFF2-40B4-BE49-F238E27FC236}">
                <a16:creationId xmlns:a16="http://schemas.microsoft.com/office/drawing/2014/main" id="{75407EAF-1716-4DDF-8FB3-A46FA655DE7A}"/>
              </a:ext>
            </a:extLst>
          </p:cNvPr>
          <p:cNvSpPr>
            <a:spLocks noGrp="1"/>
          </p:cNvSpPr>
          <p:nvPr>
            <p:ph type="body" idx="1"/>
          </p:nvPr>
        </p:nvSpPr>
        <p:spPr>
          <a:xfrm>
            <a:off x="629842" y="1935125"/>
            <a:ext cx="3868340" cy="569949"/>
          </a:xfrm>
        </p:spPr>
        <p:txBody>
          <a:bodyPr anchor="t">
            <a:normAutofit lnSpcReduction="10000"/>
          </a:bodyPr>
          <a:lstStyle/>
          <a:p>
            <a:r>
              <a:rPr lang="en-US" dirty="0"/>
              <a:t>Step 3: What would happen </a:t>
            </a:r>
            <a:br>
              <a:rPr lang="en-US" dirty="0"/>
            </a:br>
            <a:r>
              <a:rPr lang="en-US" dirty="0"/>
              <a:t>             if I tried my solution</a:t>
            </a:r>
          </a:p>
        </p:txBody>
      </p:sp>
      <p:sp>
        <p:nvSpPr>
          <p:cNvPr id="8" name="Text Placeholder 7">
            <a:extLst>
              <a:ext uri="{FF2B5EF4-FFF2-40B4-BE49-F238E27FC236}">
                <a16:creationId xmlns:a16="http://schemas.microsoft.com/office/drawing/2014/main" id="{3B3DFBEA-7088-424A-94DA-7F0344F38F37}"/>
              </a:ext>
            </a:extLst>
          </p:cNvPr>
          <p:cNvSpPr>
            <a:spLocks noGrp="1"/>
          </p:cNvSpPr>
          <p:nvPr>
            <p:ph type="body" sz="quarter" idx="3"/>
          </p:nvPr>
        </p:nvSpPr>
        <p:spPr>
          <a:xfrm>
            <a:off x="4629152" y="1935125"/>
            <a:ext cx="3887391" cy="569949"/>
          </a:xfrm>
        </p:spPr>
        <p:txBody>
          <a:bodyPr anchor="t">
            <a:normAutofit lnSpcReduction="10000"/>
          </a:bodyPr>
          <a:lstStyle/>
          <a:p>
            <a:r>
              <a:rPr lang="en-US" dirty="0"/>
              <a:t>Step 4: Give it a try! </a:t>
            </a:r>
          </a:p>
        </p:txBody>
      </p:sp>
      <p:pic>
        <p:nvPicPr>
          <p:cNvPr id="10" name="Content Placeholder 4">
            <a:extLst>
              <a:ext uri="{FF2B5EF4-FFF2-40B4-BE49-F238E27FC236}">
                <a16:creationId xmlns:a16="http://schemas.microsoft.com/office/drawing/2014/main" id="{BDBF6A7E-D90A-2F4E-954B-81B81A9C46C5}"/>
              </a:ext>
              <a:ext uri="{C183D7F6-B498-43B3-948B-1728B52AA6E4}">
                <adec:decorative xmlns:adec="http://schemas.microsoft.com/office/drawing/2017/decorative" val="1"/>
              </a:ext>
            </a:extLst>
          </p:cNvPr>
          <p:cNvPicPr>
            <a:picLocks noChangeAspect="1"/>
          </p:cNvPicPr>
          <p:nvPr/>
        </p:nvPicPr>
        <p:blipFill rotWithShape="1">
          <a:blip r:embed="rId2">
            <a:alphaModFix amt="50000"/>
          </a:blip>
          <a:srcRect l="6312" t="58812" r="6312" b="6149"/>
          <a:stretch/>
        </p:blipFill>
        <p:spPr>
          <a:xfrm>
            <a:off x="628650" y="2779351"/>
            <a:ext cx="7886700" cy="2443886"/>
          </a:xfrm>
          <a:prstGeom prst="rect">
            <a:avLst/>
          </a:prstGeom>
        </p:spPr>
      </p:pic>
      <p:pic>
        <p:nvPicPr>
          <p:cNvPr id="11" name="Content Placeholder 4" descr="visual of steps 3, child next to happy and sad faces. visual of step 4, child saying 'go'.">
            <a:extLst>
              <a:ext uri="{FF2B5EF4-FFF2-40B4-BE49-F238E27FC236}">
                <a16:creationId xmlns:a16="http://schemas.microsoft.com/office/drawing/2014/main" id="{1BF67153-31FB-8B41-A256-1523CE036223}"/>
              </a:ext>
            </a:extLst>
          </p:cNvPr>
          <p:cNvPicPr>
            <a:picLocks noChangeAspect="1"/>
          </p:cNvPicPr>
          <p:nvPr/>
        </p:nvPicPr>
        <p:blipFill rotWithShape="1">
          <a:blip r:embed="rId2"/>
          <a:srcRect l="50001" t="58812" r="6310" b="6149"/>
          <a:stretch/>
        </p:blipFill>
        <p:spPr>
          <a:xfrm>
            <a:off x="4572000" y="2779351"/>
            <a:ext cx="3943350" cy="2443886"/>
          </a:xfrm>
          <a:prstGeom prst="rect">
            <a:avLst/>
          </a:prstGeom>
          <a:ln w="38100">
            <a:solidFill>
              <a:schemeClr val="accent1"/>
            </a:solidFill>
          </a:ln>
        </p:spPr>
      </p:pic>
    </p:spTree>
    <p:extLst>
      <p:ext uri="{BB962C8B-B14F-4D97-AF65-F5344CB8AC3E}">
        <p14:creationId xmlns:p14="http://schemas.microsoft.com/office/powerpoint/2010/main" val="4247118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61374D6-677C-4D62-952C-5CE2F546477A}"/>
              </a:ext>
            </a:extLst>
          </p:cNvPr>
          <p:cNvSpPr>
            <a:spLocks noGrp="1"/>
          </p:cNvSpPr>
          <p:nvPr>
            <p:ph type="title"/>
          </p:nvPr>
        </p:nvSpPr>
        <p:spPr/>
        <p:txBody>
          <a:bodyPr/>
          <a:lstStyle/>
          <a:p>
            <a:r>
              <a:rPr lang="en-US" dirty="0"/>
              <a:t>Setting the Stage for Success </a:t>
            </a:r>
          </a:p>
        </p:txBody>
      </p:sp>
      <p:sp>
        <p:nvSpPr>
          <p:cNvPr id="10" name="Content Placeholder 9">
            <a:extLst>
              <a:ext uri="{FF2B5EF4-FFF2-40B4-BE49-F238E27FC236}">
                <a16:creationId xmlns:a16="http://schemas.microsoft.com/office/drawing/2014/main" id="{5AA932CA-ACDE-4062-998C-A9F3FB43C4A7}"/>
              </a:ext>
            </a:extLst>
          </p:cNvPr>
          <p:cNvSpPr>
            <a:spLocks noGrp="1"/>
          </p:cNvSpPr>
          <p:nvPr>
            <p:ph sz="half" idx="2"/>
          </p:nvPr>
        </p:nvSpPr>
        <p:spPr/>
        <p:txBody>
          <a:bodyPr/>
          <a:lstStyle/>
          <a:p>
            <a:pPr eaLnBrk="1" hangingPunct="1">
              <a:buFontTx/>
              <a:buChar char="•"/>
            </a:pPr>
            <a:r>
              <a:rPr lang="en-US" altLang="en-US" sz="2800" dirty="0"/>
              <a:t>Try to anticipate problems</a:t>
            </a:r>
          </a:p>
          <a:p>
            <a:pPr eaLnBrk="1" hangingPunct="1">
              <a:buFontTx/>
              <a:buChar char="•"/>
            </a:pPr>
            <a:r>
              <a:rPr lang="en-US" altLang="en-US" sz="2800" dirty="0"/>
              <a:t>Stay near your child</a:t>
            </a:r>
          </a:p>
          <a:p>
            <a:pPr eaLnBrk="1" hangingPunct="1">
              <a:buFontTx/>
              <a:buChar char="•"/>
            </a:pPr>
            <a:r>
              <a:rPr lang="en-US" altLang="en-US" sz="2800" dirty="0"/>
              <a:t>Support your child</a:t>
            </a:r>
          </a:p>
          <a:p>
            <a:pPr eaLnBrk="1" hangingPunct="1">
              <a:buFontTx/>
              <a:buChar char="•"/>
            </a:pPr>
            <a:r>
              <a:rPr lang="en-US" altLang="en-US" sz="2800" dirty="0"/>
              <a:t>Encourage your child</a:t>
            </a:r>
            <a:endParaRPr lang="en-US" altLang="en-US" sz="2800" dirty="0">
              <a:solidFill>
                <a:schemeClr val="bg1"/>
              </a:solidFill>
            </a:endParaRPr>
          </a:p>
          <a:p>
            <a:pPr marL="0" indent="0">
              <a:buNone/>
            </a:pPr>
            <a:endParaRPr lang="en-US" dirty="0"/>
          </a:p>
        </p:txBody>
      </p:sp>
      <p:pic>
        <p:nvPicPr>
          <p:cNvPr id="6146" name="Picture 2" descr="father comforting daughter">
            <a:extLst>
              <a:ext uri="{FF2B5EF4-FFF2-40B4-BE49-F238E27FC236}">
                <a16:creationId xmlns:a16="http://schemas.microsoft.com/office/drawing/2014/main" id="{B7E74829-6C81-0047-834D-082F03CD5989}"/>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7940" r="22556"/>
          <a:stretch/>
        </p:blipFill>
        <p:spPr bwMode="auto">
          <a:xfrm>
            <a:off x="628650" y="1825625"/>
            <a:ext cx="3765691" cy="4216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911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6664130-89C6-8C4E-8EEC-8E2EBA33BD7F}"/>
              </a:ext>
              <a:ext uri="{C183D7F6-B498-43B3-948B-1728B52AA6E4}">
                <adec:decorative xmlns:adec="http://schemas.microsoft.com/office/drawing/2017/decorative" val="1"/>
              </a:ext>
            </a:extLst>
          </p:cNvPr>
          <p:cNvGrpSpPr/>
          <p:nvPr/>
        </p:nvGrpSpPr>
        <p:grpSpPr>
          <a:xfrm>
            <a:off x="421281" y="420091"/>
            <a:ext cx="9161938" cy="1136861"/>
            <a:chOff x="421281" y="420091"/>
            <a:chExt cx="9161938" cy="1136861"/>
          </a:xfrm>
        </p:grpSpPr>
        <p:sp>
          <p:nvSpPr>
            <p:cNvPr id="16" name="Rectangle 15">
              <a:extLst>
                <a:ext uri="{FF2B5EF4-FFF2-40B4-BE49-F238E27FC236}">
                  <a16:creationId xmlns:a16="http://schemas.microsoft.com/office/drawing/2014/main" id="{52181404-4ADB-2D46-9371-AB622DBB5867}"/>
                </a:ext>
              </a:extLst>
            </p:cNvPr>
            <p:cNvSpPr/>
            <p:nvPr/>
          </p:nvSpPr>
          <p:spPr>
            <a:xfrm>
              <a:off x="1392195" y="420092"/>
              <a:ext cx="7817708" cy="1071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9FD6FF9-293E-B140-B999-D7C55F41719C}"/>
                </a:ext>
              </a:extLst>
            </p:cNvPr>
            <p:cNvSpPr/>
            <p:nvPr/>
          </p:nvSpPr>
          <p:spPr>
            <a:xfrm>
              <a:off x="1765511" y="1449822"/>
              <a:ext cx="7817708" cy="1071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D4C049C-0FD3-5E4D-BA06-2990EC6665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21281" y="420091"/>
              <a:ext cx="1136861" cy="1136861"/>
            </a:xfrm>
            <a:prstGeom prst="rect">
              <a:avLst/>
            </a:prstGeom>
          </p:spPr>
        </p:pic>
      </p:grpSp>
      <p:sp>
        <p:nvSpPr>
          <p:cNvPr id="2" name="Title 1">
            <a:extLst>
              <a:ext uri="{FF2B5EF4-FFF2-40B4-BE49-F238E27FC236}">
                <a16:creationId xmlns:a16="http://schemas.microsoft.com/office/drawing/2014/main" id="{284D0AC0-0240-4313-AC76-0071ADA27BE0}"/>
              </a:ext>
            </a:extLst>
          </p:cNvPr>
          <p:cNvSpPr>
            <a:spLocks noGrp="1"/>
          </p:cNvSpPr>
          <p:nvPr>
            <p:ph type="title"/>
          </p:nvPr>
        </p:nvSpPr>
        <p:spPr>
          <a:xfrm>
            <a:off x="628650" y="420091"/>
            <a:ext cx="7886700" cy="1136861"/>
          </a:xfrm>
        </p:spPr>
        <p:txBody>
          <a:bodyPr>
            <a:normAutofit/>
          </a:bodyPr>
          <a:lstStyle/>
          <a:p>
            <a:r>
              <a:rPr lang="en-US" dirty="0"/>
              <a:t>Apply It and Try It</a:t>
            </a:r>
          </a:p>
        </p:txBody>
      </p:sp>
      <p:sp>
        <p:nvSpPr>
          <p:cNvPr id="4" name="Content Placeholder 3">
            <a:extLst>
              <a:ext uri="{FF2B5EF4-FFF2-40B4-BE49-F238E27FC236}">
                <a16:creationId xmlns:a16="http://schemas.microsoft.com/office/drawing/2014/main" id="{AB61A27C-B203-42B5-9AD5-998CF858FB0A}"/>
              </a:ext>
            </a:extLst>
          </p:cNvPr>
          <p:cNvSpPr>
            <a:spLocks noGrp="1"/>
          </p:cNvSpPr>
          <p:nvPr>
            <p:ph idx="1"/>
          </p:nvPr>
        </p:nvSpPr>
        <p:spPr>
          <a:xfrm>
            <a:off x="628650" y="1825625"/>
            <a:ext cx="7756894" cy="4497203"/>
          </a:xfrm>
        </p:spPr>
        <p:txBody>
          <a:bodyPr>
            <a:normAutofit/>
          </a:bodyPr>
          <a:lstStyle/>
          <a:p>
            <a:pPr>
              <a:lnSpc>
                <a:spcPct val="100000"/>
              </a:lnSpc>
            </a:pPr>
            <a:r>
              <a:rPr lang="en-US" dirty="0"/>
              <a:t>Select Anger Management and Calming Down </a:t>
            </a:r>
            <a:r>
              <a:rPr lang="en-US" b="1" u="sng" dirty="0"/>
              <a:t>OR</a:t>
            </a:r>
            <a:r>
              <a:rPr lang="en-US" dirty="0"/>
              <a:t> Problem Solving: </a:t>
            </a:r>
          </a:p>
          <a:p>
            <a:pPr lvl="1">
              <a:lnSpc>
                <a:spcPct val="100000"/>
              </a:lnSpc>
            </a:pPr>
            <a:r>
              <a:rPr lang="en-US" dirty="0"/>
              <a:t>What are your ideas for using the materials with your child? </a:t>
            </a:r>
          </a:p>
          <a:p>
            <a:pPr lvl="1">
              <a:lnSpc>
                <a:spcPct val="100000"/>
              </a:lnSpc>
            </a:pPr>
            <a:r>
              <a:rPr lang="en-US" dirty="0"/>
              <a:t>Write down what and how you want to teach.  </a:t>
            </a:r>
          </a:p>
          <a:p>
            <a:pPr lvl="1">
              <a:lnSpc>
                <a:spcPct val="100000"/>
              </a:lnSpc>
            </a:pPr>
            <a:r>
              <a:rPr lang="en-US" dirty="0"/>
              <a:t>Example: Teach my child the problem-solving steps.</a:t>
            </a:r>
          </a:p>
          <a:p>
            <a:pPr lvl="2">
              <a:lnSpc>
                <a:spcPct val="100000"/>
              </a:lnSpc>
            </a:pPr>
            <a:r>
              <a:rPr lang="en-US" sz="2000" dirty="0"/>
              <a:t>Read the scripted story. </a:t>
            </a:r>
          </a:p>
          <a:p>
            <a:pPr lvl="2">
              <a:lnSpc>
                <a:spcPct val="100000"/>
              </a:lnSpc>
            </a:pPr>
            <a:r>
              <a:rPr lang="en-US" sz="2000" dirty="0"/>
              <a:t>Practice talking about problems using the </a:t>
            </a:r>
            <a:br>
              <a:rPr lang="en-US" sz="2000" dirty="0"/>
            </a:br>
            <a:r>
              <a:rPr lang="en-US" sz="2000" dirty="0"/>
              <a:t>scenario cards.</a:t>
            </a:r>
          </a:p>
          <a:p>
            <a:pPr lvl="2">
              <a:lnSpc>
                <a:spcPct val="100000"/>
              </a:lnSpc>
            </a:pPr>
            <a:r>
              <a:rPr lang="en-US" sz="2000" dirty="0"/>
              <a:t>Hang a few of the solutions on the fridge </a:t>
            </a:r>
            <a:br>
              <a:rPr lang="en-US" sz="2000" dirty="0"/>
            </a:br>
            <a:r>
              <a:rPr lang="en-US" sz="2000" dirty="0"/>
              <a:t>so my child can refer to the solutions easily. </a:t>
            </a:r>
          </a:p>
        </p:txBody>
      </p:sp>
      <p:grpSp>
        <p:nvGrpSpPr>
          <p:cNvPr id="6" name="Group 5" descr="handbook activity 3">
            <a:extLst>
              <a:ext uri="{FF2B5EF4-FFF2-40B4-BE49-F238E27FC236}">
                <a16:creationId xmlns:a16="http://schemas.microsoft.com/office/drawing/2014/main" id="{DB447CD2-5966-5143-AD03-CB65AA8C135B}"/>
              </a:ext>
            </a:extLst>
          </p:cNvPr>
          <p:cNvGrpSpPr/>
          <p:nvPr/>
        </p:nvGrpSpPr>
        <p:grpSpPr>
          <a:xfrm>
            <a:off x="6916024" y="5269245"/>
            <a:ext cx="2227976" cy="708102"/>
            <a:chOff x="421281" y="5615234"/>
            <a:chExt cx="2227976" cy="708102"/>
          </a:xfrm>
        </p:grpSpPr>
        <p:sp>
          <p:nvSpPr>
            <p:cNvPr id="8" name="TextBox 7">
              <a:extLst>
                <a:ext uri="{FF2B5EF4-FFF2-40B4-BE49-F238E27FC236}">
                  <a16:creationId xmlns:a16="http://schemas.microsoft.com/office/drawing/2014/main" id="{1C0E40C1-28BA-CA43-9E6F-C8714878801D}"/>
                </a:ext>
              </a:extLst>
            </p:cNvPr>
            <p:cNvSpPr txBox="1"/>
            <p:nvPr/>
          </p:nvSpPr>
          <p:spPr>
            <a:xfrm>
              <a:off x="1121949" y="5622857"/>
              <a:ext cx="1527308" cy="307777"/>
            </a:xfrm>
            <a:prstGeom prst="rect">
              <a:avLst/>
            </a:prstGeom>
            <a:solidFill>
              <a:schemeClr val="accent4"/>
            </a:solidFill>
            <a:ln>
              <a:solidFill>
                <a:schemeClr val="tx2"/>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1400" dirty="0">
                  <a:solidFill>
                    <a:schemeClr val="tx2"/>
                  </a:solidFill>
                </a:rPr>
                <a:t>Activity 3</a:t>
              </a:r>
            </a:p>
          </p:txBody>
        </p:sp>
        <p:pic>
          <p:nvPicPr>
            <p:cNvPr id="9" name="Picture 8" descr="Icon&#10;&#10;Description automatically generated">
              <a:extLst>
                <a:ext uri="{FF2B5EF4-FFF2-40B4-BE49-F238E27FC236}">
                  <a16:creationId xmlns:a16="http://schemas.microsoft.com/office/drawing/2014/main" id="{763F5A76-837A-7B41-9A04-A458EDD5E1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281" y="5615234"/>
              <a:ext cx="708102" cy="708102"/>
            </a:xfrm>
            <a:prstGeom prst="rect">
              <a:avLst/>
            </a:prstGeom>
          </p:spPr>
        </p:pic>
      </p:grpSp>
    </p:spTree>
    <p:extLst>
      <p:ext uri="{BB962C8B-B14F-4D97-AF65-F5344CB8AC3E}">
        <p14:creationId xmlns:p14="http://schemas.microsoft.com/office/powerpoint/2010/main" val="2325965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71322B-64B3-2B48-A6E8-EDAEF473F01E}"/>
              </a:ext>
              <a:ext uri="{C183D7F6-B498-43B3-948B-1728B52AA6E4}">
                <adec:decorative xmlns:adec="http://schemas.microsoft.com/office/drawing/2017/decorative" val="1"/>
              </a:ext>
            </a:extLst>
          </p:cNvPr>
          <p:cNvGrpSpPr/>
          <p:nvPr/>
        </p:nvGrpSpPr>
        <p:grpSpPr>
          <a:xfrm>
            <a:off x="421281" y="420091"/>
            <a:ext cx="9161938" cy="1136861"/>
            <a:chOff x="421281" y="420091"/>
            <a:chExt cx="9161938" cy="1136861"/>
          </a:xfrm>
        </p:grpSpPr>
        <p:sp>
          <p:nvSpPr>
            <p:cNvPr id="5" name="Rectangle 4">
              <a:extLst>
                <a:ext uri="{FF2B5EF4-FFF2-40B4-BE49-F238E27FC236}">
                  <a16:creationId xmlns:a16="http://schemas.microsoft.com/office/drawing/2014/main" id="{47894A62-F275-DA40-8F6C-9C74680E868C}"/>
                </a:ext>
              </a:extLst>
            </p:cNvPr>
            <p:cNvSpPr/>
            <p:nvPr/>
          </p:nvSpPr>
          <p:spPr>
            <a:xfrm>
              <a:off x="1392195" y="420092"/>
              <a:ext cx="7817708" cy="1071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4C21DB2-FB27-9846-A4A5-217C67A25984}"/>
                </a:ext>
              </a:extLst>
            </p:cNvPr>
            <p:cNvSpPr/>
            <p:nvPr/>
          </p:nvSpPr>
          <p:spPr>
            <a:xfrm>
              <a:off x="1765511" y="1449822"/>
              <a:ext cx="7817708" cy="1071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3D814C5-19E4-3E41-8AE1-42DF1C2724D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21281" y="420091"/>
              <a:ext cx="1136861" cy="1136861"/>
            </a:xfrm>
            <a:prstGeom prst="rect">
              <a:avLst/>
            </a:prstGeom>
          </p:spPr>
        </p:pic>
      </p:grpSp>
      <p:sp>
        <p:nvSpPr>
          <p:cNvPr id="2" name="Title 1">
            <a:extLst>
              <a:ext uri="{FF2B5EF4-FFF2-40B4-BE49-F238E27FC236}">
                <a16:creationId xmlns:a16="http://schemas.microsoft.com/office/drawing/2014/main" id="{48EDEA9C-10B7-44A3-B765-77D5D0D14164}"/>
              </a:ext>
            </a:extLst>
          </p:cNvPr>
          <p:cNvSpPr>
            <a:spLocks noGrp="1"/>
          </p:cNvSpPr>
          <p:nvPr>
            <p:ph type="title"/>
          </p:nvPr>
        </p:nvSpPr>
        <p:spPr>
          <a:xfrm>
            <a:off x="628650" y="420091"/>
            <a:ext cx="7886700" cy="1136861"/>
          </a:xfrm>
        </p:spPr>
        <p:txBody>
          <a:bodyPr/>
          <a:lstStyle/>
          <a:p>
            <a:r>
              <a:rPr lang="en-US" dirty="0">
                <a:latin typeface="Century Gothic"/>
              </a:rPr>
              <a:t>Apply It and Try It Review</a:t>
            </a:r>
            <a:endParaRPr lang="en-US" dirty="0"/>
          </a:p>
        </p:txBody>
      </p:sp>
      <p:sp>
        <p:nvSpPr>
          <p:cNvPr id="3" name="Content Placeholder 2">
            <a:extLst>
              <a:ext uri="{FF2B5EF4-FFF2-40B4-BE49-F238E27FC236}">
                <a16:creationId xmlns:a16="http://schemas.microsoft.com/office/drawing/2014/main" id="{034429E3-20E1-432A-B951-CE916A60BDBE}"/>
              </a:ext>
            </a:extLst>
          </p:cNvPr>
          <p:cNvSpPr>
            <a:spLocks noGrp="1"/>
          </p:cNvSpPr>
          <p:nvPr>
            <p:ph idx="1"/>
          </p:nvPr>
        </p:nvSpPr>
        <p:spPr/>
        <p:txBody>
          <a:bodyPr/>
          <a:lstStyle/>
          <a:p>
            <a:pPr marL="0" indent="0">
              <a:buNone/>
            </a:pPr>
            <a:r>
              <a:rPr lang="en-US" b="1" dirty="0">
                <a:latin typeface="+mn-lt"/>
              </a:rPr>
              <a:t>Things to Try at Home:</a:t>
            </a:r>
          </a:p>
          <a:p>
            <a:pPr marL="514350" indent="-514350">
              <a:buFont typeface="+mj-lt"/>
              <a:buAutoNum type="arabicPeriod"/>
            </a:pPr>
            <a:r>
              <a:rPr lang="en-US" dirty="0"/>
              <a:t>Teach your child </a:t>
            </a:r>
            <a:r>
              <a:rPr lang="en-US" b="1" dirty="0">
                <a:solidFill>
                  <a:schemeClr val="accent1"/>
                </a:solidFill>
              </a:rPr>
              <a:t>new emotion </a:t>
            </a:r>
            <a:r>
              <a:rPr lang="en-US" dirty="0"/>
              <a:t>words (Handbook Activity 2) </a:t>
            </a:r>
          </a:p>
          <a:p>
            <a:pPr marL="514350" indent="-514350">
              <a:buFont typeface="+mj-lt"/>
              <a:buAutoNum type="arabicPeriod"/>
            </a:pPr>
            <a:r>
              <a:rPr lang="en-US" dirty="0"/>
              <a:t>Use calm down strategies </a:t>
            </a:r>
            <a:r>
              <a:rPr lang="en-US" b="1" u="sng" dirty="0">
                <a:solidFill>
                  <a:schemeClr val="accent1"/>
                </a:solidFill>
              </a:rPr>
              <a:t>or</a:t>
            </a:r>
            <a:r>
              <a:rPr lang="en-US" dirty="0"/>
              <a:t> problem-solving strategies (Handbook Activity 3) </a:t>
            </a:r>
          </a:p>
        </p:txBody>
      </p:sp>
    </p:spTree>
    <p:extLst>
      <p:ext uri="{BB962C8B-B14F-4D97-AF65-F5344CB8AC3E}">
        <p14:creationId xmlns:p14="http://schemas.microsoft.com/office/powerpoint/2010/main" val="2201835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098032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9E66AA-D582-0B42-A79D-F771C261A0C8}"/>
              </a:ext>
              <a:ext uri="{C183D7F6-B498-43B3-948B-1728B52AA6E4}">
                <adec:decorative xmlns:adec="http://schemas.microsoft.com/office/drawing/2017/decorative" val="1"/>
              </a:ext>
            </a:extLst>
          </p:cNvPr>
          <p:cNvGrpSpPr/>
          <p:nvPr/>
        </p:nvGrpSpPr>
        <p:grpSpPr>
          <a:xfrm>
            <a:off x="421281" y="420091"/>
            <a:ext cx="9161938" cy="1136861"/>
            <a:chOff x="421281" y="420091"/>
            <a:chExt cx="9161938" cy="1136861"/>
          </a:xfrm>
        </p:grpSpPr>
        <p:sp>
          <p:nvSpPr>
            <p:cNvPr id="5" name="Rectangle 4">
              <a:extLst>
                <a:ext uri="{FF2B5EF4-FFF2-40B4-BE49-F238E27FC236}">
                  <a16:creationId xmlns:a16="http://schemas.microsoft.com/office/drawing/2014/main" id="{ABFD747A-163F-7A44-A900-58DDD1EF51B0}"/>
                </a:ext>
              </a:extLst>
            </p:cNvPr>
            <p:cNvSpPr/>
            <p:nvPr/>
          </p:nvSpPr>
          <p:spPr>
            <a:xfrm>
              <a:off x="1392195" y="420092"/>
              <a:ext cx="7817708" cy="1071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98B89B-98B9-8647-82AB-CB35FE6E39ED}"/>
                </a:ext>
              </a:extLst>
            </p:cNvPr>
            <p:cNvSpPr/>
            <p:nvPr/>
          </p:nvSpPr>
          <p:spPr>
            <a:xfrm>
              <a:off x="1765511" y="1449822"/>
              <a:ext cx="7817708" cy="1071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2432BF5-3598-7C41-9830-C23A46C213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21281" y="420091"/>
              <a:ext cx="1136861" cy="1136861"/>
            </a:xfrm>
            <a:prstGeom prst="rect">
              <a:avLst/>
            </a:prstGeom>
          </p:spPr>
        </p:pic>
      </p:grpSp>
      <p:sp>
        <p:nvSpPr>
          <p:cNvPr id="2" name="Title 1">
            <a:extLst>
              <a:ext uri="{FF2B5EF4-FFF2-40B4-BE49-F238E27FC236}">
                <a16:creationId xmlns:a16="http://schemas.microsoft.com/office/drawing/2014/main" id="{F2C1B058-C443-43B7-9DB8-E6DFF3D2D47E}"/>
              </a:ext>
            </a:extLst>
          </p:cNvPr>
          <p:cNvSpPr>
            <a:spLocks noGrp="1"/>
          </p:cNvSpPr>
          <p:nvPr>
            <p:ph type="title"/>
          </p:nvPr>
        </p:nvSpPr>
        <p:spPr>
          <a:xfrm>
            <a:off x="1212351" y="365129"/>
            <a:ext cx="7304190" cy="1325563"/>
          </a:xfrm>
        </p:spPr>
        <p:txBody>
          <a:bodyPr/>
          <a:lstStyle/>
          <a:p>
            <a:r>
              <a:rPr lang="en-US" dirty="0"/>
              <a:t>Apply It and Try It Reflection </a:t>
            </a:r>
          </a:p>
        </p:txBody>
      </p:sp>
      <p:sp>
        <p:nvSpPr>
          <p:cNvPr id="8" name="Text Placeholder 7">
            <a:extLst>
              <a:ext uri="{FF2B5EF4-FFF2-40B4-BE49-F238E27FC236}">
                <a16:creationId xmlns:a16="http://schemas.microsoft.com/office/drawing/2014/main" id="{1629B6D7-BEEC-C64C-9173-B313A1E62441}"/>
              </a:ext>
            </a:extLst>
          </p:cNvPr>
          <p:cNvSpPr>
            <a:spLocks noGrp="1"/>
          </p:cNvSpPr>
          <p:nvPr>
            <p:ph type="body" idx="1"/>
          </p:nvPr>
        </p:nvSpPr>
        <p:spPr>
          <a:xfrm>
            <a:off x="703659" y="1973521"/>
            <a:ext cx="7641927" cy="823912"/>
          </a:xfrm>
        </p:spPr>
        <p:style>
          <a:lnRef idx="3">
            <a:schemeClr val="lt1"/>
          </a:lnRef>
          <a:fillRef idx="1">
            <a:schemeClr val="accent2"/>
          </a:fillRef>
          <a:effectRef idx="1">
            <a:schemeClr val="accent2"/>
          </a:effectRef>
          <a:fontRef idx="minor">
            <a:schemeClr val="lt1"/>
          </a:fontRef>
        </p:style>
        <p:txBody>
          <a:bodyPr anchor="ctr">
            <a:normAutofit/>
          </a:bodyPr>
          <a:lstStyle/>
          <a:p>
            <a:pPr algn="ctr"/>
            <a:r>
              <a:rPr lang="en-US" sz="2400" dirty="0"/>
              <a:t>Routine or Transition</a:t>
            </a:r>
          </a:p>
        </p:txBody>
      </p:sp>
      <p:pic>
        <p:nvPicPr>
          <p:cNvPr id="20" name="Picture 19">
            <a:extLst>
              <a:ext uri="{FF2B5EF4-FFF2-40B4-BE49-F238E27FC236}">
                <a16:creationId xmlns:a16="http://schemas.microsoft.com/office/drawing/2014/main" id="{1C00EA6D-8F23-A74B-95F9-D31D8E1C376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272" y="3009900"/>
            <a:ext cx="2634754" cy="2641600"/>
          </a:xfrm>
          <a:prstGeom prst="rect">
            <a:avLst/>
          </a:prstGeom>
        </p:spPr>
      </p:pic>
      <p:sp>
        <p:nvSpPr>
          <p:cNvPr id="22" name="Content Placeholder 2">
            <a:extLst>
              <a:ext uri="{FF2B5EF4-FFF2-40B4-BE49-F238E27FC236}">
                <a16:creationId xmlns:a16="http://schemas.microsoft.com/office/drawing/2014/main" id="{23E06E57-4CAD-1C45-87A6-11C887057CCA}"/>
              </a:ext>
            </a:extLst>
          </p:cNvPr>
          <p:cNvSpPr txBox="1">
            <a:spLocks/>
          </p:cNvSpPr>
          <p:nvPr/>
        </p:nvSpPr>
        <p:spPr>
          <a:xfrm>
            <a:off x="941134" y="3638977"/>
            <a:ext cx="2235745" cy="1370102"/>
          </a:xfrm>
          <a:prstGeom prst="rect">
            <a:avLst/>
          </a:prstGeom>
        </p:spPr>
        <p:txBody>
          <a:bodyPr vert="horz" lIns="91440" tIns="45720" rIns="91440" bIns="45720" rtlCol="0">
            <a:normAutofit fontScale="92500" lnSpcReduction="20000"/>
          </a:bodyPr>
          <a:lstStyle>
            <a:lvl1pPr marL="171450" indent="-171450" algn="l" defTabSz="685800" rtl="0" eaLnBrk="1" latinLnBrk="0" hangingPunct="1">
              <a:lnSpc>
                <a:spcPct val="100000"/>
              </a:lnSpc>
              <a:spcBef>
                <a:spcPts val="750"/>
              </a:spcBef>
              <a:buClr>
                <a:schemeClr val="accent1"/>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375"/>
              </a:spcBef>
              <a:buClr>
                <a:schemeClr val="accent4"/>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375"/>
              </a:spcBef>
              <a:buClr>
                <a:schemeClr val="accent2"/>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375"/>
              </a:spcBef>
              <a:buClr>
                <a:schemeClr val="accent5">
                  <a:lumMod val="75000"/>
                </a:schemeClr>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dirty="0"/>
              <a:t>How did you feel about trying the strategies?</a:t>
            </a:r>
          </a:p>
        </p:txBody>
      </p:sp>
      <p:pic>
        <p:nvPicPr>
          <p:cNvPr id="18" name="Picture 17">
            <a:extLst>
              <a:ext uri="{FF2B5EF4-FFF2-40B4-BE49-F238E27FC236}">
                <a16:creationId xmlns:a16="http://schemas.microsoft.com/office/drawing/2014/main" id="{56C82242-3FB7-7848-A248-DA7D9600E4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801248" y="2479552"/>
            <a:ext cx="2634754" cy="2228360"/>
          </a:xfrm>
          <a:prstGeom prst="rect">
            <a:avLst/>
          </a:prstGeom>
        </p:spPr>
      </p:pic>
      <p:sp>
        <p:nvSpPr>
          <p:cNvPr id="23" name="Content Placeholder 2">
            <a:extLst>
              <a:ext uri="{FF2B5EF4-FFF2-40B4-BE49-F238E27FC236}">
                <a16:creationId xmlns:a16="http://schemas.microsoft.com/office/drawing/2014/main" id="{49510934-C39C-994B-A262-977D2C7C516C}"/>
              </a:ext>
            </a:extLst>
          </p:cNvPr>
          <p:cNvSpPr txBox="1">
            <a:spLocks/>
          </p:cNvSpPr>
          <p:nvPr/>
        </p:nvSpPr>
        <p:spPr>
          <a:xfrm>
            <a:off x="4967563" y="2956988"/>
            <a:ext cx="2235745" cy="1370102"/>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100000"/>
              </a:lnSpc>
              <a:spcBef>
                <a:spcPts val="750"/>
              </a:spcBef>
              <a:buClr>
                <a:schemeClr val="accent1"/>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375"/>
              </a:spcBef>
              <a:buClr>
                <a:schemeClr val="accent4"/>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375"/>
              </a:spcBef>
              <a:buClr>
                <a:schemeClr val="accent2"/>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375"/>
              </a:spcBef>
              <a:buClr>
                <a:schemeClr val="accent5">
                  <a:lumMod val="75000"/>
                </a:schemeClr>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dirty="0"/>
              <a:t>How did your child respond?</a:t>
            </a:r>
          </a:p>
        </p:txBody>
      </p:sp>
      <p:pic>
        <p:nvPicPr>
          <p:cNvPr id="19" name="Picture 18">
            <a:extLst>
              <a:ext uri="{FF2B5EF4-FFF2-40B4-BE49-F238E27FC236}">
                <a16:creationId xmlns:a16="http://schemas.microsoft.com/office/drawing/2014/main" id="{8D8ACF5A-5CBD-1245-A094-9343B1464DE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5902611" y="4060568"/>
            <a:ext cx="2505117" cy="2228360"/>
          </a:xfrm>
          <a:prstGeom prst="rect">
            <a:avLst/>
          </a:prstGeom>
        </p:spPr>
      </p:pic>
      <p:sp>
        <p:nvSpPr>
          <p:cNvPr id="21" name="Content Placeholder 2">
            <a:extLst>
              <a:ext uri="{FF2B5EF4-FFF2-40B4-BE49-F238E27FC236}">
                <a16:creationId xmlns:a16="http://schemas.microsoft.com/office/drawing/2014/main" id="{798F38D0-061F-0244-BE16-98B195811C13}"/>
              </a:ext>
            </a:extLst>
          </p:cNvPr>
          <p:cNvSpPr txBox="1">
            <a:spLocks/>
          </p:cNvSpPr>
          <p:nvPr/>
        </p:nvSpPr>
        <p:spPr>
          <a:xfrm>
            <a:off x="6017190" y="4489697"/>
            <a:ext cx="2235745" cy="1370102"/>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100000"/>
              </a:lnSpc>
              <a:spcBef>
                <a:spcPts val="750"/>
              </a:spcBef>
              <a:buClr>
                <a:schemeClr val="accent1"/>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375"/>
              </a:spcBef>
              <a:buClr>
                <a:schemeClr val="accent4"/>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375"/>
              </a:spcBef>
              <a:buClr>
                <a:schemeClr val="accent2"/>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375"/>
              </a:spcBef>
              <a:buClr>
                <a:schemeClr val="accent5">
                  <a:lumMod val="75000"/>
                </a:schemeClr>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dirty="0"/>
              <a:t>Was any part of this challenging?</a:t>
            </a:r>
          </a:p>
        </p:txBody>
      </p:sp>
      <p:pic>
        <p:nvPicPr>
          <p:cNvPr id="30" name="Picture 29">
            <a:extLst>
              <a:ext uri="{FF2B5EF4-FFF2-40B4-BE49-F238E27FC236}">
                <a16:creationId xmlns:a16="http://schemas.microsoft.com/office/drawing/2014/main" id="{27A8F1EF-37CE-8F44-BFD2-D04F8F4C8664}"/>
              </a:ext>
              <a:ext uri="{C183D7F6-B498-43B3-948B-1728B52AA6E4}">
                <adec:decorative xmlns:adec="http://schemas.microsoft.com/office/drawing/2017/decorative" val="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5711" b="99031" l="18941" r="95693">
                        <a14:foregroundMark x1="24666" y1="79645" x2="18967" y2="97617"/>
                        <a14:foregroundMark x1="18967" y1="97617" x2="26297" y2="99879"/>
                        <a14:foregroundMark x1="26297" y1="99879" x2="29481" y2="90509"/>
                        <a14:foregroundMark x1="29481" y1="90509" x2="25067" y2="80089"/>
                        <a14:foregroundMark x1="45613" y1="71931" x2="39058" y2="74798"/>
                        <a14:foregroundMark x1="39058" y1="74798" x2="36356" y2="84087"/>
                        <a14:foregroundMark x1="36356" y1="84087" x2="38657" y2="93296"/>
                        <a14:foregroundMark x1="38657" y1="93296" x2="44890" y2="97294"/>
                        <a14:foregroundMark x1="44890" y1="97294" x2="52648" y2="97900"/>
                        <a14:foregroundMark x1="52648" y1="97900" x2="57785" y2="92044"/>
                        <a14:foregroundMark x1="57785" y1="92044" x2="59256" y2="81543"/>
                        <a14:foregroundMark x1="59256" y1="81543" x2="55591" y2="72294"/>
                        <a14:foregroundMark x1="55591" y1="72294" x2="53906" y2="84128"/>
                        <a14:foregroundMark x1="53906" y1="84128" x2="48930" y2="77262"/>
                        <a14:foregroundMark x1="48930" y1="77262" x2="49893" y2="89822"/>
                        <a14:foregroundMark x1="49893" y1="89822" x2="47004" y2="80210"/>
                        <a14:foregroundMark x1="47004" y1="80210" x2="40423" y2="81866"/>
                        <a14:foregroundMark x1="40423" y1="81866" x2="39888" y2="88207"/>
                        <a14:foregroundMark x1="37935" y1="77544" x2="48315" y2="79645"/>
                        <a14:foregroundMark x1="73515" y1="71284" x2="80070" y2="73304"/>
                        <a14:foregroundMark x1="80070" y1="73304" x2="85982" y2="78635"/>
                        <a14:foregroundMark x1="85982" y1="78635" x2="90128" y2="86470"/>
                        <a14:foregroundMark x1="90128" y1="86470" x2="96014" y2="91721"/>
                        <a14:foregroundMark x1="96014" y1="91721" x2="91145" y2="99919"/>
                        <a14:foregroundMark x1="91145" y1="99919" x2="58507" y2="98465"/>
                        <a14:foregroundMark x1="58507" y1="98465" x2="54896" y2="90024"/>
                        <a14:foregroundMark x1="54896" y1="90024" x2="60059" y2="82310"/>
                        <a14:foregroundMark x1="60059" y1="82310" x2="72820" y2="72536"/>
                        <a14:foregroundMark x1="22579" y1="86147" x2="20011" y2="95153"/>
                        <a14:foregroundMark x1="20011" y1="95153" x2="23274" y2="85662"/>
                        <a14:foregroundMark x1="23274" y1="85662" x2="23274" y2="85299"/>
                        <a14:foregroundMark x1="21054" y1="89903" x2="18994" y2="99111"/>
                        <a14:foregroundMark x1="18994" y1="99111" x2="21482" y2="91155"/>
                        <a14:foregroundMark x1="93312" y1="89459" x2="95693" y2="98708"/>
                        <a14:foregroundMark x1="95693" y1="98708" x2="90209" y2="93134"/>
                        <a14:foregroundMark x1="90209" y1="93134" x2="90262" y2="92205"/>
                        <a14:foregroundMark x1="49706" y1="18619" x2="55457" y2="13732"/>
                        <a14:foregroundMark x1="55457" y1="13732" x2="61985" y2="13813"/>
                        <a14:foregroundMark x1="61985" y1="13813" x2="68004" y2="17165"/>
                        <a14:foregroundMark x1="68004" y1="17165" x2="51498" y2="18215"/>
                        <a14:foregroundMark x1="51498" y1="18215" x2="58935" y2="15711"/>
                        <a14:foregroundMark x1="58935" y1="15711" x2="65918" y2="17609"/>
                        <a14:backgroundMark x1="31434" y1="84047" x2="34243" y2="74758"/>
                        <a14:backgroundMark x1="34243" y1="74758" x2="46522" y2="68821"/>
                        <a14:backgroundMark x1="46522" y1="68821" x2="39995" y2="71809"/>
                        <a14:backgroundMark x1="39995" y1="71809" x2="34564" y2="77585"/>
                        <a14:backgroundMark x1="34564" y1="77585" x2="32691" y2="82795"/>
                        <a14:backgroundMark x1="46522" y1="68174" x2="46121" y2="70032"/>
                        <a14:backgroundMark x1="46790" y1="70477" x2="47084" y2="70234"/>
                        <a14:backgroundMark x1="49706" y1="64620" x2="49973" y2="64176"/>
                        <a14:backgroundMark x1="49973" y1="66276" x2="49973" y2="65428"/>
                        <a14:backgroundMark x1="50268" y1="66478" x2="49706" y2="66276"/>
                        <a14:backgroundMark x1="49973" y1="66478" x2="50268" y2="66478"/>
                        <a14:backgroundMark x1="46790" y1="71082" x2="47619" y2="69426"/>
                        <a14:backgroundMark x1="46950" y1="70679" x2="48315" y2="69184"/>
                        <a14:backgroundMark x1="48181" y1="70234" x2="49839" y2="68376"/>
                        <a14:backgroundMark x1="47780" y1="69426" x2="49706" y2="67326"/>
                        <a14:backgroundMark x1="45559" y1="71082" x2="46522" y2="71284"/>
                      </a14:backgroundRemoval>
                    </a14:imgEffect>
                  </a14:imgLayer>
                </a14:imgProps>
              </a:ext>
              <a:ext uri="{28A0092B-C50C-407E-A947-70E740481C1C}">
                <a14:useLocalDpi xmlns:a14="http://schemas.microsoft.com/office/drawing/2010/main" val="0"/>
              </a:ext>
            </a:extLst>
          </a:blip>
          <a:srcRect l="17040" t="8995"/>
          <a:stretch/>
        </p:blipFill>
        <p:spPr>
          <a:xfrm>
            <a:off x="2053649" y="3755224"/>
            <a:ext cx="4269838" cy="3102776"/>
          </a:xfrm>
          <a:prstGeom prst="rect">
            <a:avLst/>
          </a:prstGeom>
        </p:spPr>
      </p:pic>
    </p:spTree>
    <p:extLst>
      <p:ext uri="{BB962C8B-B14F-4D97-AF65-F5344CB8AC3E}">
        <p14:creationId xmlns:p14="http://schemas.microsoft.com/office/powerpoint/2010/main" val="874116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7720D-25BB-4061-B14F-940918706BDC}"/>
              </a:ext>
            </a:extLst>
          </p:cNvPr>
          <p:cNvSpPr>
            <a:spLocks noGrp="1"/>
          </p:cNvSpPr>
          <p:nvPr>
            <p:ph type="title"/>
          </p:nvPr>
        </p:nvSpPr>
        <p:spPr/>
        <p:txBody>
          <a:bodyPr/>
          <a:lstStyle/>
          <a:p>
            <a:r>
              <a:rPr lang="en-US" dirty="0"/>
              <a:t>Affirmations </a:t>
            </a:r>
          </a:p>
        </p:txBody>
      </p:sp>
      <p:graphicFrame>
        <p:nvGraphicFramePr>
          <p:cNvPr id="8" name="Content Placeholder 2" descr="list of affirmation descriptors">
            <a:extLst>
              <a:ext uri="{FF2B5EF4-FFF2-40B4-BE49-F238E27FC236}">
                <a16:creationId xmlns:a16="http://schemas.microsoft.com/office/drawing/2014/main" id="{2750FAA1-6246-4DA8-B902-43F932B0886F}"/>
              </a:ext>
            </a:extLst>
          </p:cNvPr>
          <p:cNvGraphicFramePr>
            <a:graphicFrameLocks noGrp="1"/>
          </p:cNvGraphicFramePr>
          <p:nvPr>
            <p:ph idx="1"/>
            <p:extLst>
              <p:ext uri="{D42A27DB-BD31-4B8C-83A1-F6EECF244321}">
                <p14:modId xmlns:p14="http://schemas.microsoft.com/office/powerpoint/2010/main" val="1416393775"/>
              </p:ext>
            </p:extLst>
          </p:nvPr>
        </p:nvGraphicFramePr>
        <p:xfrm>
          <a:off x="628650" y="1570042"/>
          <a:ext cx="7886700" cy="2771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7" name="Straight Connector 16">
            <a:extLst>
              <a:ext uri="{FF2B5EF4-FFF2-40B4-BE49-F238E27FC236}">
                <a16:creationId xmlns:a16="http://schemas.microsoft.com/office/drawing/2014/main" id="{15E8358C-FE3C-5944-87C6-462753C4009C}"/>
              </a:ext>
              <a:ext uri="{C183D7F6-B498-43B3-948B-1728B52AA6E4}">
                <adec:decorative xmlns:adec="http://schemas.microsoft.com/office/drawing/2017/decorative" val="1"/>
              </a:ext>
            </a:extLst>
          </p:cNvPr>
          <p:cNvCxnSpPr/>
          <p:nvPr/>
        </p:nvCxnSpPr>
        <p:spPr>
          <a:xfrm>
            <a:off x="892175" y="4406900"/>
            <a:ext cx="735965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789B3BA-D7BD-E34A-8DE6-590B87BE35DB}"/>
              </a:ext>
            </a:extLst>
          </p:cNvPr>
          <p:cNvSpPr/>
          <p:nvPr/>
        </p:nvSpPr>
        <p:spPr>
          <a:xfrm>
            <a:off x="1260475" y="4785429"/>
            <a:ext cx="6623050" cy="1384995"/>
          </a:xfrm>
          <a:prstGeom prst="rect">
            <a:avLst/>
          </a:prstGeom>
        </p:spPr>
        <p:txBody>
          <a:bodyPr wrap="square">
            <a:spAutoFit/>
          </a:bodyPr>
          <a:lstStyle/>
          <a:p>
            <a:pPr algn="ctr"/>
            <a:r>
              <a:rPr lang="en-US" sz="2800" b="1" dirty="0">
                <a:solidFill>
                  <a:schemeClr val="accent1"/>
                </a:solidFill>
              </a:rPr>
              <a:t>Make a note! </a:t>
            </a:r>
          </a:p>
          <a:p>
            <a:pPr algn="ctr"/>
            <a:r>
              <a:rPr lang="en-US" sz="2800" dirty="0">
                <a:solidFill>
                  <a:schemeClr val="tx2"/>
                </a:solidFill>
              </a:rPr>
              <a:t>Reflect on the changes you have made or your efforts with your child.</a:t>
            </a:r>
          </a:p>
        </p:txBody>
      </p:sp>
    </p:spTree>
    <p:extLst>
      <p:ext uri="{BB962C8B-B14F-4D97-AF65-F5344CB8AC3E}">
        <p14:creationId xmlns:p14="http://schemas.microsoft.com/office/powerpoint/2010/main" val="462349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63557"/>
            <a:ext cx="7886700" cy="1325563"/>
          </a:xfrm>
        </p:spPr>
        <p:txBody>
          <a:bodyPr/>
          <a:lstStyle/>
          <a:p>
            <a:r>
              <a:rPr lang="en-US" dirty="0"/>
              <a:t>This is When We Teach</a:t>
            </a:r>
          </a:p>
        </p:txBody>
      </p:sp>
      <p:sp>
        <p:nvSpPr>
          <p:cNvPr id="3" name="Content Placeholder 2"/>
          <p:cNvSpPr>
            <a:spLocks noGrp="1"/>
          </p:cNvSpPr>
          <p:nvPr>
            <p:ph idx="1"/>
          </p:nvPr>
        </p:nvSpPr>
        <p:spPr>
          <a:xfrm>
            <a:off x="628649" y="1672218"/>
            <a:ext cx="7886700" cy="580896"/>
          </a:xfrm>
        </p:spPr>
        <p:txBody>
          <a:bodyPr/>
          <a:lstStyle/>
          <a:p>
            <a:pPr marL="0" indent="0" algn="ctr">
              <a:buNone/>
            </a:pPr>
            <a:r>
              <a:rPr lang="en-US" dirty="0"/>
              <a:t>Teach </a:t>
            </a:r>
            <a:r>
              <a:rPr lang="en-US" b="1" dirty="0">
                <a:solidFill>
                  <a:srgbClr val="C00000"/>
                </a:solidFill>
              </a:rPr>
              <a:t>before</a:t>
            </a:r>
            <a:r>
              <a:rPr lang="en-US" dirty="0"/>
              <a:t> there is problem behavior </a:t>
            </a:r>
          </a:p>
        </p:txBody>
      </p:sp>
      <p:sp>
        <p:nvSpPr>
          <p:cNvPr id="4" name="Freeform 3" descr="bell-shaped curve"/>
          <p:cNvSpPr>
            <a:spLocks/>
          </p:cNvSpPr>
          <p:nvPr/>
        </p:nvSpPr>
        <p:spPr bwMode="auto">
          <a:xfrm>
            <a:off x="1520158" y="3021647"/>
            <a:ext cx="6103685" cy="2294109"/>
          </a:xfrm>
          <a:custGeom>
            <a:avLst/>
            <a:gdLst>
              <a:gd name="T0" fmla="*/ 0 w 11625"/>
              <a:gd name="T1" fmla="*/ 3370 h 3415"/>
              <a:gd name="T2" fmla="*/ 1725 w 11625"/>
              <a:gd name="T3" fmla="*/ 2965 h 3415"/>
              <a:gd name="T4" fmla="*/ 4095 w 11625"/>
              <a:gd name="T5" fmla="*/ 670 h 3415"/>
              <a:gd name="T6" fmla="*/ 5880 w 11625"/>
              <a:gd name="T7" fmla="*/ 25 h 3415"/>
              <a:gd name="T8" fmla="*/ 7620 w 11625"/>
              <a:gd name="T9" fmla="*/ 820 h 3415"/>
              <a:gd name="T10" fmla="*/ 9720 w 11625"/>
              <a:gd name="T11" fmla="*/ 2920 h 3415"/>
              <a:gd name="T12" fmla="*/ 11625 w 11625"/>
              <a:gd name="T13" fmla="*/ 3370 h 3415"/>
            </a:gdLst>
            <a:ahLst/>
            <a:cxnLst>
              <a:cxn ang="0">
                <a:pos x="T0" y="T1"/>
              </a:cxn>
              <a:cxn ang="0">
                <a:pos x="T2" y="T3"/>
              </a:cxn>
              <a:cxn ang="0">
                <a:pos x="T4" y="T5"/>
              </a:cxn>
              <a:cxn ang="0">
                <a:pos x="T6" y="T7"/>
              </a:cxn>
              <a:cxn ang="0">
                <a:pos x="T8" y="T9"/>
              </a:cxn>
              <a:cxn ang="0">
                <a:pos x="T10" y="T11"/>
              </a:cxn>
              <a:cxn ang="0">
                <a:pos x="T12" y="T13"/>
              </a:cxn>
            </a:cxnLst>
            <a:rect l="0" t="0" r="r" b="b"/>
            <a:pathLst>
              <a:path w="11625" h="3415">
                <a:moveTo>
                  <a:pt x="0" y="3370"/>
                </a:moveTo>
                <a:cubicBezTo>
                  <a:pt x="287" y="3303"/>
                  <a:pt x="1043" y="3415"/>
                  <a:pt x="1725" y="2965"/>
                </a:cubicBezTo>
                <a:cubicBezTo>
                  <a:pt x="2407" y="2515"/>
                  <a:pt x="3403" y="1160"/>
                  <a:pt x="4095" y="670"/>
                </a:cubicBezTo>
                <a:cubicBezTo>
                  <a:pt x="4787" y="180"/>
                  <a:pt x="5293" y="0"/>
                  <a:pt x="5880" y="25"/>
                </a:cubicBezTo>
                <a:cubicBezTo>
                  <a:pt x="6467" y="50"/>
                  <a:pt x="6980" y="337"/>
                  <a:pt x="7620" y="820"/>
                </a:cubicBezTo>
                <a:cubicBezTo>
                  <a:pt x="8260" y="1303"/>
                  <a:pt x="9053" y="2495"/>
                  <a:pt x="9720" y="2920"/>
                </a:cubicBezTo>
                <a:cubicBezTo>
                  <a:pt x="10387" y="3345"/>
                  <a:pt x="11228" y="3276"/>
                  <a:pt x="11625" y="3370"/>
                </a:cubicBezTo>
              </a:path>
            </a:pathLst>
          </a:custGeom>
          <a:noFill/>
          <a:ln w="76200">
            <a:gradFill>
              <a:gsLst>
                <a:gs pos="0">
                  <a:srgbClr val="C00000"/>
                </a:gs>
                <a:gs pos="43000">
                  <a:schemeClr val="accent5"/>
                </a:gs>
                <a:gs pos="89000">
                  <a:schemeClr val="accent4"/>
                </a:gs>
              </a:gsLst>
              <a:lin ang="5400000" scaled="1"/>
            </a:gra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5" name="Line 6" descr="arrow pointing to initial low point of bell curve"/>
          <p:cNvSpPr>
            <a:spLocks noChangeShapeType="1"/>
          </p:cNvSpPr>
          <p:nvPr/>
        </p:nvSpPr>
        <p:spPr bwMode="auto">
          <a:xfrm>
            <a:off x="1934206" y="4585391"/>
            <a:ext cx="0" cy="571500"/>
          </a:xfrm>
          <a:prstGeom prst="line">
            <a:avLst/>
          </a:prstGeom>
          <a:noFill/>
          <a:ln w="76200">
            <a:solidFill>
              <a:schemeClr val="accent4">
                <a:lumMod val="75000"/>
              </a:schemeClr>
            </a:solidFill>
            <a:round/>
            <a:headEnd/>
            <a:tailEnd type="triangle" w="med" len="med"/>
          </a:ln>
        </p:spPr>
        <p:txBody>
          <a:bodyPr wrap="none" anchor="ctr"/>
          <a:lstStyle/>
          <a:p>
            <a:endParaRPr lang="en-US" sz="1350" dirty="0"/>
          </a:p>
        </p:txBody>
      </p:sp>
      <p:sp>
        <p:nvSpPr>
          <p:cNvPr id="6" name="Line 6" descr="arrow pointing to ending low point of bell curve"/>
          <p:cNvSpPr>
            <a:spLocks noChangeShapeType="1"/>
          </p:cNvSpPr>
          <p:nvPr/>
        </p:nvSpPr>
        <p:spPr bwMode="auto">
          <a:xfrm>
            <a:off x="7165775" y="4585391"/>
            <a:ext cx="0" cy="571500"/>
          </a:xfrm>
          <a:prstGeom prst="line">
            <a:avLst/>
          </a:prstGeom>
          <a:noFill/>
          <a:ln w="76200">
            <a:solidFill>
              <a:schemeClr val="accent4">
                <a:lumMod val="75000"/>
              </a:schemeClr>
            </a:solidFill>
            <a:round/>
            <a:headEnd/>
            <a:tailEnd type="triangle" w="med" len="med"/>
          </a:ln>
        </p:spPr>
        <p:txBody>
          <a:bodyPr wrap="none" anchor="ctr"/>
          <a:lstStyle/>
          <a:p>
            <a:endParaRPr lang="en-US" sz="1350" dirty="0"/>
          </a:p>
        </p:txBody>
      </p:sp>
      <p:grpSp>
        <p:nvGrpSpPr>
          <p:cNvPr id="11" name="Group 10" descr="practice here">
            <a:extLst>
              <a:ext uri="{FF2B5EF4-FFF2-40B4-BE49-F238E27FC236}">
                <a16:creationId xmlns:a16="http://schemas.microsoft.com/office/drawing/2014/main" id="{0CB90D49-9C38-E64E-9C44-4670280DB6BE}"/>
              </a:ext>
            </a:extLst>
          </p:cNvPr>
          <p:cNvGrpSpPr/>
          <p:nvPr/>
        </p:nvGrpSpPr>
        <p:grpSpPr>
          <a:xfrm>
            <a:off x="1111545" y="4195779"/>
            <a:ext cx="6868544" cy="379799"/>
            <a:chOff x="1111545" y="4195779"/>
            <a:chExt cx="6868544" cy="379799"/>
          </a:xfrm>
        </p:grpSpPr>
        <p:sp>
          <p:nvSpPr>
            <p:cNvPr id="16" name="TextBox 15"/>
            <p:cNvSpPr txBox="1"/>
            <p:nvPr/>
          </p:nvSpPr>
          <p:spPr>
            <a:xfrm>
              <a:off x="1111545" y="4206246"/>
              <a:ext cx="1645322" cy="369332"/>
            </a:xfrm>
            <a:prstGeom prst="rect">
              <a:avLst/>
            </a:prstGeom>
            <a:noFill/>
          </p:spPr>
          <p:txBody>
            <a:bodyPr wrap="square" rtlCol="0">
              <a:spAutoFit/>
            </a:bodyPr>
            <a:lstStyle/>
            <a:p>
              <a:pPr algn="ctr"/>
              <a:r>
                <a:rPr lang="en-US" b="1" dirty="0">
                  <a:solidFill>
                    <a:schemeClr val="accent4">
                      <a:lumMod val="50000"/>
                    </a:schemeClr>
                  </a:solidFill>
                </a:rPr>
                <a:t>Practice Here</a:t>
              </a:r>
            </a:p>
          </p:txBody>
        </p:sp>
        <p:sp>
          <p:nvSpPr>
            <p:cNvPr id="17" name="TextBox 16"/>
            <p:cNvSpPr txBox="1"/>
            <p:nvPr/>
          </p:nvSpPr>
          <p:spPr>
            <a:xfrm>
              <a:off x="6328023" y="4195779"/>
              <a:ext cx="1652066" cy="369332"/>
            </a:xfrm>
            <a:prstGeom prst="rect">
              <a:avLst/>
            </a:prstGeom>
            <a:noFill/>
          </p:spPr>
          <p:txBody>
            <a:bodyPr wrap="square" rtlCol="0">
              <a:spAutoFit/>
            </a:bodyPr>
            <a:lstStyle/>
            <a:p>
              <a:pPr algn="ctr"/>
              <a:r>
                <a:rPr lang="en-US" b="1" dirty="0">
                  <a:solidFill>
                    <a:schemeClr val="accent4">
                      <a:lumMod val="50000"/>
                    </a:schemeClr>
                  </a:solidFill>
                </a:rPr>
                <a:t>Practice Here  </a:t>
              </a:r>
            </a:p>
          </p:txBody>
        </p:sp>
      </p:grpSp>
      <p:sp>
        <p:nvSpPr>
          <p:cNvPr id="8" name="Line 6" descr="arrow pointing to incline of bell curve"/>
          <p:cNvSpPr>
            <a:spLocks noChangeShapeType="1"/>
          </p:cNvSpPr>
          <p:nvPr/>
        </p:nvSpPr>
        <p:spPr bwMode="auto">
          <a:xfrm>
            <a:off x="3023711" y="3624487"/>
            <a:ext cx="0" cy="571500"/>
          </a:xfrm>
          <a:prstGeom prst="line">
            <a:avLst/>
          </a:prstGeom>
          <a:noFill/>
          <a:ln w="76200">
            <a:solidFill>
              <a:schemeClr val="accent5">
                <a:lumMod val="75000"/>
              </a:schemeClr>
            </a:solidFill>
            <a:round/>
            <a:headEnd/>
            <a:tailEnd type="triangle" w="med" len="med"/>
          </a:ln>
        </p:spPr>
        <p:txBody>
          <a:bodyPr wrap="none" anchor="ctr"/>
          <a:lstStyle/>
          <a:p>
            <a:endParaRPr lang="en-US" sz="1350" dirty="0"/>
          </a:p>
        </p:txBody>
      </p:sp>
      <p:sp>
        <p:nvSpPr>
          <p:cNvPr id="15" name="TextBox 14"/>
          <p:cNvSpPr txBox="1"/>
          <p:nvPr/>
        </p:nvSpPr>
        <p:spPr>
          <a:xfrm>
            <a:off x="1931444" y="3245298"/>
            <a:ext cx="1580105" cy="369332"/>
          </a:xfrm>
          <a:prstGeom prst="rect">
            <a:avLst/>
          </a:prstGeom>
          <a:noFill/>
        </p:spPr>
        <p:txBody>
          <a:bodyPr wrap="square" rtlCol="0">
            <a:spAutoFit/>
          </a:bodyPr>
          <a:lstStyle/>
          <a:p>
            <a:pPr algn="ctr"/>
            <a:r>
              <a:rPr lang="en-US" b="1" dirty="0">
                <a:solidFill>
                  <a:schemeClr val="accent5">
                    <a:lumMod val="50000"/>
                  </a:schemeClr>
                </a:solidFill>
              </a:rPr>
              <a:t>Prompt Here  </a:t>
            </a:r>
          </a:p>
        </p:txBody>
      </p:sp>
      <p:sp>
        <p:nvSpPr>
          <p:cNvPr id="9" name="Line 4" descr="arrow pointing to peak of bell curve"/>
          <p:cNvSpPr>
            <a:spLocks noChangeShapeType="1"/>
          </p:cNvSpPr>
          <p:nvPr/>
        </p:nvSpPr>
        <p:spPr bwMode="auto">
          <a:xfrm>
            <a:off x="4539552" y="2407621"/>
            <a:ext cx="0" cy="571500"/>
          </a:xfrm>
          <a:prstGeom prst="line">
            <a:avLst/>
          </a:prstGeom>
          <a:noFill/>
          <a:ln w="76200">
            <a:solidFill>
              <a:srgbClr val="C00000"/>
            </a:solidFill>
            <a:round/>
            <a:headEnd/>
            <a:tailEnd type="triangle" w="med" len="med"/>
          </a:ln>
        </p:spPr>
        <p:txBody>
          <a:bodyPr wrap="none" anchor="ctr"/>
          <a:lstStyle/>
          <a:p>
            <a:endParaRPr lang="en-US" sz="1350" dirty="0"/>
          </a:p>
        </p:txBody>
      </p:sp>
      <p:sp>
        <p:nvSpPr>
          <p:cNvPr id="10" name="AutoShape 8" descr="strike-through circle"/>
          <p:cNvSpPr>
            <a:spLocks noChangeArrowheads="1"/>
          </p:cNvSpPr>
          <p:nvPr/>
        </p:nvSpPr>
        <p:spPr bwMode="auto">
          <a:xfrm>
            <a:off x="4082051" y="2251441"/>
            <a:ext cx="893618" cy="84166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12700">
            <a:solidFill>
              <a:srgbClr val="C00000"/>
            </a:solidFill>
            <a:miter lim="800000"/>
            <a:headEnd/>
            <a:tailEnd/>
          </a:ln>
        </p:spPr>
        <p:txBody>
          <a:bodyPr wrap="none" anchor="ctr"/>
          <a:lstStyle/>
          <a:p>
            <a:endParaRPr lang="en-US" sz="1350" dirty="0"/>
          </a:p>
        </p:txBody>
      </p:sp>
    </p:spTree>
    <p:extLst>
      <p:ext uri="{BB962C8B-B14F-4D97-AF65-F5344CB8AC3E}">
        <p14:creationId xmlns:p14="http://schemas.microsoft.com/office/powerpoint/2010/main" val="396144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1500"/>
                            </p:stCondLst>
                            <p:childTnLst>
                              <p:par>
                                <p:cTn id="28" presetID="22" presetClass="entr" presetSubtype="4" fill="hold" nodeType="afterEffect">
                                  <p:stCondLst>
                                    <p:cond delay="100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par>
                          <p:cTn id="31" fill="hold">
                            <p:stCondLst>
                              <p:cond delay="3000"/>
                            </p:stCondLst>
                            <p:childTnLst>
                              <p:par>
                                <p:cTn id="32" presetID="22" presetClass="entr" presetSubtype="4" fill="hold" grpId="0" nodeType="afterEffect">
                                  <p:stCondLst>
                                    <p:cond delay="50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par>
                          <p:cTn id="35" fill="hold">
                            <p:stCondLst>
                              <p:cond delay="4000"/>
                            </p:stCondLst>
                            <p:childTnLst>
                              <p:par>
                                <p:cTn id="36" presetID="49" presetClass="entr" presetSubtype="0" decel="100000" fill="hold" grpId="0" nodeType="afterEffect">
                                  <p:stCondLst>
                                    <p:cond delay="50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 calcmode="lin" valueType="num">
                                      <p:cBhvr>
                                        <p:cTn id="40" dur="500" fill="hold"/>
                                        <p:tgtEl>
                                          <p:spTgt spid="10"/>
                                        </p:tgtEl>
                                        <p:attrNameLst>
                                          <p:attrName>style.rotation</p:attrName>
                                        </p:attrNameLst>
                                      </p:cBhvr>
                                      <p:tavLst>
                                        <p:tav tm="0">
                                          <p:val>
                                            <p:fltVal val="360"/>
                                          </p:val>
                                        </p:tav>
                                        <p:tav tm="100000">
                                          <p:val>
                                            <p:fltVal val="0"/>
                                          </p:val>
                                        </p:tav>
                                      </p:tavLst>
                                    </p:anim>
                                    <p:animEffect transition="in" filter="fade">
                                      <p:cBhvr>
                                        <p:cTn id="41" dur="500"/>
                                        <p:tgtEl>
                                          <p:spTgt spid="10"/>
                                        </p:tgtEl>
                                      </p:cBhvr>
                                    </p:animEffect>
                                  </p:childTnLst>
                                </p:cTn>
                              </p:par>
                            </p:childTnLst>
                          </p:cTn>
                        </p:par>
                        <p:par>
                          <p:cTn id="42" fill="hold">
                            <p:stCondLst>
                              <p:cond delay="5000"/>
                            </p:stCondLst>
                            <p:childTnLst>
                              <p:par>
                                <p:cTn id="43" presetID="2" presetClass="entr" presetSubtype="4" fill="hold" nodeType="after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 calcmode="lin" valueType="num">
                                      <p:cBhvr additive="base">
                                        <p:cTn id="4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5" grpId="0"/>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ld pointing at emogis">
            <a:extLst>
              <a:ext uri="{FF2B5EF4-FFF2-40B4-BE49-F238E27FC236}">
                <a16:creationId xmlns:a16="http://schemas.microsoft.com/office/drawing/2014/main" id="{52372A23-4DFC-1A44-A4E4-4578E9E057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93" r="8171" b="12663"/>
          <a:stretch/>
        </p:blipFill>
        <p:spPr bwMode="auto">
          <a:xfrm>
            <a:off x="0" y="1034902"/>
            <a:ext cx="9144000" cy="58230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B67F328-D3B5-2F47-BCFD-AF7A6F0F5157}"/>
              </a:ext>
              <a:ext uri="{C183D7F6-B498-43B3-948B-1728B52AA6E4}">
                <adec:decorative xmlns:adec="http://schemas.microsoft.com/office/drawing/2017/decorative" val="1"/>
              </a:ext>
            </a:extLst>
          </p:cNvPr>
          <p:cNvSpPr/>
          <p:nvPr/>
        </p:nvSpPr>
        <p:spPr>
          <a:xfrm>
            <a:off x="0" y="0"/>
            <a:ext cx="9144000" cy="3317358"/>
          </a:xfrm>
          <a:prstGeom prst="rect">
            <a:avLst/>
          </a:prstGeom>
          <a:gradFill>
            <a:gsLst>
              <a:gs pos="34000">
                <a:srgbClr val="A3DFF9"/>
              </a:gs>
              <a:gs pos="100000">
                <a:srgbClr val="A3DFF9">
                  <a:alpha val="0"/>
                </a:srgbClr>
              </a:gs>
              <a:gs pos="67000">
                <a:srgbClr val="A3DFF9">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4386061-41B7-5F47-A36C-DFC78F3A44F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84372" b="2035"/>
          <a:stretch/>
        </p:blipFill>
        <p:spPr>
          <a:xfrm>
            <a:off x="0" y="5897526"/>
            <a:ext cx="9144000" cy="960474"/>
          </a:xfrm>
          <a:prstGeom prst="rect">
            <a:avLst/>
          </a:prstGeom>
        </p:spPr>
      </p:pic>
      <p:sp>
        <p:nvSpPr>
          <p:cNvPr id="5" name="Rectangle 4">
            <a:extLst>
              <a:ext uri="{FF2B5EF4-FFF2-40B4-BE49-F238E27FC236}">
                <a16:creationId xmlns:a16="http://schemas.microsoft.com/office/drawing/2014/main" id="{64FD38A2-4EB4-8A41-8FE7-6EFF68E2BF4F}"/>
              </a:ext>
              <a:ext uri="{C183D7F6-B498-43B3-948B-1728B52AA6E4}">
                <adec:decorative xmlns:adec="http://schemas.microsoft.com/office/drawing/2017/decorative" val="1"/>
              </a:ext>
            </a:extLst>
          </p:cNvPr>
          <p:cNvSpPr/>
          <p:nvPr/>
        </p:nvSpPr>
        <p:spPr>
          <a:xfrm>
            <a:off x="-205563" y="1669428"/>
            <a:ext cx="5791200" cy="156995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055DF9-135C-4D70-821D-38C294283F0B}"/>
              </a:ext>
            </a:extLst>
          </p:cNvPr>
          <p:cNvSpPr>
            <a:spLocks noGrp="1"/>
          </p:cNvSpPr>
          <p:nvPr>
            <p:ph type="title"/>
          </p:nvPr>
        </p:nvSpPr>
        <p:spPr>
          <a:xfrm>
            <a:off x="628650" y="365129"/>
            <a:ext cx="7886700" cy="1325563"/>
          </a:xfrm>
        </p:spPr>
        <p:txBody>
          <a:bodyPr/>
          <a:lstStyle/>
          <a:p>
            <a:r>
              <a:rPr lang="en-US" dirty="0"/>
              <a:t>Emotional Literacy </a:t>
            </a:r>
          </a:p>
        </p:txBody>
      </p:sp>
      <p:sp>
        <p:nvSpPr>
          <p:cNvPr id="3" name="Content Placeholder 2">
            <a:extLst>
              <a:ext uri="{FF2B5EF4-FFF2-40B4-BE49-F238E27FC236}">
                <a16:creationId xmlns:a16="http://schemas.microsoft.com/office/drawing/2014/main" id="{DE85D02B-41F7-4D1F-ABF7-B86361955DCB}"/>
              </a:ext>
            </a:extLst>
          </p:cNvPr>
          <p:cNvSpPr>
            <a:spLocks noGrp="1"/>
          </p:cNvSpPr>
          <p:nvPr>
            <p:ph idx="1"/>
          </p:nvPr>
        </p:nvSpPr>
        <p:spPr>
          <a:xfrm>
            <a:off x="628650" y="1825625"/>
            <a:ext cx="4808131" cy="1603375"/>
          </a:xfrm>
        </p:spPr>
        <p:txBody>
          <a:bodyPr/>
          <a:lstStyle/>
          <a:p>
            <a:pPr marL="0" indent="0">
              <a:buNone/>
            </a:pPr>
            <a:r>
              <a:rPr lang="en-US" dirty="0"/>
              <a:t>The ability to recognize, label, and understand feeling in one’s self and others.</a:t>
            </a:r>
          </a:p>
        </p:txBody>
      </p:sp>
    </p:spTree>
    <p:extLst>
      <p:ext uri="{BB962C8B-B14F-4D97-AF65-F5344CB8AC3E}">
        <p14:creationId xmlns:p14="http://schemas.microsoft.com/office/powerpoint/2010/main" val="1360077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BDD1A-9685-4BB5-AE91-87CCD29B80F2}"/>
              </a:ext>
            </a:extLst>
          </p:cNvPr>
          <p:cNvSpPr>
            <a:spLocks noGrp="1"/>
          </p:cNvSpPr>
          <p:nvPr>
            <p:ph type="title"/>
          </p:nvPr>
        </p:nvSpPr>
        <p:spPr/>
        <p:txBody>
          <a:bodyPr/>
          <a:lstStyle/>
          <a:p>
            <a:r>
              <a:rPr lang="en-US" dirty="0"/>
              <a:t>What Emotion Words Does Your Child Know? </a:t>
            </a:r>
          </a:p>
        </p:txBody>
      </p:sp>
      <p:pic>
        <p:nvPicPr>
          <p:cNvPr id="5" name="Content Placeholder 4" descr="feeling cards handout">
            <a:extLst>
              <a:ext uri="{FF2B5EF4-FFF2-40B4-BE49-F238E27FC236}">
                <a16:creationId xmlns:a16="http://schemas.microsoft.com/office/drawing/2014/main" id="{FA1763BD-4D72-1047-90B1-5874F36F4EB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6428" y="1825625"/>
            <a:ext cx="5631143"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5152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A3F6229F-26FB-E849-8BA3-30CBD13CC3AC}"/>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1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47747D2-3BDB-4E46-8294-065604416B3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84372" b="2035"/>
          <a:stretch/>
        </p:blipFill>
        <p:spPr>
          <a:xfrm>
            <a:off x="0" y="5897526"/>
            <a:ext cx="9144000" cy="960474"/>
          </a:xfrm>
          <a:prstGeom prst="rect">
            <a:avLst/>
          </a:prstGeom>
        </p:spPr>
      </p:pic>
      <p:sp>
        <p:nvSpPr>
          <p:cNvPr id="2" name="Title 1">
            <a:extLst>
              <a:ext uri="{FF2B5EF4-FFF2-40B4-BE49-F238E27FC236}">
                <a16:creationId xmlns:a16="http://schemas.microsoft.com/office/drawing/2014/main" id="{B5850247-73AB-4483-9AF3-DDA31D2E553A}"/>
              </a:ext>
            </a:extLst>
          </p:cNvPr>
          <p:cNvSpPr>
            <a:spLocks noGrp="1"/>
          </p:cNvSpPr>
          <p:nvPr>
            <p:ph type="title"/>
          </p:nvPr>
        </p:nvSpPr>
        <p:spPr>
          <a:xfrm>
            <a:off x="628649" y="365129"/>
            <a:ext cx="7848923" cy="1325563"/>
          </a:xfrm>
        </p:spPr>
        <p:txBody>
          <a:bodyPr/>
          <a:lstStyle/>
          <a:p>
            <a:r>
              <a:rPr lang="en-US" dirty="0">
                <a:solidFill>
                  <a:schemeClr val="bg1"/>
                </a:solidFill>
              </a:rPr>
              <a:t>Feeling Faces</a:t>
            </a:r>
          </a:p>
        </p:txBody>
      </p:sp>
      <p:pic>
        <p:nvPicPr>
          <p:cNvPr id="5" name="Content Placeholder 4" descr="feelings wheele with arrow pointing to frustrated">
            <a:extLst>
              <a:ext uri="{FF2B5EF4-FFF2-40B4-BE49-F238E27FC236}">
                <a16:creationId xmlns:a16="http://schemas.microsoft.com/office/drawing/2014/main" id="{75E92B38-3705-2749-A8B9-85FAFDA4DDEC}"/>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4451951" y="1424764"/>
            <a:ext cx="4523394" cy="5853804"/>
          </a:xfrm>
          <a:prstGeom prst="rect">
            <a:avLst/>
          </a:prstGeom>
          <a:ln>
            <a:noFill/>
          </a:ln>
          <a:effectLst>
            <a:outerShdw blurRad="232334" dist="139700" dir="2700000" sx="98000" sy="98000" algn="tl" rotWithShape="0">
              <a:srgbClr val="333333">
                <a:alpha val="65000"/>
              </a:srgbClr>
            </a:outerShdw>
          </a:effectLst>
        </p:spPr>
      </p:pic>
    </p:spTree>
    <p:extLst>
      <p:ext uri="{BB962C8B-B14F-4D97-AF65-F5344CB8AC3E}">
        <p14:creationId xmlns:p14="http://schemas.microsoft.com/office/powerpoint/2010/main" val="3121186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244A-AD8A-4938-8FB3-849ADBFD05A6}"/>
              </a:ext>
            </a:extLst>
          </p:cNvPr>
          <p:cNvSpPr>
            <a:spLocks noGrp="1"/>
          </p:cNvSpPr>
          <p:nvPr>
            <p:ph type="title"/>
          </p:nvPr>
        </p:nvSpPr>
        <p:spPr/>
        <p:txBody>
          <a:bodyPr/>
          <a:lstStyle/>
          <a:p>
            <a:r>
              <a:rPr lang="en-US" dirty="0"/>
              <a:t>This Is How I Feel Today</a:t>
            </a:r>
          </a:p>
        </p:txBody>
      </p:sp>
      <p:pic>
        <p:nvPicPr>
          <p:cNvPr id="5" name="Content Placeholder 4" descr="'Today I feel' handout with feeling faces.">
            <a:extLst>
              <a:ext uri="{FF2B5EF4-FFF2-40B4-BE49-F238E27FC236}">
                <a16:creationId xmlns:a16="http://schemas.microsoft.com/office/drawing/2014/main" id="{16A500EE-F6A6-4A4F-89BE-BF2B0D38B75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21138155">
            <a:off x="2920022" y="1861068"/>
            <a:ext cx="5342904" cy="4128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4" descr="feelings wheel">
            <a:extLst>
              <a:ext uri="{FF2B5EF4-FFF2-40B4-BE49-F238E27FC236}">
                <a16:creationId xmlns:a16="http://schemas.microsoft.com/office/drawing/2014/main" id="{D578321D-5AEB-C24F-B322-5FADD661A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51" y="1825625"/>
            <a:ext cx="3593159" cy="4649971"/>
          </a:xfrm>
          <a:prstGeom prst="rect">
            <a:avLst/>
          </a:prstGeom>
          <a:ln>
            <a:noFill/>
          </a:ln>
          <a:effectLst>
            <a:outerShdw blurRad="232334" dist="139700" dir="2700000" sx="98000" sy="98000" algn="tl" rotWithShape="0">
              <a:srgbClr val="333333">
                <a:alpha val="65000"/>
              </a:srgbClr>
            </a:outerShdw>
          </a:effectLst>
        </p:spPr>
      </p:pic>
    </p:spTree>
    <p:extLst>
      <p:ext uri="{BB962C8B-B14F-4D97-AF65-F5344CB8AC3E}">
        <p14:creationId xmlns:p14="http://schemas.microsoft.com/office/powerpoint/2010/main" val="442667296"/>
      </p:ext>
    </p:extLst>
  </p:cSld>
  <p:clrMapOvr>
    <a:masterClrMapping/>
  </p:clrMapOvr>
</p:sld>
</file>

<file path=ppt/theme/theme1.xml><?xml version="1.0" encoding="utf-8"?>
<a:theme xmlns:a="http://schemas.openxmlformats.org/drawingml/2006/main" name="Office Theme">
  <a:themeElements>
    <a:clrScheme name="NCPMI">
      <a:dk1>
        <a:srgbClr val="000000"/>
      </a:dk1>
      <a:lt1>
        <a:sysClr val="window" lastClr="FFFFFF"/>
      </a:lt1>
      <a:dk2>
        <a:srgbClr val="2B3D50"/>
      </a:dk2>
      <a:lt2>
        <a:srgbClr val="E7E6E6"/>
      </a:lt2>
      <a:accent1>
        <a:srgbClr val="DB6327"/>
      </a:accent1>
      <a:accent2>
        <a:srgbClr val="008EA9"/>
      </a:accent2>
      <a:accent3>
        <a:srgbClr val="A5A5A5"/>
      </a:accent3>
      <a:accent4>
        <a:srgbClr val="75BD43"/>
      </a:accent4>
      <a:accent5>
        <a:srgbClr val="FFD100"/>
      </a:accent5>
      <a:accent6>
        <a:srgbClr val="2B3D50"/>
      </a:accent6>
      <a:hlink>
        <a:srgbClr val="008EA9"/>
      </a:hlink>
      <a:folHlink>
        <a:srgbClr val="DB63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itiveSolutions_Session 1_1.19.2020" id="{66186FC8-CDBB-450A-B068-D86157981176}" vid="{B8422A05-D5F2-4E4E-8359-3C3AEF1D5F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PositiveSolutions_Session 1_1.19.2020</Template>
  <TotalTime>4355</TotalTime>
  <Words>942</Words>
  <Application>Microsoft Macintosh PowerPoint</Application>
  <PresentationFormat>On-screen Show (4:3)</PresentationFormat>
  <Paragraphs>98</Paragraphs>
  <Slides>27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Century Gothic</vt:lpstr>
      <vt:lpstr>Wingdings</vt:lpstr>
      <vt:lpstr>Office Theme</vt:lpstr>
      <vt:lpstr>Session 5:  Teach Me What to Do</vt:lpstr>
      <vt:lpstr>What’s Happening Today? </vt:lpstr>
      <vt:lpstr>Apply It and Try It Reflection </vt:lpstr>
      <vt:lpstr>Affirmations </vt:lpstr>
      <vt:lpstr>This is When We Teach</vt:lpstr>
      <vt:lpstr>Emotional Literacy </vt:lpstr>
      <vt:lpstr>What Emotion Words Does Your Child Know? </vt:lpstr>
      <vt:lpstr>Feeling Faces</vt:lpstr>
      <vt:lpstr>This Is How I Feel Today</vt:lpstr>
      <vt:lpstr>Read a Book </vt:lpstr>
      <vt:lpstr>Apply It and Try It</vt:lpstr>
      <vt:lpstr>Self-Regulation and Anger Management </vt:lpstr>
      <vt:lpstr>Turtle Technique </vt:lpstr>
      <vt:lpstr>Practice, Practice, Practice! </vt:lpstr>
      <vt:lpstr>Belly Breathing</vt:lpstr>
      <vt:lpstr>Not Just for Anger</vt:lpstr>
      <vt:lpstr>Taking a Break: Using a Calm Down Area at Home </vt:lpstr>
      <vt:lpstr>Help Us  Calm Down </vt:lpstr>
      <vt:lpstr>Problem Solving </vt:lpstr>
      <vt:lpstr>Problem Solving Steps  Step 1: What is my problem?</vt:lpstr>
      <vt:lpstr>I Can Be a Problem Solver  at Home</vt:lpstr>
      <vt:lpstr>Home Solution Kit  Step 2 :Think, Think, Think of Solutions  </vt:lpstr>
      <vt:lpstr>Problem Solving Steps 3 and 4 </vt:lpstr>
      <vt:lpstr>Setting the Stage for Success </vt:lpstr>
      <vt:lpstr>Apply It and Try It</vt:lpstr>
      <vt:lpstr>Apply It and Try It Review</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1:  Making the Connection!</dc:title>
  <dc:creator>von der Embse, Meghan</dc:creator>
  <cp:lastModifiedBy>Khalil, Dawn</cp:lastModifiedBy>
  <cp:revision>130</cp:revision>
  <dcterms:created xsi:type="dcterms:W3CDTF">2021-02-03T19:58:35Z</dcterms:created>
  <dcterms:modified xsi:type="dcterms:W3CDTF">2021-06-25T16:12:28Z</dcterms:modified>
</cp:coreProperties>
</file>