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521" r:id="rId3"/>
    <p:sldId id="522" r:id="rId4"/>
    <p:sldId id="523" r:id="rId5"/>
    <p:sldId id="284" r:id="rId6"/>
    <p:sldId id="524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528" r:id="rId17"/>
    <p:sldId id="300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n der Embse, Meghan" initials="vdEM" lastIdx="40" clrIdx="0">
    <p:extLst>
      <p:ext uri="{19B8F6BF-5375-455C-9EA6-DF929625EA0E}">
        <p15:presenceInfo xmlns:p15="http://schemas.microsoft.com/office/powerpoint/2012/main" userId="S::mvonderembse@usf.edu::73036504-e1e2-4445-93f1-9576c3a614a6" providerId="AD"/>
      </p:ext>
    </p:extLst>
  </p:cmAuthor>
  <p:cmAuthor id="2" name="Lise Fox" initials="LF" lastIdx="7" clrIdx="1">
    <p:extLst>
      <p:ext uri="{19B8F6BF-5375-455C-9EA6-DF929625EA0E}">
        <p15:presenceInfo xmlns:p15="http://schemas.microsoft.com/office/powerpoint/2012/main" userId="38e959ed373bf992" providerId="Windows Live"/>
      </p:ext>
    </p:extLst>
  </p:cmAuthor>
  <p:cmAuthor id="3" name="Khalil, Dawn" initials="KD" lastIdx="1" clrIdx="2">
    <p:extLst>
      <p:ext uri="{19B8F6BF-5375-455C-9EA6-DF929625EA0E}">
        <p15:presenceInfo xmlns:p15="http://schemas.microsoft.com/office/powerpoint/2012/main" userId="S::dkhalil@usf.edu::4bbce40c-b514-41ee-b524-c9c1944a2061" providerId="AD"/>
      </p:ext>
    </p:extLst>
  </p:cmAuthor>
  <p:cmAuthor id="4" name="Fox, Lise" initials="FL" lastIdx="7" clrIdx="3">
    <p:extLst>
      <p:ext uri="{19B8F6BF-5375-455C-9EA6-DF929625EA0E}">
        <p15:presenceInfo xmlns:p15="http://schemas.microsoft.com/office/powerpoint/2012/main" userId="Fox, Li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73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11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7EEC2-0DA2-4D02-B0B3-AEE7519E6B2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FA458F-B2ED-42E4-8F2A-987172A69B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2"/>
              </a:solidFill>
            </a:rPr>
            <a:t>Statements that are </a:t>
          </a:r>
          <a:r>
            <a:rPr lang="en-US" sz="2000" b="1" dirty="0">
              <a:solidFill>
                <a:schemeClr val="tx2"/>
              </a:solidFill>
            </a:rPr>
            <a:t>encouraging</a:t>
          </a:r>
          <a:r>
            <a:rPr lang="en-US" sz="2000" dirty="0">
              <a:solidFill>
                <a:schemeClr val="tx2"/>
              </a:solidFill>
            </a:rPr>
            <a:t> and </a:t>
          </a:r>
          <a:r>
            <a:rPr lang="en-US" sz="2000" b="1" dirty="0">
              <a:solidFill>
                <a:schemeClr val="tx2"/>
              </a:solidFill>
            </a:rPr>
            <a:t>motivating</a:t>
          </a:r>
        </a:p>
      </dgm:t>
    </dgm:pt>
    <dgm:pt modelId="{0D31CE43-E1BC-41AD-8524-753221DCBA4C}" type="parTrans" cxnId="{C8A2E8DA-D8C2-4085-96DD-19E78ADC65F1}">
      <dgm:prSet/>
      <dgm:spPr/>
      <dgm:t>
        <a:bodyPr/>
        <a:lstStyle/>
        <a:p>
          <a:endParaRPr lang="en-US"/>
        </a:p>
      </dgm:t>
    </dgm:pt>
    <dgm:pt modelId="{E695C24D-2105-4764-B6C8-17E715A9F177}" type="sibTrans" cxnId="{C8A2E8DA-D8C2-4085-96DD-19E78ADC65F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84B047A-98B4-48AF-9A78-EF0F0A0CF1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2"/>
              </a:solidFill>
            </a:rPr>
            <a:t>Help us </a:t>
          </a:r>
          <a:br>
            <a:rPr lang="en-US" sz="2000" dirty="0">
              <a:solidFill>
                <a:schemeClr val="tx2"/>
              </a:solidFill>
            </a:rPr>
          </a:br>
          <a:r>
            <a:rPr lang="en-US" sz="2000" b="1" dirty="0">
              <a:solidFill>
                <a:schemeClr val="tx2"/>
              </a:solidFill>
            </a:rPr>
            <a:t>feel strong </a:t>
          </a:r>
        </a:p>
      </dgm:t>
    </dgm:pt>
    <dgm:pt modelId="{D6294A59-C3EB-46E3-A2FA-34DF57FA6181}" type="parTrans" cxnId="{75F8EBC9-0544-4891-AD93-E7844938AAB6}">
      <dgm:prSet/>
      <dgm:spPr/>
      <dgm:t>
        <a:bodyPr/>
        <a:lstStyle/>
        <a:p>
          <a:endParaRPr lang="en-US"/>
        </a:p>
      </dgm:t>
    </dgm:pt>
    <dgm:pt modelId="{7CE7BBA3-0D4F-4414-81FB-4785812811E5}" type="sibTrans" cxnId="{75F8EBC9-0544-4891-AD93-E7844938AAB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FB3DF06-708A-4145-8546-5A320B0126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2"/>
              </a:solidFill>
            </a:rPr>
            <a:t>Help us feel </a:t>
          </a:r>
          <a:r>
            <a:rPr lang="en-US" sz="2000" b="1" dirty="0">
              <a:solidFill>
                <a:schemeClr val="tx2"/>
              </a:solidFill>
            </a:rPr>
            <a:t>optimistic</a:t>
          </a:r>
          <a:r>
            <a:rPr lang="en-US" sz="2000" dirty="0">
              <a:solidFill>
                <a:schemeClr val="tx2"/>
              </a:solidFill>
            </a:rPr>
            <a:t> about change</a:t>
          </a:r>
        </a:p>
      </dgm:t>
    </dgm:pt>
    <dgm:pt modelId="{D62C59C7-DF00-4B76-8569-1FE1F05EACD0}" type="parTrans" cxnId="{9C6FC7D2-6C56-4CAC-B77B-1A94153FB629}">
      <dgm:prSet/>
      <dgm:spPr/>
      <dgm:t>
        <a:bodyPr/>
        <a:lstStyle/>
        <a:p>
          <a:endParaRPr lang="en-US"/>
        </a:p>
      </dgm:t>
    </dgm:pt>
    <dgm:pt modelId="{A6B7B901-80F6-4B93-9A59-6370A498F3CB}" type="sibTrans" cxnId="{9C6FC7D2-6C56-4CAC-B77B-1A94153FB629}">
      <dgm:prSet/>
      <dgm:spPr/>
      <dgm:t>
        <a:bodyPr/>
        <a:lstStyle/>
        <a:p>
          <a:endParaRPr lang="en-US"/>
        </a:p>
      </dgm:t>
    </dgm:pt>
    <dgm:pt modelId="{28000CD7-CB97-4877-96B1-2C1BD7C1D32E}" type="pres">
      <dgm:prSet presAssocID="{B697EEC2-0DA2-4D02-B0B3-AEE7519E6B24}" presName="root" presStyleCnt="0">
        <dgm:presLayoutVars>
          <dgm:dir/>
          <dgm:resizeHandles val="exact"/>
        </dgm:presLayoutVars>
      </dgm:prSet>
      <dgm:spPr/>
    </dgm:pt>
    <dgm:pt modelId="{E91F0650-9174-4DCA-BB94-D4DE43651B8E}" type="pres">
      <dgm:prSet presAssocID="{22FA458F-B2ED-42E4-8F2A-987172A69BC9}" presName="compNode" presStyleCnt="0"/>
      <dgm:spPr/>
    </dgm:pt>
    <dgm:pt modelId="{A5A09E04-A5B7-4E25-A13E-48149048865E}" type="pres">
      <dgm:prSet presAssocID="{22FA458F-B2ED-42E4-8F2A-987172A69B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34E2CC13-6C31-462D-ABEB-90D8C3619BB3}" type="pres">
      <dgm:prSet presAssocID="{22FA458F-B2ED-42E4-8F2A-987172A69BC9}" presName="spaceRect" presStyleCnt="0"/>
      <dgm:spPr/>
    </dgm:pt>
    <dgm:pt modelId="{23371DB3-A4D5-44E5-B7D9-4CAB87A25FF2}" type="pres">
      <dgm:prSet presAssocID="{22FA458F-B2ED-42E4-8F2A-987172A69BC9}" presName="textRect" presStyleLbl="revTx" presStyleIdx="0" presStyleCnt="3" custLinFactNeighborY="-23167">
        <dgm:presLayoutVars>
          <dgm:chMax val="1"/>
          <dgm:chPref val="1"/>
        </dgm:presLayoutVars>
      </dgm:prSet>
      <dgm:spPr/>
    </dgm:pt>
    <dgm:pt modelId="{FF3C8CBD-3A93-41BF-A65F-0E1C2456AB2F}" type="pres">
      <dgm:prSet presAssocID="{E695C24D-2105-4764-B6C8-17E715A9F177}" presName="sibTrans" presStyleCnt="0"/>
      <dgm:spPr/>
    </dgm:pt>
    <dgm:pt modelId="{AD24C93C-BBB3-4A43-B502-5C5995F0E27F}" type="pres">
      <dgm:prSet presAssocID="{584B047A-98B4-48AF-9A78-EF0F0A0CF1E8}" presName="compNode" presStyleCnt="0"/>
      <dgm:spPr/>
    </dgm:pt>
    <dgm:pt modelId="{4183C4A9-255E-4066-B587-EC68491001FE}" type="pres">
      <dgm:prSet presAssocID="{584B047A-98B4-48AF-9A78-EF0F0A0CF1E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79055B89-348B-4CE0-B160-99DF7EE50DE9}" type="pres">
      <dgm:prSet presAssocID="{584B047A-98B4-48AF-9A78-EF0F0A0CF1E8}" presName="spaceRect" presStyleCnt="0"/>
      <dgm:spPr/>
    </dgm:pt>
    <dgm:pt modelId="{D19003B9-C352-4C76-9A0B-75B352481481}" type="pres">
      <dgm:prSet presAssocID="{584B047A-98B4-48AF-9A78-EF0F0A0CF1E8}" presName="textRect" presStyleLbl="revTx" presStyleIdx="1" presStyleCnt="3" custLinFactNeighborY="-23167">
        <dgm:presLayoutVars>
          <dgm:chMax val="1"/>
          <dgm:chPref val="1"/>
        </dgm:presLayoutVars>
      </dgm:prSet>
      <dgm:spPr/>
    </dgm:pt>
    <dgm:pt modelId="{2BD5CF4B-1B68-4CF5-82B2-FF0466867E5F}" type="pres">
      <dgm:prSet presAssocID="{7CE7BBA3-0D4F-4414-81FB-4785812811E5}" presName="sibTrans" presStyleCnt="0"/>
      <dgm:spPr/>
    </dgm:pt>
    <dgm:pt modelId="{196DFB51-37AA-4F13-918F-66C60276D19B}" type="pres">
      <dgm:prSet presAssocID="{8FB3DF06-708A-4145-8546-5A320B01262E}" presName="compNode" presStyleCnt="0"/>
      <dgm:spPr/>
    </dgm:pt>
    <dgm:pt modelId="{DD9C85FC-80DB-4AEC-A86F-519DBEBB04C1}" type="pres">
      <dgm:prSet presAssocID="{8FB3DF06-708A-4145-8546-5A320B01262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2BCBA96B-5079-4AEB-93CA-999A107B54D3}" type="pres">
      <dgm:prSet presAssocID="{8FB3DF06-708A-4145-8546-5A320B01262E}" presName="spaceRect" presStyleCnt="0"/>
      <dgm:spPr/>
    </dgm:pt>
    <dgm:pt modelId="{AB7B090B-5C0D-4AD9-9A4E-375A1EDCC018}" type="pres">
      <dgm:prSet presAssocID="{8FB3DF06-708A-4145-8546-5A320B01262E}" presName="textRect" presStyleLbl="revTx" presStyleIdx="2" presStyleCnt="3" custLinFactNeighborY="-23167">
        <dgm:presLayoutVars>
          <dgm:chMax val="1"/>
          <dgm:chPref val="1"/>
        </dgm:presLayoutVars>
      </dgm:prSet>
      <dgm:spPr/>
    </dgm:pt>
  </dgm:ptLst>
  <dgm:cxnLst>
    <dgm:cxn modelId="{9A1D5394-9632-D64B-8BAF-6A25992BEA92}" type="presOf" srcId="{584B047A-98B4-48AF-9A78-EF0F0A0CF1E8}" destId="{D19003B9-C352-4C76-9A0B-75B352481481}" srcOrd="0" destOrd="0" presId="urn:microsoft.com/office/officeart/2018/2/layout/IconLabelList"/>
    <dgm:cxn modelId="{22AA03A9-1E5C-CE41-975F-EF34801D4411}" type="presOf" srcId="{B697EEC2-0DA2-4D02-B0B3-AEE7519E6B24}" destId="{28000CD7-CB97-4877-96B1-2C1BD7C1D32E}" srcOrd="0" destOrd="0" presId="urn:microsoft.com/office/officeart/2018/2/layout/IconLabelList"/>
    <dgm:cxn modelId="{4FB5EFBD-95F2-3341-BAF2-6E5AE5763035}" type="presOf" srcId="{22FA458F-B2ED-42E4-8F2A-987172A69BC9}" destId="{23371DB3-A4D5-44E5-B7D9-4CAB87A25FF2}" srcOrd="0" destOrd="0" presId="urn:microsoft.com/office/officeart/2018/2/layout/IconLabelList"/>
    <dgm:cxn modelId="{BA351EC8-6146-D24E-AE48-123E8B43D23D}" type="presOf" srcId="{8FB3DF06-708A-4145-8546-5A320B01262E}" destId="{AB7B090B-5C0D-4AD9-9A4E-375A1EDCC018}" srcOrd="0" destOrd="0" presId="urn:microsoft.com/office/officeart/2018/2/layout/IconLabelList"/>
    <dgm:cxn modelId="{75F8EBC9-0544-4891-AD93-E7844938AAB6}" srcId="{B697EEC2-0DA2-4D02-B0B3-AEE7519E6B24}" destId="{584B047A-98B4-48AF-9A78-EF0F0A0CF1E8}" srcOrd="1" destOrd="0" parTransId="{D6294A59-C3EB-46E3-A2FA-34DF57FA6181}" sibTransId="{7CE7BBA3-0D4F-4414-81FB-4785812811E5}"/>
    <dgm:cxn modelId="{9C6FC7D2-6C56-4CAC-B77B-1A94153FB629}" srcId="{B697EEC2-0DA2-4D02-B0B3-AEE7519E6B24}" destId="{8FB3DF06-708A-4145-8546-5A320B01262E}" srcOrd="2" destOrd="0" parTransId="{D62C59C7-DF00-4B76-8569-1FE1F05EACD0}" sibTransId="{A6B7B901-80F6-4B93-9A59-6370A498F3CB}"/>
    <dgm:cxn modelId="{C8A2E8DA-D8C2-4085-96DD-19E78ADC65F1}" srcId="{B697EEC2-0DA2-4D02-B0B3-AEE7519E6B24}" destId="{22FA458F-B2ED-42E4-8F2A-987172A69BC9}" srcOrd="0" destOrd="0" parTransId="{0D31CE43-E1BC-41AD-8524-753221DCBA4C}" sibTransId="{E695C24D-2105-4764-B6C8-17E715A9F177}"/>
    <dgm:cxn modelId="{03B86321-6BFE-EC4C-BA92-C62AAE965F47}" type="presParOf" srcId="{28000CD7-CB97-4877-96B1-2C1BD7C1D32E}" destId="{E91F0650-9174-4DCA-BB94-D4DE43651B8E}" srcOrd="0" destOrd="0" presId="urn:microsoft.com/office/officeart/2018/2/layout/IconLabelList"/>
    <dgm:cxn modelId="{0753C843-C3AB-F74A-9506-398DCC867E69}" type="presParOf" srcId="{E91F0650-9174-4DCA-BB94-D4DE43651B8E}" destId="{A5A09E04-A5B7-4E25-A13E-48149048865E}" srcOrd="0" destOrd="0" presId="urn:microsoft.com/office/officeart/2018/2/layout/IconLabelList"/>
    <dgm:cxn modelId="{279C461C-F71F-BA4A-AAA6-9AD860038A48}" type="presParOf" srcId="{E91F0650-9174-4DCA-BB94-D4DE43651B8E}" destId="{34E2CC13-6C31-462D-ABEB-90D8C3619BB3}" srcOrd="1" destOrd="0" presId="urn:microsoft.com/office/officeart/2018/2/layout/IconLabelList"/>
    <dgm:cxn modelId="{67D8766F-ED47-BE43-8826-811F291931C8}" type="presParOf" srcId="{E91F0650-9174-4DCA-BB94-D4DE43651B8E}" destId="{23371DB3-A4D5-44E5-B7D9-4CAB87A25FF2}" srcOrd="2" destOrd="0" presId="urn:microsoft.com/office/officeart/2018/2/layout/IconLabelList"/>
    <dgm:cxn modelId="{91030847-F18E-E84C-9A69-3714CB2E184B}" type="presParOf" srcId="{28000CD7-CB97-4877-96B1-2C1BD7C1D32E}" destId="{FF3C8CBD-3A93-41BF-A65F-0E1C2456AB2F}" srcOrd="1" destOrd="0" presId="urn:microsoft.com/office/officeart/2018/2/layout/IconLabelList"/>
    <dgm:cxn modelId="{8CC2FDCF-DCB1-6740-91A8-A45F235196AC}" type="presParOf" srcId="{28000CD7-CB97-4877-96B1-2C1BD7C1D32E}" destId="{AD24C93C-BBB3-4A43-B502-5C5995F0E27F}" srcOrd="2" destOrd="0" presId="urn:microsoft.com/office/officeart/2018/2/layout/IconLabelList"/>
    <dgm:cxn modelId="{8038F6C1-7175-7741-964F-8F396B50A343}" type="presParOf" srcId="{AD24C93C-BBB3-4A43-B502-5C5995F0E27F}" destId="{4183C4A9-255E-4066-B587-EC68491001FE}" srcOrd="0" destOrd="0" presId="urn:microsoft.com/office/officeart/2018/2/layout/IconLabelList"/>
    <dgm:cxn modelId="{9B046277-A812-4C4F-9082-F4C8A1B0FE56}" type="presParOf" srcId="{AD24C93C-BBB3-4A43-B502-5C5995F0E27F}" destId="{79055B89-348B-4CE0-B160-99DF7EE50DE9}" srcOrd="1" destOrd="0" presId="urn:microsoft.com/office/officeart/2018/2/layout/IconLabelList"/>
    <dgm:cxn modelId="{CA2299E6-F132-E54A-B154-8EED93F0DCAB}" type="presParOf" srcId="{AD24C93C-BBB3-4A43-B502-5C5995F0E27F}" destId="{D19003B9-C352-4C76-9A0B-75B352481481}" srcOrd="2" destOrd="0" presId="urn:microsoft.com/office/officeart/2018/2/layout/IconLabelList"/>
    <dgm:cxn modelId="{56D38278-C4A3-D44B-9157-99F904940123}" type="presParOf" srcId="{28000CD7-CB97-4877-96B1-2C1BD7C1D32E}" destId="{2BD5CF4B-1B68-4CF5-82B2-FF0466867E5F}" srcOrd="3" destOrd="0" presId="urn:microsoft.com/office/officeart/2018/2/layout/IconLabelList"/>
    <dgm:cxn modelId="{52EBBAF0-704A-6B40-A5FB-F36EA7FC738F}" type="presParOf" srcId="{28000CD7-CB97-4877-96B1-2C1BD7C1D32E}" destId="{196DFB51-37AA-4F13-918F-66C60276D19B}" srcOrd="4" destOrd="0" presId="urn:microsoft.com/office/officeart/2018/2/layout/IconLabelList"/>
    <dgm:cxn modelId="{848D9DD9-5419-DF4C-B29D-2AE06338246D}" type="presParOf" srcId="{196DFB51-37AA-4F13-918F-66C60276D19B}" destId="{DD9C85FC-80DB-4AEC-A86F-519DBEBB04C1}" srcOrd="0" destOrd="0" presId="urn:microsoft.com/office/officeart/2018/2/layout/IconLabelList"/>
    <dgm:cxn modelId="{C4C71D2A-C8CF-D146-87F9-29AAF5123FC6}" type="presParOf" srcId="{196DFB51-37AA-4F13-918F-66C60276D19B}" destId="{2BCBA96B-5079-4AEB-93CA-999A107B54D3}" srcOrd="1" destOrd="0" presId="urn:microsoft.com/office/officeart/2018/2/layout/IconLabelList"/>
    <dgm:cxn modelId="{E75AF85C-54F3-E74C-82B0-CCD63FCC695E}" type="presParOf" srcId="{196DFB51-37AA-4F13-918F-66C60276D19B}" destId="{AB7B090B-5C0D-4AD9-9A4E-375A1EDCC01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92BF6E-B005-49F1-A67B-03765618D4F7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09B47A-27C6-41FC-859E-08826800E493}">
      <dgm:prSet phldrT="[Text]"/>
      <dgm:spPr/>
      <dgm:t>
        <a:bodyPr/>
        <a:lstStyle/>
        <a:p>
          <a:r>
            <a:rPr lang="en-US" dirty="0"/>
            <a:t>Prevent </a:t>
          </a:r>
        </a:p>
      </dgm:t>
    </dgm:pt>
    <dgm:pt modelId="{F76B155F-E221-4BA5-99F0-15D183F5C70A}" type="parTrans" cxnId="{2FB5C2DB-819E-4254-BDF6-57221EA6C31A}">
      <dgm:prSet/>
      <dgm:spPr/>
      <dgm:t>
        <a:bodyPr/>
        <a:lstStyle/>
        <a:p>
          <a:endParaRPr lang="en-US"/>
        </a:p>
      </dgm:t>
    </dgm:pt>
    <dgm:pt modelId="{D1439005-29F1-4DD7-8628-91F9743A5557}" type="sibTrans" cxnId="{2FB5C2DB-819E-4254-BDF6-57221EA6C31A}">
      <dgm:prSet/>
      <dgm:spPr/>
      <dgm:t>
        <a:bodyPr/>
        <a:lstStyle/>
        <a:p>
          <a:endParaRPr lang="en-US"/>
        </a:p>
      </dgm:t>
    </dgm:pt>
    <dgm:pt modelId="{02FDCDF7-E59C-42FE-AAE6-FD2872FF6AC4}">
      <dgm:prSet phldrT="[Text]"/>
      <dgm:spPr>
        <a:solidFill>
          <a:schemeClr val="bg1"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>
            <a:buClr>
              <a:schemeClr val="accent1"/>
            </a:buClr>
            <a:buFont typeface="Arial" panose="020B0604020202020204" pitchFamily="34" charset="0"/>
            <a:buChar char="•"/>
          </a:pPr>
          <a:r>
            <a:rPr lang="en-US" dirty="0"/>
            <a:t>Use prevention strategies to keep challenging behavior from happening.  </a:t>
          </a:r>
        </a:p>
      </dgm:t>
    </dgm:pt>
    <dgm:pt modelId="{B9AB0925-F37A-46F5-94C2-528C009834B7}" type="parTrans" cxnId="{A09925FD-9629-4010-BAAA-C34AB7182FF6}">
      <dgm:prSet/>
      <dgm:spPr/>
      <dgm:t>
        <a:bodyPr/>
        <a:lstStyle/>
        <a:p>
          <a:endParaRPr lang="en-US"/>
        </a:p>
      </dgm:t>
    </dgm:pt>
    <dgm:pt modelId="{7238DBA9-BDE5-434D-9C49-FEEF8BFBA365}" type="sibTrans" cxnId="{A09925FD-9629-4010-BAAA-C34AB7182FF6}">
      <dgm:prSet/>
      <dgm:spPr/>
      <dgm:t>
        <a:bodyPr/>
        <a:lstStyle/>
        <a:p>
          <a:endParaRPr lang="en-US"/>
        </a:p>
      </dgm:t>
    </dgm:pt>
    <dgm:pt modelId="{20FA1A01-E8E0-46A1-B5DE-CF2AC04E7436}">
      <dgm:prSet phldrT="[Text]"/>
      <dgm:spPr/>
      <dgm:t>
        <a:bodyPr/>
        <a:lstStyle/>
        <a:p>
          <a:r>
            <a:rPr lang="en-US" dirty="0"/>
            <a:t>Teach </a:t>
          </a:r>
        </a:p>
      </dgm:t>
    </dgm:pt>
    <dgm:pt modelId="{67C95F03-ED9B-4C4C-8E6F-00775BCC8472}" type="parTrans" cxnId="{856E388C-7A43-40CD-9059-C41241F1029F}">
      <dgm:prSet/>
      <dgm:spPr/>
      <dgm:t>
        <a:bodyPr/>
        <a:lstStyle/>
        <a:p>
          <a:endParaRPr lang="en-US"/>
        </a:p>
      </dgm:t>
    </dgm:pt>
    <dgm:pt modelId="{789AAB11-6560-4454-A17B-D309129341CB}" type="sibTrans" cxnId="{856E388C-7A43-40CD-9059-C41241F1029F}">
      <dgm:prSet/>
      <dgm:spPr/>
      <dgm:t>
        <a:bodyPr/>
        <a:lstStyle/>
        <a:p>
          <a:endParaRPr lang="en-US"/>
        </a:p>
      </dgm:t>
    </dgm:pt>
    <dgm:pt modelId="{916F1D2D-7CE4-4708-9EDD-D0AAFFC9A51F}">
      <dgm:prSet phldrT="[Text]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  <a:alpha val="90000"/>
            </a:schemeClr>
          </a:solidFill>
        </a:ln>
      </dgm:spPr>
      <dgm:t>
        <a:bodyPr/>
        <a:lstStyle/>
        <a:p>
          <a:pPr>
            <a:buClr>
              <a:schemeClr val="accent1"/>
            </a:buClr>
            <a:buFont typeface="Arial" panose="020B0604020202020204" pitchFamily="34" charset="0"/>
            <a:buChar char="•"/>
          </a:pPr>
          <a:r>
            <a:rPr lang="en-US" dirty="0"/>
            <a:t>Teach your child new ways to communicate or new skills for participating in routines or expectations.  </a:t>
          </a:r>
        </a:p>
      </dgm:t>
    </dgm:pt>
    <dgm:pt modelId="{80670E17-169E-4F19-B765-0224FC433FA4}" type="parTrans" cxnId="{C3A8B4D8-0B89-42E6-AE9B-71D62EF86F17}">
      <dgm:prSet/>
      <dgm:spPr/>
      <dgm:t>
        <a:bodyPr/>
        <a:lstStyle/>
        <a:p>
          <a:endParaRPr lang="en-US"/>
        </a:p>
      </dgm:t>
    </dgm:pt>
    <dgm:pt modelId="{D869D1B3-2FA5-4900-8769-8803AB24323D}" type="sibTrans" cxnId="{C3A8B4D8-0B89-42E6-AE9B-71D62EF86F17}">
      <dgm:prSet/>
      <dgm:spPr/>
      <dgm:t>
        <a:bodyPr/>
        <a:lstStyle/>
        <a:p>
          <a:endParaRPr lang="en-US"/>
        </a:p>
      </dgm:t>
    </dgm:pt>
    <dgm:pt modelId="{2399B5CF-120E-476A-A8A5-F69DAD059418}">
      <dgm:prSet phldrT="[Text]"/>
      <dgm:spPr/>
      <dgm:t>
        <a:bodyPr/>
        <a:lstStyle/>
        <a:p>
          <a:r>
            <a:rPr lang="en-US" dirty="0"/>
            <a:t>Responses or Reinforcers </a:t>
          </a:r>
        </a:p>
      </dgm:t>
    </dgm:pt>
    <dgm:pt modelId="{D6F82A09-2F99-4DED-BC95-570F39720900}" type="parTrans" cxnId="{B1008260-5673-435B-86F4-B647D95392CE}">
      <dgm:prSet/>
      <dgm:spPr/>
      <dgm:t>
        <a:bodyPr/>
        <a:lstStyle/>
        <a:p>
          <a:endParaRPr lang="en-US"/>
        </a:p>
      </dgm:t>
    </dgm:pt>
    <dgm:pt modelId="{7E046C32-B8FB-4943-B01A-FE6713784501}" type="sibTrans" cxnId="{B1008260-5673-435B-86F4-B647D95392CE}">
      <dgm:prSet/>
      <dgm:spPr/>
      <dgm:t>
        <a:bodyPr/>
        <a:lstStyle/>
        <a:p>
          <a:endParaRPr lang="en-US"/>
        </a:p>
      </dgm:t>
    </dgm:pt>
    <dgm:pt modelId="{C1547AB8-8EDC-43CE-8FC5-CB4273B5B26B}">
      <dgm:prSet phldrT="[Text]"/>
      <dgm:spPr>
        <a:solidFill>
          <a:schemeClr val="bg1">
            <a:alpha val="90000"/>
          </a:schemeClr>
        </a:solidFill>
        <a:ln>
          <a:solidFill>
            <a:schemeClr val="accent4">
              <a:alpha val="90000"/>
            </a:schemeClr>
          </a:solidFill>
        </a:ln>
      </dgm:spPr>
      <dgm:t>
        <a:bodyPr/>
        <a:lstStyle/>
        <a:p>
          <a:pPr>
            <a:buClr>
              <a:schemeClr val="accent1"/>
            </a:buClr>
          </a:pPr>
          <a:r>
            <a:rPr lang="en-US" dirty="0"/>
            <a:t>New responses to make sure that your child’s challenging behavior does not work for them. </a:t>
          </a:r>
        </a:p>
      </dgm:t>
    </dgm:pt>
    <dgm:pt modelId="{D279D733-8D49-400F-814D-44C0450E0B1C}" type="parTrans" cxnId="{CA09F172-2838-4B58-B938-8AF6B36FAB7C}">
      <dgm:prSet/>
      <dgm:spPr/>
      <dgm:t>
        <a:bodyPr/>
        <a:lstStyle/>
        <a:p>
          <a:endParaRPr lang="en-US"/>
        </a:p>
      </dgm:t>
    </dgm:pt>
    <dgm:pt modelId="{3901416C-DF46-4919-B72E-F9A0AC570845}" type="sibTrans" cxnId="{CA09F172-2838-4B58-B938-8AF6B36FAB7C}">
      <dgm:prSet/>
      <dgm:spPr/>
      <dgm:t>
        <a:bodyPr/>
        <a:lstStyle/>
        <a:p>
          <a:endParaRPr lang="en-US"/>
        </a:p>
      </dgm:t>
    </dgm:pt>
    <dgm:pt modelId="{0A8B42B9-E3DB-4B66-869A-1E01D545AF50}">
      <dgm:prSet phldrT="[Text]"/>
      <dgm:spPr>
        <a:solidFill>
          <a:schemeClr val="bg1">
            <a:alpha val="90000"/>
          </a:schemeClr>
        </a:solidFill>
        <a:ln>
          <a:solidFill>
            <a:schemeClr val="accent4">
              <a:alpha val="90000"/>
            </a:schemeClr>
          </a:solidFill>
        </a:ln>
      </dgm:spPr>
      <dgm:t>
        <a:bodyPr/>
        <a:lstStyle/>
        <a:p>
          <a:pPr>
            <a:buClr>
              <a:schemeClr val="accent1"/>
            </a:buClr>
          </a:pPr>
          <a:r>
            <a:rPr lang="en-US" dirty="0"/>
            <a:t>Reinforcers to strengthen behaviors you want. </a:t>
          </a:r>
        </a:p>
      </dgm:t>
    </dgm:pt>
    <dgm:pt modelId="{1EBF0C17-4028-4DBB-89DB-0EA27ADB4DCB}" type="parTrans" cxnId="{E5492D2A-39AD-47FF-9C93-7C8CF783BEF9}">
      <dgm:prSet/>
      <dgm:spPr/>
      <dgm:t>
        <a:bodyPr/>
        <a:lstStyle/>
        <a:p>
          <a:endParaRPr lang="en-US"/>
        </a:p>
      </dgm:t>
    </dgm:pt>
    <dgm:pt modelId="{A24970A5-B324-4090-B639-6528C740C2BD}" type="sibTrans" cxnId="{E5492D2A-39AD-47FF-9C93-7C8CF783BEF9}">
      <dgm:prSet/>
      <dgm:spPr/>
      <dgm:t>
        <a:bodyPr/>
        <a:lstStyle/>
        <a:p>
          <a:endParaRPr lang="en-US"/>
        </a:p>
      </dgm:t>
    </dgm:pt>
    <dgm:pt modelId="{FFC8A574-0ADD-447F-8C05-815FC649FAFC}" type="pres">
      <dgm:prSet presAssocID="{1992BF6E-B005-49F1-A67B-03765618D4F7}" presName="Name0" presStyleCnt="0">
        <dgm:presLayoutVars>
          <dgm:dir/>
          <dgm:animLvl val="lvl"/>
          <dgm:resizeHandles val="exact"/>
        </dgm:presLayoutVars>
      </dgm:prSet>
      <dgm:spPr/>
    </dgm:pt>
    <dgm:pt modelId="{9CE8A9D4-0AEC-499E-9EDA-1060A6098F70}" type="pres">
      <dgm:prSet presAssocID="{1909B47A-27C6-41FC-859E-08826800E493}" presName="linNode" presStyleCnt="0"/>
      <dgm:spPr/>
    </dgm:pt>
    <dgm:pt modelId="{36216F11-D06F-4C18-9C47-B908E5AAEBDD}" type="pres">
      <dgm:prSet presAssocID="{1909B47A-27C6-41FC-859E-08826800E493}" presName="parentText" presStyleLbl="node1" presStyleIdx="0" presStyleCnt="3" custLinFactNeighborX="0" custLinFactNeighborY="-2192">
        <dgm:presLayoutVars>
          <dgm:chMax val="1"/>
          <dgm:bulletEnabled val="1"/>
        </dgm:presLayoutVars>
      </dgm:prSet>
      <dgm:spPr/>
    </dgm:pt>
    <dgm:pt modelId="{607335F8-9C89-40E3-907E-0E0556977245}" type="pres">
      <dgm:prSet presAssocID="{1909B47A-27C6-41FC-859E-08826800E493}" presName="descendantText" presStyleLbl="alignAccFollowNode1" presStyleIdx="0" presStyleCnt="3" custScaleX="100909">
        <dgm:presLayoutVars>
          <dgm:bulletEnabled val="1"/>
        </dgm:presLayoutVars>
      </dgm:prSet>
      <dgm:spPr/>
    </dgm:pt>
    <dgm:pt modelId="{9B8285FC-3ABE-4DD0-82D3-9594C786F143}" type="pres">
      <dgm:prSet presAssocID="{D1439005-29F1-4DD7-8628-91F9743A5557}" presName="sp" presStyleCnt="0"/>
      <dgm:spPr/>
    </dgm:pt>
    <dgm:pt modelId="{9FAA6015-7F09-4001-A79C-FF6725AFAECF}" type="pres">
      <dgm:prSet presAssocID="{20FA1A01-E8E0-46A1-B5DE-CF2AC04E7436}" presName="linNode" presStyleCnt="0"/>
      <dgm:spPr/>
    </dgm:pt>
    <dgm:pt modelId="{ACB9C6B8-DFEA-4759-9651-0E218E34E232}" type="pres">
      <dgm:prSet presAssocID="{20FA1A01-E8E0-46A1-B5DE-CF2AC04E743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B43936C-AEAB-4291-8956-453F96A7E14A}" type="pres">
      <dgm:prSet presAssocID="{20FA1A01-E8E0-46A1-B5DE-CF2AC04E7436}" presName="descendantText" presStyleLbl="alignAccFollowNode1" presStyleIdx="1" presStyleCnt="3">
        <dgm:presLayoutVars>
          <dgm:bulletEnabled val="1"/>
        </dgm:presLayoutVars>
      </dgm:prSet>
      <dgm:spPr/>
    </dgm:pt>
    <dgm:pt modelId="{134428B8-7558-4016-8A9A-DE62DD4439CE}" type="pres">
      <dgm:prSet presAssocID="{789AAB11-6560-4454-A17B-D309129341CB}" presName="sp" presStyleCnt="0"/>
      <dgm:spPr/>
    </dgm:pt>
    <dgm:pt modelId="{52A8FE78-BF23-4005-AF98-2E047C0FAB5C}" type="pres">
      <dgm:prSet presAssocID="{2399B5CF-120E-476A-A8A5-F69DAD059418}" presName="linNode" presStyleCnt="0"/>
      <dgm:spPr/>
    </dgm:pt>
    <dgm:pt modelId="{E9D31504-75B1-427F-AE17-CDAD6EF5DB37}" type="pres">
      <dgm:prSet presAssocID="{2399B5CF-120E-476A-A8A5-F69DAD05941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46DB32E-C4E6-4FE6-AC76-D76C8E5DEE35}" type="pres">
      <dgm:prSet presAssocID="{2399B5CF-120E-476A-A8A5-F69DAD05941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80C8D02-1F8A-4293-B6BA-830BB3F70AC5}" type="presOf" srcId="{02FDCDF7-E59C-42FE-AAE6-FD2872FF6AC4}" destId="{607335F8-9C89-40E3-907E-0E0556977245}" srcOrd="0" destOrd="0" presId="urn:microsoft.com/office/officeart/2005/8/layout/vList5"/>
    <dgm:cxn modelId="{0902AE0E-FCE5-4B14-A0DA-5286D7D78417}" type="presOf" srcId="{916F1D2D-7CE4-4708-9EDD-D0AAFFC9A51F}" destId="{CB43936C-AEAB-4291-8956-453F96A7E14A}" srcOrd="0" destOrd="0" presId="urn:microsoft.com/office/officeart/2005/8/layout/vList5"/>
    <dgm:cxn modelId="{7A7ECB12-8F1A-48D8-985A-E8A3F39C0CB0}" type="presOf" srcId="{0A8B42B9-E3DB-4B66-869A-1E01D545AF50}" destId="{746DB32E-C4E6-4FE6-AC76-D76C8E5DEE35}" srcOrd="0" destOrd="1" presId="urn:microsoft.com/office/officeart/2005/8/layout/vList5"/>
    <dgm:cxn modelId="{E5492D2A-39AD-47FF-9C93-7C8CF783BEF9}" srcId="{2399B5CF-120E-476A-A8A5-F69DAD059418}" destId="{0A8B42B9-E3DB-4B66-869A-1E01D545AF50}" srcOrd="1" destOrd="0" parTransId="{1EBF0C17-4028-4DBB-89DB-0EA27ADB4DCB}" sibTransId="{A24970A5-B324-4090-B639-6528C740C2BD}"/>
    <dgm:cxn modelId="{EED60E3B-FC37-480B-BDFB-058663AC3B18}" type="presOf" srcId="{20FA1A01-E8E0-46A1-B5DE-CF2AC04E7436}" destId="{ACB9C6B8-DFEA-4759-9651-0E218E34E232}" srcOrd="0" destOrd="0" presId="urn:microsoft.com/office/officeart/2005/8/layout/vList5"/>
    <dgm:cxn modelId="{B1008260-5673-435B-86F4-B647D95392CE}" srcId="{1992BF6E-B005-49F1-A67B-03765618D4F7}" destId="{2399B5CF-120E-476A-A8A5-F69DAD059418}" srcOrd="2" destOrd="0" parTransId="{D6F82A09-2F99-4DED-BC95-570F39720900}" sibTransId="{7E046C32-B8FB-4943-B01A-FE6713784501}"/>
    <dgm:cxn modelId="{CA09F172-2838-4B58-B938-8AF6B36FAB7C}" srcId="{2399B5CF-120E-476A-A8A5-F69DAD059418}" destId="{C1547AB8-8EDC-43CE-8FC5-CB4273B5B26B}" srcOrd="0" destOrd="0" parTransId="{D279D733-8D49-400F-814D-44C0450E0B1C}" sibTransId="{3901416C-DF46-4919-B72E-F9A0AC570845}"/>
    <dgm:cxn modelId="{0772A880-92FC-4328-870D-48DDF4A77BD4}" type="presOf" srcId="{C1547AB8-8EDC-43CE-8FC5-CB4273B5B26B}" destId="{746DB32E-C4E6-4FE6-AC76-D76C8E5DEE35}" srcOrd="0" destOrd="0" presId="urn:microsoft.com/office/officeart/2005/8/layout/vList5"/>
    <dgm:cxn modelId="{856E388C-7A43-40CD-9059-C41241F1029F}" srcId="{1992BF6E-B005-49F1-A67B-03765618D4F7}" destId="{20FA1A01-E8E0-46A1-B5DE-CF2AC04E7436}" srcOrd="1" destOrd="0" parTransId="{67C95F03-ED9B-4C4C-8E6F-00775BCC8472}" sibTransId="{789AAB11-6560-4454-A17B-D309129341CB}"/>
    <dgm:cxn modelId="{4E4FB194-301E-43A2-A546-EB9CC908272A}" type="presOf" srcId="{2399B5CF-120E-476A-A8A5-F69DAD059418}" destId="{E9D31504-75B1-427F-AE17-CDAD6EF5DB37}" srcOrd="0" destOrd="0" presId="urn:microsoft.com/office/officeart/2005/8/layout/vList5"/>
    <dgm:cxn modelId="{622FBC97-5E0D-43D8-ACF0-573967F8969F}" type="presOf" srcId="{1992BF6E-B005-49F1-A67B-03765618D4F7}" destId="{FFC8A574-0ADD-447F-8C05-815FC649FAFC}" srcOrd="0" destOrd="0" presId="urn:microsoft.com/office/officeart/2005/8/layout/vList5"/>
    <dgm:cxn modelId="{C3A8B4D8-0B89-42E6-AE9B-71D62EF86F17}" srcId="{20FA1A01-E8E0-46A1-B5DE-CF2AC04E7436}" destId="{916F1D2D-7CE4-4708-9EDD-D0AAFFC9A51F}" srcOrd="0" destOrd="0" parTransId="{80670E17-169E-4F19-B765-0224FC433FA4}" sibTransId="{D869D1B3-2FA5-4900-8769-8803AB24323D}"/>
    <dgm:cxn modelId="{2FB5C2DB-819E-4254-BDF6-57221EA6C31A}" srcId="{1992BF6E-B005-49F1-A67B-03765618D4F7}" destId="{1909B47A-27C6-41FC-859E-08826800E493}" srcOrd="0" destOrd="0" parTransId="{F76B155F-E221-4BA5-99F0-15D183F5C70A}" sibTransId="{D1439005-29F1-4DD7-8628-91F9743A5557}"/>
    <dgm:cxn modelId="{BCDBDCEF-772B-48B8-B527-AFF480ECEEA9}" type="presOf" srcId="{1909B47A-27C6-41FC-859E-08826800E493}" destId="{36216F11-D06F-4C18-9C47-B908E5AAEBDD}" srcOrd="0" destOrd="0" presId="urn:microsoft.com/office/officeart/2005/8/layout/vList5"/>
    <dgm:cxn modelId="{A09925FD-9629-4010-BAAA-C34AB7182FF6}" srcId="{1909B47A-27C6-41FC-859E-08826800E493}" destId="{02FDCDF7-E59C-42FE-AAE6-FD2872FF6AC4}" srcOrd="0" destOrd="0" parTransId="{B9AB0925-F37A-46F5-94C2-528C009834B7}" sibTransId="{7238DBA9-BDE5-434D-9C49-FEEF8BFBA365}"/>
    <dgm:cxn modelId="{CBF7045E-5782-4278-A2CB-B645B3F42DE4}" type="presParOf" srcId="{FFC8A574-0ADD-447F-8C05-815FC649FAFC}" destId="{9CE8A9D4-0AEC-499E-9EDA-1060A6098F70}" srcOrd="0" destOrd="0" presId="urn:microsoft.com/office/officeart/2005/8/layout/vList5"/>
    <dgm:cxn modelId="{70C7C617-C018-47B0-A225-98CF227F514A}" type="presParOf" srcId="{9CE8A9D4-0AEC-499E-9EDA-1060A6098F70}" destId="{36216F11-D06F-4C18-9C47-B908E5AAEBDD}" srcOrd="0" destOrd="0" presId="urn:microsoft.com/office/officeart/2005/8/layout/vList5"/>
    <dgm:cxn modelId="{E16CBE20-EC20-4905-A712-D07F63CF0ADB}" type="presParOf" srcId="{9CE8A9D4-0AEC-499E-9EDA-1060A6098F70}" destId="{607335F8-9C89-40E3-907E-0E0556977245}" srcOrd="1" destOrd="0" presId="urn:microsoft.com/office/officeart/2005/8/layout/vList5"/>
    <dgm:cxn modelId="{5E2019C1-3C67-4CBF-96E5-CAB65405B507}" type="presParOf" srcId="{FFC8A574-0ADD-447F-8C05-815FC649FAFC}" destId="{9B8285FC-3ABE-4DD0-82D3-9594C786F143}" srcOrd="1" destOrd="0" presId="urn:microsoft.com/office/officeart/2005/8/layout/vList5"/>
    <dgm:cxn modelId="{B5B09717-877A-4B46-A589-C45CA15C95A0}" type="presParOf" srcId="{FFC8A574-0ADD-447F-8C05-815FC649FAFC}" destId="{9FAA6015-7F09-4001-A79C-FF6725AFAECF}" srcOrd="2" destOrd="0" presId="urn:microsoft.com/office/officeart/2005/8/layout/vList5"/>
    <dgm:cxn modelId="{707EDEA5-96AC-4308-89D5-B687DDAB216D}" type="presParOf" srcId="{9FAA6015-7F09-4001-A79C-FF6725AFAECF}" destId="{ACB9C6B8-DFEA-4759-9651-0E218E34E232}" srcOrd="0" destOrd="0" presId="urn:microsoft.com/office/officeart/2005/8/layout/vList5"/>
    <dgm:cxn modelId="{2743F91E-6726-47B6-9E82-74625C732A2A}" type="presParOf" srcId="{9FAA6015-7F09-4001-A79C-FF6725AFAECF}" destId="{CB43936C-AEAB-4291-8956-453F96A7E14A}" srcOrd="1" destOrd="0" presId="urn:microsoft.com/office/officeart/2005/8/layout/vList5"/>
    <dgm:cxn modelId="{3206F588-C805-487D-AD6D-A0092618A57A}" type="presParOf" srcId="{FFC8A574-0ADD-447F-8C05-815FC649FAFC}" destId="{134428B8-7558-4016-8A9A-DE62DD4439CE}" srcOrd="3" destOrd="0" presId="urn:microsoft.com/office/officeart/2005/8/layout/vList5"/>
    <dgm:cxn modelId="{6D856CBD-44AC-46C4-9042-952DD3DE6568}" type="presParOf" srcId="{FFC8A574-0ADD-447F-8C05-815FC649FAFC}" destId="{52A8FE78-BF23-4005-AF98-2E047C0FAB5C}" srcOrd="4" destOrd="0" presId="urn:microsoft.com/office/officeart/2005/8/layout/vList5"/>
    <dgm:cxn modelId="{45B9E1F9-56B5-4796-AF05-B68E9879B6B8}" type="presParOf" srcId="{52A8FE78-BF23-4005-AF98-2E047C0FAB5C}" destId="{E9D31504-75B1-427F-AE17-CDAD6EF5DB37}" srcOrd="0" destOrd="0" presId="urn:microsoft.com/office/officeart/2005/8/layout/vList5"/>
    <dgm:cxn modelId="{A6A8CD0A-27F5-4280-A9DE-3C33DF919719}" type="presParOf" srcId="{52A8FE78-BF23-4005-AF98-2E047C0FAB5C}" destId="{746DB32E-C4E6-4FE6-AC76-D76C8E5DEE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09E04-A5B7-4E25-A13E-48149048865E}">
      <dsp:nvSpPr>
        <dsp:cNvPr id="0" name=""/>
        <dsp:cNvSpPr/>
      </dsp:nvSpPr>
      <dsp:spPr>
        <a:xfrm>
          <a:off x="890763" y="292510"/>
          <a:ext cx="981188" cy="981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71DB3-A4D5-44E5-B7D9-4CAB87A25FF2}">
      <dsp:nvSpPr>
        <dsp:cNvPr id="0" name=""/>
        <dsp:cNvSpPr/>
      </dsp:nvSpPr>
      <dsp:spPr>
        <a:xfrm>
          <a:off x="291148" y="1398474"/>
          <a:ext cx="2180418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Statements that are </a:t>
          </a:r>
          <a:r>
            <a:rPr lang="en-US" sz="2000" b="1" kern="1200" dirty="0">
              <a:solidFill>
                <a:schemeClr val="tx2"/>
              </a:solidFill>
            </a:rPr>
            <a:t>encouraging</a:t>
          </a:r>
          <a:r>
            <a:rPr lang="en-US" sz="2000" kern="1200" dirty="0">
              <a:solidFill>
                <a:schemeClr val="tx2"/>
              </a:solidFill>
            </a:rPr>
            <a:t> and </a:t>
          </a:r>
          <a:r>
            <a:rPr lang="en-US" sz="2000" b="1" kern="1200" dirty="0">
              <a:solidFill>
                <a:schemeClr val="tx2"/>
              </a:solidFill>
            </a:rPr>
            <a:t>motivating</a:t>
          </a:r>
        </a:p>
      </dsp:txBody>
      <dsp:txXfrm>
        <a:off x="291148" y="1398474"/>
        <a:ext cx="2180418" cy="877500"/>
      </dsp:txXfrm>
    </dsp:sp>
    <dsp:sp modelId="{4183C4A9-255E-4066-B587-EC68491001FE}">
      <dsp:nvSpPr>
        <dsp:cNvPr id="0" name=""/>
        <dsp:cNvSpPr/>
      </dsp:nvSpPr>
      <dsp:spPr>
        <a:xfrm>
          <a:off x="3452755" y="292510"/>
          <a:ext cx="981188" cy="981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003B9-C352-4C76-9A0B-75B352481481}">
      <dsp:nvSpPr>
        <dsp:cNvPr id="0" name=""/>
        <dsp:cNvSpPr/>
      </dsp:nvSpPr>
      <dsp:spPr>
        <a:xfrm>
          <a:off x="2853140" y="1398474"/>
          <a:ext cx="2180418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Help us </a:t>
          </a:r>
          <a:br>
            <a:rPr lang="en-US" sz="2000" kern="1200" dirty="0">
              <a:solidFill>
                <a:schemeClr val="tx2"/>
              </a:solidFill>
            </a:rPr>
          </a:br>
          <a:r>
            <a:rPr lang="en-US" sz="2000" b="1" kern="1200" dirty="0">
              <a:solidFill>
                <a:schemeClr val="tx2"/>
              </a:solidFill>
            </a:rPr>
            <a:t>feel strong </a:t>
          </a:r>
        </a:p>
      </dsp:txBody>
      <dsp:txXfrm>
        <a:off x="2853140" y="1398474"/>
        <a:ext cx="2180418" cy="877500"/>
      </dsp:txXfrm>
    </dsp:sp>
    <dsp:sp modelId="{DD9C85FC-80DB-4AEC-A86F-519DBEBB04C1}">
      <dsp:nvSpPr>
        <dsp:cNvPr id="0" name=""/>
        <dsp:cNvSpPr/>
      </dsp:nvSpPr>
      <dsp:spPr>
        <a:xfrm>
          <a:off x="6014747" y="292510"/>
          <a:ext cx="981188" cy="981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B090B-5C0D-4AD9-9A4E-375A1EDCC018}">
      <dsp:nvSpPr>
        <dsp:cNvPr id="0" name=""/>
        <dsp:cNvSpPr/>
      </dsp:nvSpPr>
      <dsp:spPr>
        <a:xfrm>
          <a:off x="5415132" y="1398474"/>
          <a:ext cx="2180418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Help us feel </a:t>
          </a:r>
          <a:r>
            <a:rPr lang="en-US" sz="2000" b="1" kern="1200" dirty="0">
              <a:solidFill>
                <a:schemeClr val="tx2"/>
              </a:solidFill>
            </a:rPr>
            <a:t>optimistic</a:t>
          </a:r>
          <a:r>
            <a:rPr lang="en-US" sz="2000" kern="1200" dirty="0">
              <a:solidFill>
                <a:schemeClr val="tx2"/>
              </a:solidFill>
            </a:rPr>
            <a:t> about change</a:t>
          </a:r>
        </a:p>
      </dsp:txBody>
      <dsp:txXfrm>
        <a:off x="5415132" y="1398474"/>
        <a:ext cx="2180418" cy="87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335F8-9C89-40E3-907E-0E0556977245}">
      <dsp:nvSpPr>
        <dsp:cNvPr id="0" name=""/>
        <dsp:cNvSpPr/>
      </dsp:nvSpPr>
      <dsp:spPr>
        <a:xfrm rot="5400000">
          <a:off x="4868321" y="-1922401"/>
          <a:ext cx="972032" cy="506352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Arial" panose="020B0604020202020204" pitchFamily="34" charset="0"/>
            <a:buChar char="•"/>
          </a:pPr>
          <a:r>
            <a:rPr lang="en-US" sz="1800" kern="1200" dirty="0"/>
            <a:t>Use prevention strategies to keep challenging behavior from happening.  </a:t>
          </a:r>
        </a:p>
      </dsp:txBody>
      <dsp:txXfrm rot="-5400000">
        <a:off x="2822575" y="170796"/>
        <a:ext cx="5016074" cy="877130"/>
      </dsp:txXfrm>
    </dsp:sp>
    <dsp:sp modelId="{36216F11-D06F-4C18-9C47-B908E5AAEBDD}">
      <dsp:nvSpPr>
        <dsp:cNvPr id="0" name=""/>
        <dsp:cNvSpPr/>
      </dsp:nvSpPr>
      <dsp:spPr>
        <a:xfrm>
          <a:off x="0" y="0"/>
          <a:ext cx="2822575" cy="1215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Prevent </a:t>
          </a:r>
        </a:p>
      </dsp:txBody>
      <dsp:txXfrm>
        <a:off x="59313" y="59313"/>
        <a:ext cx="2703949" cy="1096414"/>
      </dsp:txXfrm>
    </dsp:sp>
    <dsp:sp modelId="{CB43936C-AEAB-4291-8956-453F96A7E14A}">
      <dsp:nvSpPr>
        <dsp:cNvPr id="0" name=""/>
        <dsp:cNvSpPr/>
      </dsp:nvSpPr>
      <dsp:spPr>
        <a:xfrm rot="5400000">
          <a:off x="4876939" y="-638589"/>
          <a:ext cx="972032" cy="5047487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lumMod val="6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Arial" panose="020B0604020202020204" pitchFamily="34" charset="0"/>
            <a:buChar char="•"/>
          </a:pPr>
          <a:r>
            <a:rPr lang="en-US" sz="1800" kern="1200" dirty="0"/>
            <a:t>Teach your child new ways to communicate or new skills for participating in routines or expectations.  </a:t>
          </a:r>
        </a:p>
      </dsp:txBody>
      <dsp:txXfrm rot="-5400000">
        <a:off x="2839212" y="1446589"/>
        <a:ext cx="5000036" cy="877130"/>
      </dsp:txXfrm>
    </dsp:sp>
    <dsp:sp modelId="{ACB9C6B8-DFEA-4759-9651-0E218E34E232}">
      <dsp:nvSpPr>
        <dsp:cNvPr id="0" name=""/>
        <dsp:cNvSpPr/>
      </dsp:nvSpPr>
      <dsp:spPr>
        <a:xfrm>
          <a:off x="0" y="1277633"/>
          <a:ext cx="2839211" cy="1215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Teach </a:t>
          </a:r>
        </a:p>
      </dsp:txBody>
      <dsp:txXfrm>
        <a:off x="59313" y="1336946"/>
        <a:ext cx="2720585" cy="1096414"/>
      </dsp:txXfrm>
    </dsp:sp>
    <dsp:sp modelId="{746DB32E-C4E6-4FE6-AC76-D76C8E5DEE35}">
      <dsp:nvSpPr>
        <dsp:cNvPr id="0" name=""/>
        <dsp:cNvSpPr/>
      </dsp:nvSpPr>
      <dsp:spPr>
        <a:xfrm rot="5400000">
          <a:off x="4876939" y="637203"/>
          <a:ext cx="972032" cy="5047487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dirty="0"/>
            <a:t>New responses to make sure that your child’s challenging behavior does not work for them.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dirty="0"/>
            <a:t>Reinforcers to strengthen behaviors you want. </a:t>
          </a:r>
        </a:p>
      </dsp:txBody>
      <dsp:txXfrm rot="-5400000">
        <a:off x="2839212" y="2722382"/>
        <a:ext cx="5000036" cy="877130"/>
      </dsp:txXfrm>
    </dsp:sp>
    <dsp:sp modelId="{E9D31504-75B1-427F-AE17-CDAD6EF5DB37}">
      <dsp:nvSpPr>
        <dsp:cNvPr id="0" name=""/>
        <dsp:cNvSpPr/>
      </dsp:nvSpPr>
      <dsp:spPr>
        <a:xfrm>
          <a:off x="0" y="2553426"/>
          <a:ext cx="2839211" cy="1215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Responses or Reinforcers </a:t>
          </a:r>
        </a:p>
      </dsp:txBody>
      <dsp:txXfrm>
        <a:off x="59313" y="2612739"/>
        <a:ext cx="2720585" cy="1096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990856"/>
            <a:ext cx="7543802" cy="1352388"/>
          </a:xfrm>
        </p:spPr>
        <p:txBody>
          <a:bodyPr anchor="t">
            <a:normAutofit/>
          </a:bodyPr>
          <a:lstStyle>
            <a:lvl1pPr algn="ctr"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Lesson 1: </a:t>
            </a:r>
            <a:br>
              <a:rPr lang="en-US" dirty="0"/>
            </a:br>
            <a:r>
              <a:rPr lang="en-US" dirty="0"/>
              <a:t>Make a Connection!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57349" y="2857654"/>
            <a:ext cx="58293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474" y="6356357"/>
            <a:ext cx="704851" cy="365125"/>
          </a:xfrm>
        </p:spPr>
        <p:txBody>
          <a:bodyPr/>
          <a:lstStyle/>
          <a:p>
            <a:fld id="{F390DD09-0360-4660-A7E9-639A85444962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19325" y="6356357"/>
            <a:ext cx="300990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29226" y="6356357"/>
            <a:ext cx="666749" cy="365125"/>
          </a:xfrm>
        </p:spPr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3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5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6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2" name="Funding Statement"/>
          <p:cNvSpPr/>
          <p:nvPr userDrawn="1"/>
        </p:nvSpPr>
        <p:spPr>
          <a:xfrm>
            <a:off x="876302" y="2065009"/>
            <a:ext cx="41367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contents of this presentation were developed under a grant from the U.S. Department of Education, </a:t>
            </a:r>
            <a:b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#H326B170003. However, those contents do not necessarily represent the policy of the U.S. Department of Education, and you should not assume endorsement by the Federal Government. Project officer,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Sunyoung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Ahn.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DEAs that Work. Office of Special Education Program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6419" y="2740421"/>
            <a:ext cx="2065956" cy="181927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4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4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6/29/21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0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6/29/21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6/29/21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6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8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0DD09-0360-4660-A7E9-639A85444962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3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6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-lxirzQ9uk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/Users/dawnkhalil/Box/NCPMI%20Graphic%20Design/aMODULES/Positive%20Solutions%20Parent%20Modules/PPTs/PSF%20PPT%207/videos/Family%20shares%20before.mpg" TargetMode="External"/><Relationship Id="rId1" Type="http://schemas.microsoft.com/office/2007/relationships/media" Target="file:////Users/dawnkhalil/Box/NCPMI%20Graphic%20Design/aMODULES/Positive%20Solutions%20Parent%20Modules/PPTs/PSF%20PPT%207/videos/Family%20shares%20before.mpg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jKfSU3_cQ8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/Users/dawnkhalil/Box/NCPMI%20Graphic%20Design/aMODULES/Positive%20Solutions%20Parent%20Modules/PPTs/PSF%20PPT%207/videos/Family_now.mpg" TargetMode="External"/><Relationship Id="rId1" Type="http://schemas.microsoft.com/office/2007/relationships/media" Target="file:////Users/dawnkhalil/Box/NCPMI%20Graphic%20Design/aMODULES/Positive%20Solutions%20Parent%20Modules/PPTs/PSF%20PPT%207/videos/Family_now.mpg" TargetMode="Externa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Session 7: </a:t>
            </a:r>
            <a:br>
              <a:rPr lang="en-US" dirty="0"/>
            </a:br>
            <a:r>
              <a:rPr lang="en-US" dirty="0"/>
              <a:t>Putting It All Together </a:t>
            </a:r>
            <a:r>
              <a:rPr lang="en-US"/>
              <a:t>With a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4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1D80D-0157-4629-9271-14AEFB05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 dirty="0"/>
              <a:t>Strategies for Teaching New Skills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FC383-A9B3-4B83-9BE5-E91D4D51E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Prompt or model for your child what you want them to do </a:t>
            </a:r>
            <a:r>
              <a:rPr lang="en-US" i="1" dirty="0"/>
              <a:t>(e.g., “Say, I want a turn.”)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Practice Makes Perfect! Practice multiple times a day, especially when the child is not having challenging behavior.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Provide praise or reinforcement for your child’s efforts and success.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4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AEF2-C1B0-41EA-A09B-7355C060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New Responses:</a:t>
            </a:r>
            <a:br>
              <a:rPr lang="en-US" dirty="0"/>
            </a:br>
            <a:r>
              <a:rPr lang="en-US" sz="2700" dirty="0">
                <a:solidFill>
                  <a:schemeClr val="accent1"/>
                </a:solidFill>
              </a:rPr>
              <a:t>How Do I Respond When Challenging </a:t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Behavior Occurs?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14C3C-18B6-4153-9744-87FA24FEE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82" y="1985422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Say to your child, “You can use your words to tell me ____ or show me ____.”</a:t>
            </a:r>
          </a:p>
          <a:p>
            <a:r>
              <a:rPr lang="en-US" dirty="0"/>
              <a:t>Then give you child what they want.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Sometimes we can’t let children have what they want. </a:t>
            </a:r>
          </a:p>
          <a:p>
            <a:pPr lvl="1"/>
            <a:r>
              <a:rPr lang="en-US" dirty="0"/>
              <a:t>Validate emotions, restate rule, and follow with a choice. </a:t>
            </a:r>
          </a:p>
          <a:p>
            <a:pPr lvl="1"/>
            <a:r>
              <a:rPr lang="en-US" i="1" dirty="0"/>
              <a:t>"You must sit in your car seat, but you can hold your bear or hold your blankie.”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9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B587-D7E4-4357-AFFF-49C3F93F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Brendan Before  </a:t>
            </a:r>
          </a:p>
        </p:txBody>
      </p:sp>
      <p:pic>
        <p:nvPicPr>
          <p:cNvPr id="4" name="Online Media 3" descr="Brendan before PBS">
            <a:hlinkClick r:id="" action="ppaction://media"/>
            <a:extLst>
              <a:ext uri="{FF2B5EF4-FFF2-40B4-BE49-F238E27FC236}">
                <a16:creationId xmlns:a16="http://schemas.microsoft.com/office/drawing/2014/main" id="{635A87F8-C807-0747-B6BD-98B53D4A11D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2467" y="1430867"/>
            <a:ext cx="6467875" cy="48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B9B9-9505-45ED-8DCD-D830373AC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Before a Plan </a:t>
            </a:r>
          </a:p>
        </p:txBody>
      </p:sp>
      <p:pic>
        <p:nvPicPr>
          <p:cNvPr id="4" name="Family shares before.mpg" descr="Family shares before.mpg">
            <a:hlinkClick r:id="" action="ppaction://media"/>
            <a:extLst>
              <a:ext uri="{FF2B5EF4-FFF2-40B4-BE49-F238E27FC236}">
                <a16:creationId xmlns:a16="http://schemas.microsoft.com/office/drawing/2014/main" id="{64C8B5F2-1CFE-0846-9D49-30B42B98EF5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1125" y="1597025"/>
            <a:ext cx="6381750" cy="4351338"/>
          </a:xfrm>
        </p:spPr>
      </p:pic>
    </p:spTree>
    <p:extLst>
      <p:ext uri="{BB962C8B-B14F-4D97-AF65-F5344CB8AC3E}">
        <p14:creationId xmlns:p14="http://schemas.microsoft.com/office/powerpoint/2010/main" val="15178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D826-4935-4F6F-A620-5DC9C6AF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Routine with a Plan</a:t>
            </a:r>
          </a:p>
        </p:txBody>
      </p:sp>
      <p:pic>
        <p:nvPicPr>
          <p:cNvPr id="4" name="Online Media 3" descr="Brendan After PBS">
            <a:hlinkClick r:id="" action="ppaction://media"/>
            <a:extLst>
              <a:ext uri="{FF2B5EF4-FFF2-40B4-BE49-F238E27FC236}">
                <a16:creationId xmlns:a16="http://schemas.microsoft.com/office/drawing/2014/main" id="{2B903083-7BF2-7745-BBFC-8B4A8FB6747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2003" y="1413934"/>
            <a:ext cx="6339994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1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7A0-4422-4D07-8D46-6BABA77B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with a Plan  </a:t>
            </a:r>
          </a:p>
        </p:txBody>
      </p:sp>
      <p:pic>
        <p:nvPicPr>
          <p:cNvPr id="6" name="Family_now.mpg" descr="Family_now.mpg">
            <a:hlinkClick r:id="" action="ppaction://media"/>
            <a:extLst>
              <a:ext uri="{FF2B5EF4-FFF2-40B4-BE49-F238E27FC236}">
                <a16:creationId xmlns:a16="http://schemas.microsoft.com/office/drawing/2014/main" id="{69D212AD-EC60-F541-9F09-F76F2B67F61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1125" y="1825625"/>
            <a:ext cx="6381750" cy="4351338"/>
          </a:xfrm>
        </p:spPr>
      </p:pic>
    </p:spTree>
    <p:extLst>
      <p:ext uri="{BB962C8B-B14F-4D97-AF65-F5344CB8AC3E}">
        <p14:creationId xmlns:p14="http://schemas.microsoft.com/office/powerpoint/2010/main" val="372785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9D21626-1FB8-7947-B334-F01875256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1281" y="420091"/>
            <a:ext cx="9161938" cy="1136861"/>
            <a:chOff x="421281" y="420091"/>
            <a:chExt cx="9161938" cy="11368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03D8ED-7E9C-6848-B3CC-166C992E6479}"/>
                </a:ext>
              </a:extLst>
            </p:cNvPr>
            <p:cNvSpPr/>
            <p:nvPr/>
          </p:nvSpPr>
          <p:spPr>
            <a:xfrm>
              <a:off x="1392195" y="420092"/>
              <a:ext cx="7817708" cy="1071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2F6BD0-4A04-1649-8B70-5422D76EC832}"/>
                </a:ext>
              </a:extLst>
            </p:cNvPr>
            <p:cNvSpPr/>
            <p:nvPr/>
          </p:nvSpPr>
          <p:spPr>
            <a:xfrm>
              <a:off x="1765511" y="1449822"/>
              <a:ext cx="7817708" cy="1071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31CE04-80E1-1848-A661-C4777E6A2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281" y="420091"/>
              <a:ext cx="1136861" cy="113686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4D0AC0-0240-4313-AC76-0071ADA2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0091"/>
            <a:ext cx="7886700" cy="1136861"/>
          </a:xfrm>
        </p:spPr>
        <p:txBody>
          <a:bodyPr>
            <a:normAutofit/>
          </a:bodyPr>
          <a:lstStyle/>
          <a:p>
            <a:r>
              <a:rPr lang="en-US" dirty="0"/>
              <a:t>You Try It!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1A27C-B203-42B5-9AD5-998CF858F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090" y="1739729"/>
            <a:ext cx="7886700" cy="4698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Get in Pairs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</a:t>
            </a:r>
            <a:r>
              <a:rPr lang="en-US" dirty="0">
                <a:solidFill>
                  <a:schemeClr val="accent1"/>
                </a:solidFill>
              </a:rPr>
              <a:t>routine</a:t>
            </a:r>
            <a:r>
              <a:rPr lang="en-US" dirty="0"/>
              <a:t> where your child has challenging behavior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</a:t>
            </a:r>
            <a:r>
              <a:rPr lang="en-US" dirty="0">
                <a:solidFill>
                  <a:schemeClr val="accent1"/>
                </a:solidFill>
              </a:rPr>
              <a:t>function </a:t>
            </a:r>
            <a:r>
              <a:rPr lang="en-US" dirty="0"/>
              <a:t>of the behavior (strategies need to match the function)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strategies (a few from each category): </a:t>
            </a:r>
          </a:p>
          <a:p>
            <a:pPr marL="690563" lvl="1" indent="-227013"/>
            <a:r>
              <a:rPr lang="en-US" dirty="0"/>
              <a:t>Prevention </a:t>
            </a:r>
          </a:p>
          <a:p>
            <a:pPr marL="690563" lvl="1" indent="-227013"/>
            <a:r>
              <a:rPr lang="en-US" dirty="0"/>
              <a:t>Teaching </a:t>
            </a:r>
          </a:p>
          <a:p>
            <a:pPr marL="690563" lvl="1" indent="-227013"/>
            <a:r>
              <a:rPr lang="en-US" dirty="0"/>
              <a:t>Responding </a:t>
            </a:r>
          </a:p>
        </p:txBody>
      </p:sp>
      <p:grpSp>
        <p:nvGrpSpPr>
          <p:cNvPr id="9" name="Group 8" descr="handbook activity 3">
            <a:extLst>
              <a:ext uri="{FF2B5EF4-FFF2-40B4-BE49-F238E27FC236}">
                <a16:creationId xmlns:a16="http://schemas.microsoft.com/office/drawing/2014/main" id="{E0CCD05A-1D2A-714F-A7F1-A64E8F807F78}"/>
              </a:ext>
            </a:extLst>
          </p:cNvPr>
          <p:cNvGrpSpPr/>
          <p:nvPr/>
        </p:nvGrpSpPr>
        <p:grpSpPr>
          <a:xfrm>
            <a:off x="6908590" y="5335317"/>
            <a:ext cx="2235410" cy="708102"/>
            <a:chOff x="471204" y="7639664"/>
            <a:chExt cx="2235410" cy="7081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201981-BB92-1C47-A779-29BF377185CC}"/>
                </a:ext>
              </a:extLst>
            </p:cNvPr>
            <p:cNvSpPr txBox="1"/>
            <p:nvPr/>
          </p:nvSpPr>
          <p:spPr>
            <a:xfrm>
              <a:off x="1179306" y="7648210"/>
              <a:ext cx="1527308" cy="307777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Activity</a:t>
              </a:r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AAA71FD3-64C1-A74C-9773-74B2C6F25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04" y="7639664"/>
              <a:ext cx="708102" cy="708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106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E990-1E41-4BB7-B08B-9FD7DD46B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Solutions for Families-</a:t>
            </a:r>
            <a:br>
              <a:rPr lang="en-US" dirty="0"/>
            </a:br>
            <a:r>
              <a:rPr lang="en-US" dirty="0"/>
              <a:t>You Did It! </a:t>
            </a:r>
          </a:p>
        </p:txBody>
      </p:sp>
      <p:pic>
        <p:nvPicPr>
          <p:cNvPr id="5" name="Content Placeholder 4" descr="A happy family sitting on a couch&#10;">
            <a:extLst>
              <a:ext uri="{FF2B5EF4-FFF2-40B4-BE49-F238E27FC236}">
                <a16:creationId xmlns:a16="http://schemas.microsoft.com/office/drawing/2014/main" id="{A80848E3-2EFC-9E42-8D91-BEF5B58AA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08" y="1825625"/>
            <a:ext cx="6524983" cy="4351338"/>
          </a:xfrm>
        </p:spPr>
      </p:pic>
    </p:spTree>
    <p:extLst>
      <p:ext uri="{BB962C8B-B14F-4D97-AF65-F5344CB8AC3E}">
        <p14:creationId xmlns:p14="http://schemas.microsoft.com/office/powerpoint/2010/main" val="3985748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9803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839A2D-5076-E14E-AA69-9097E89D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/>
          <a:stretch/>
        </p:blipFill>
        <p:spPr>
          <a:xfrm>
            <a:off x="0" y="-64029"/>
            <a:ext cx="9143999" cy="6922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08EB22-FEF1-C84C-871D-70D37F02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5" b="2035"/>
          <a:stretch/>
        </p:blipFill>
        <p:spPr>
          <a:xfrm>
            <a:off x="0" y="5854700"/>
            <a:ext cx="9144000" cy="1003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F1786-899E-4BC2-A9A6-283B21B3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 dirty="0"/>
              <a:t>What’s Happening Today?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E8166-FA31-4C5F-B7B6-13FFE6FA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301" y="1825625"/>
            <a:ext cx="5099050" cy="4029075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dirty="0"/>
              <a:t>Apply It and Try It Reflections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/>
              <a:t>Affirmations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rial"/>
                <a:cs typeface="Arial"/>
              </a:rPr>
              <a:t>Be a Detective 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rial"/>
                <a:cs typeface="Arial"/>
              </a:rPr>
              <a:t>Developing a Plan  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rial"/>
                <a:cs typeface="Arial"/>
              </a:rPr>
              <a:t>Meet Brendan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rial"/>
                <a:cs typeface="Arial"/>
              </a:rPr>
              <a:t>Making your Own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E9E66AA-D582-0B42-A79D-F771C261A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1281" y="420091"/>
            <a:ext cx="9161938" cy="1136861"/>
            <a:chOff x="421281" y="420091"/>
            <a:chExt cx="9161938" cy="11368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FD747A-163F-7A44-A900-58DDD1EF51B0}"/>
                </a:ext>
              </a:extLst>
            </p:cNvPr>
            <p:cNvSpPr/>
            <p:nvPr/>
          </p:nvSpPr>
          <p:spPr>
            <a:xfrm>
              <a:off x="1392195" y="420092"/>
              <a:ext cx="7817708" cy="1071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98B89B-98B9-8647-82AB-CB35FE6E39ED}"/>
                </a:ext>
              </a:extLst>
            </p:cNvPr>
            <p:cNvSpPr/>
            <p:nvPr/>
          </p:nvSpPr>
          <p:spPr>
            <a:xfrm>
              <a:off x="1765511" y="1449822"/>
              <a:ext cx="7817708" cy="1071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432BF5-3598-7C41-9830-C23A46C21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281" y="420091"/>
              <a:ext cx="1136861" cy="113686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C1B058-C443-43B7-9DB8-E6DFF3D2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351" y="365129"/>
            <a:ext cx="7304190" cy="1325563"/>
          </a:xfrm>
        </p:spPr>
        <p:txBody>
          <a:bodyPr/>
          <a:lstStyle/>
          <a:p>
            <a:r>
              <a:rPr lang="en-US" dirty="0"/>
              <a:t>Apply It and Try It Reflection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29B6D7-BEEC-C64C-9173-B313A1E62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660" y="1973521"/>
            <a:ext cx="3868340" cy="8239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2400" dirty="0"/>
              <a:t>How things are going </a:t>
            </a:r>
            <a:br>
              <a:rPr lang="en-US" sz="2400" dirty="0"/>
            </a:br>
            <a:r>
              <a:rPr lang="en-US" sz="2400" dirty="0"/>
              <a:t>at home</a:t>
            </a:r>
          </a:p>
        </p:txBody>
      </p:sp>
      <p:pic>
        <p:nvPicPr>
          <p:cNvPr id="20" name="Picture 19" descr="thought bubble">
            <a:extLst>
              <a:ext uri="{FF2B5EF4-FFF2-40B4-BE49-F238E27FC236}">
                <a16:creationId xmlns:a16="http://schemas.microsoft.com/office/drawing/2014/main" id="{1C00EA6D-8F23-A74B-95F9-D31D8E1C3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608" y="2636610"/>
            <a:ext cx="3485947" cy="2945039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3E06E57-4CAD-1C45-87A6-11C887057CCA}"/>
              </a:ext>
            </a:extLst>
          </p:cNvPr>
          <p:cNvSpPr txBox="1">
            <a:spLocks/>
          </p:cNvSpPr>
          <p:nvPr/>
        </p:nvSpPr>
        <p:spPr>
          <a:xfrm>
            <a:off x="897145" y="3260775"/>
            <a:ext cx="3194033" cy="1857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What strategies have you started using? </a:t>
            </a:r>
          </a:p>
          <a:p>
            <a:pPr marL="0" indent="0" algn="ctr">
              <a:buNone/>
            </a:pPr>
            <a:r>
              <a:rPr lang="en-US" sz="2400" dirty="0"/>
              <a:t>How are they working?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FDE95E-8420-5047-8027-98C5EB2DE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973521"/>
            <a:ext cx="3887391" cy="8239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2400" dirty="0"/>
              <a:t>Logical consequences</a:t>
            </a:r>
          </a:p>
        </p:txBody>
      </p:sp>
      <p:pic>
        <p:nvPicPr>
          <p:cNvPr id="18" name="Picture 17" descr="thought bubble">
            <a:extLst>
              <a:ext uri="{FF2B5EF4-FFF2-40B4-BE49-F238E27FC236}">
                <a16:creationId xmlns:a16="http://schemas.microsoft.com/office/drawing/2014/main" id="{56C82242-3FB7-7848-A248-DA7D9600E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87296" y="2648483"/>
            <a:ext cx="3386258" cy="2981437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9510934-C39C-994B-A262-977D2C7C516C}"/>
              </a:ext>
            </a:extLst>
          </p:cNvPr>
          <p:cNvSpPr txBox="1">
            <a:spLocks/>
          </p:cNvSpPr>
          <p:nvPr/>
        </p:nvSpPr>
        <p:spPr>
          <a:xfrm>
            <a:off x="5413841" y="3260775"/>
            <a:ext cx="2947176" cy="211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How did </a:t>
            </a:r>
            <a:br>
              <a:rPr lang="en-US" sz="2400" dirty="0"/>
            </a:br>
            <a:r>
              <a:rPr lang="en-US" sz="2400" dirty="0"/>
              <a:t>your child react?</a:t>
            </a:r>
          </a:p>
          <a:p>
            <a:pPr marL="0" indent="0" algn="ctr">
              <a:buNone/>
            </a:pPr>
            <a:r>
              <a:rPr lang="en-US" sz="2400" dirty="0"/>
              <a:t>How did it make </a:t>
            </a:r>
            <a:br>
              <a:rPr lang="en-US" sz="2400" dirty="0"/>
            </a:br>
            <a:r>
              <a:rPr lang="en-US" sz="2400" dirty="0"/>
              <a:t>you feel?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7A8F1EF-37CE-8F44-BFD2-D04F8F4C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11" b="99031" l="18941" r="95693">
                        <a14:foregroundMark x1="24666" y1="79645" x2="18967" y2="97617"/>
                        <a14:foregroundMark x1="18967" y1="97617" x2="26297" y2="99879"/>
                        <a14:foregroundMark x1="26297" y1="99879" x2="29481" y2="90509"/>
                        <a14:foregroundMark x1="29481" y1="90509" x2="25067" y2="80089"/>
                        <a14:foregroundMark x1="45613" y1="71931" x2="39058" y2="74798"/>
                        <a14:foregroundMark x1="39058" y1="74798" x2="36356" y2="84087"/>
                        <a14:foregroundMark x1="36356" y1="84087" x2="38657" y2="93296"/>
                        <a14:foregroundMark x1="38657" y1="93296" x2="44890" y2="97294"/>
                        <a14:foregroundMark x1="44890" y1="97294" x2="52648" y2="97900"/>
                        <a14:foregroundMark x1="52648" y1="97900" x2="57785" y2="92044"/>
                        <a14:foregroundMark x1="57785" y1="92044" x2="59256" y2="81543"/>
                        <a14:foregroundMark x1="59256" y1="81543" x2="55591" y2="72294"/>
                        <a14:foregroundMark x1="55591" y1="72294" x2="53906" y2="84128"/>
                        <a14:foregroundMark x1="53906" y1="84128" x2="48930" y2="77262"/>
                        <a14:foregroundMark x1="48930" y1="77262" x2="49893" y2="89822"/>
                        <a14:foregroundMark x1="49893" y1="89822" x2="47004" y2="80210"/>
                        <a14:foregroundMark x1="47004" y1="80210" x2="40423" y2="81866"/>
                        <a14:foregroundMark x1="40423" y1="81866" x2="39888" y2="88207"/>
                        <a14:foregroundMark x1="37935" y1="77544" x2="48315" y2="79645"/>
                        <a14:foregroundMark x1="73515" y1="71284" x2="80070" y2="73304"/>
                        <a14:foregroundMark x1="80070" y1="73304" x2="85982" y2="78635"/>
                        <a14:foregroundMark x1="85982" y1="78635" x2="90128" y2="86470"/>
                        <a14:foregroundMark x1="90128" y1="86470" x2="96014" y2="91721"/>
                        <a14:foregroundMark x1="96014" y1="91721" x2="91145" y2="99919"/>
                        <a14:foregroundMark x1="91145" y1="99919" x2="58507" y2="98465"/>
                        <a14:foregroundMark x1="58507" y1="98465" x2="54896" y2="90024"/>
                        <a14:foregroundMark x1="54896" y1="90024" x2="60059" y2="82310"/>
                        <a14:foregroundMark x1="60059" y1="82310" x2="72820" y2="72536"/>
                        <a14:foregroundMark x1="22579" y1="86147" x2="20011" y2="95153"/>
                        <a14:foregroundMark x1="20011" y1="95153" x2="23274" y2="85662"/>
                        <a14:foregroundMark x1="23274" y1="85662" x2="23274" y2="85299"/>
                        <a14:foregroundMark x1="21054" y1="89903" x2="18994" y2="99111"/>
                        <a14:foregroundMark x1="18994" y1="99111" x2="21482" y2="91155"/>
                        <a14:foregroundMark x1="93312" y1="89459" x2="95693" y2="98708"/>
                        <a14:foregroundMark x1="95693" y1="98708" x2="90209" y2="93134"/>
                        <a14:foregroundMark x1="90209" y1="93134" x2="90262" y2="92205"/>
                        <a14:foregroundMark x1="49706" y1="18619" x2="55457" y2="13732"/>
                        <a14:foregroundMark x1="55457" y1="13732" x2="61985" y2="13813"/>
                        <a14:foregroundMark x1="61985" y1="13813" x2="68004" y2="17165"/>
                        <a14:foregroundMark x1="68004" y1="17165" x2="51498" y2="18215"/>
                        <a14:foregroundMark x1="51498" y1="18215" x2="58935" y2="15711"/>
                        <a14:foregroundMark x1="58935" y1="15711" x2="65918" y2="17609"/>
                        <a14:backgroundMark x1="31434" y1="84047" x2="34243" y2="74758"/>
                        <a14:backgroundMark x1="34243" y1="74758" x2="46522" y2="68821"/>
                        <a14:backgroundMark x1="46522" y1="68821" x2="39995" y2="71809"/>
                        <a14:backgroundMark x1="39995" y1="71809" x2="34564" y2="77585"/>
                        <a14:backgroundMark x1="34564" y1="77585" x2="32691" y2="82795"/>
                        <a14:backgroundMark x1="46522" y1="68174" x2="46121" y2="70032"/>
                        <a14:backgroundMark x1="46790" y1="70477" x2="47084" y2="70234"/>
                        <a14:backgroundMark x1="49706" y1="64620" x2="49973" y2="64176"/>
                        <a14:backgroundMark x1="49973" y1="66276" x2="49973" y2="65428"/>
                        <a14:backgroundMark x1="50268" y1="66478" x2="49706" y2="66276"/>
                        <a14:backgroundMark x1="49973" y1="66478" x2="50268" y2="66478"/>
                        <a14:backgroundMark x1="46790" y1="71082" x2="47619" y2="69426"/>
                        <a14:backgroundMark x1="46950" y1="70679" x2="48315" y2="69184"/>
                        <a14:backgroundMark x1="48181" y1="70234" x2="49839" y2="68376"/>
                        <a14:backgroundMark x1="47780" y1="69426" x2="49706" y2="67326"/>
                        <a14:backgroundMark x1="45559" y1="71082" x2="46522" y2="71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0" t="8995"/>
          <a:stretch/>
        </p:blipFill>
        <p:spPr>
          <a:xfrm>
            <a:off x="2494162" y="3755224"/>
            <a:ext cx="4269838" cy="31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1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720D-25BB-4061-B14F-94091870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Affirmations </a:t>
            </a:r>
          </a:p>
        </p:txBody>
      </p:sp>
      <p:graphicFrame>
        <p:nvGraphicFramePr>
          <p:cNvPr id="8" name="Content Placeholder 2" descr="list of affirmation descriptors">
            <a:extLst>
              <a:ext uri="{FF2B5EF4-FFF2-40B4-BE49-F238E27FC236}">
                <a16:creationId xmlns:a16="http://schemas.microsoft.com/office/drawing/2014/main" id="{2750FAA1-6246-4DA8-B902-43F932B088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570042"/>
          <a:ext cx="7886700" cy="277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E8358C-FE3C-5944-87C6-462753C40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92175" y="4406900"/>
            <a:ext cx="73596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789B3BA-D7BD-E34A-8DE6-590B87BE35DB}"/>
              </a:ext>
            </a:extLst>
          </p:cNvPr>
          <p:cNvSpPr/>
          <p:nvPr/>
        </p:nvSpPr>
        <p:spPr>
          <a:xfrm>
            <a:off x="1260475" y="4785429"/>
            <a:ext cx="66230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Make a note! 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Reflect on the changes you have made or your efforts with your child.</a:t>
            </a:r>
          </a:p>
        </p:txBody>
      </p:sp>
    </p:spTree>
    <p:extLst>
      <p:ext uri="{BB962C8B-B14F-4D97-AF65-F5344CB8AC3E}">
        <p14:creationId xmlns:p14="http://schemas.microsoft.com/office/powerpoint/2010/main" val="387358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4DEC19-C93E-E04C-B80A-742C73F3F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r="26843"/>
          <a:stretch/>
        </p:blipFill>
        <p:spPr>
          <a:xfrm>
            <a:off x="1796603" y="0"/>
            <a:ext cx="734739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81417D-D1BE-7B4F-A293-2A7584ADC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-69850"/>
            <a:ext cx="5943602" cy="6927850"/>
          </a:xfrm>
          <a:prstGeom prst="rect">
            <a:avLst/>
          </a:prstGeom>
          <a:gradFill>
            <a:gsLst>
              <a:gs pos="34000">
                <a:schemeClr val="bg1"/>
              </a:gs>
              <a:gs pos="73000">
                <a:srgbClr val="FFFFFF">
                  <a:alpha val="87000"/>
                </a:srgbClr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wrap="square" rtlCol="0" anchor="ctr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2382E0-5549-7E4A-8AE8-286C05A91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84" b="2035"/>
          <a:stretch/>
        </p:blipFill>
        <p:spPr>
          <a:xfrm>
            <a:off x="0" y="5905500"/>
            <a:ext cx="9144000" cy="952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2F186-0739-4955-84F3-BB7581AA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37719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Challenging Behavior: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What We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093D-8505-445F-BD13-6AEDD0AB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9368"/>
            <a:ext cx="37719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Happens when children lack language or social skills</a:t>
            </a:r>
          </a:p>
          <a:p>
            <a:r>
              <a:rPr lang="en-US" dirty="0"/>
              <a:t>Happens when children are stressed (tired, hungry, ill, different expectations)</a:t>
            </a:r>
          </a:p>
          <a:p>
            <a:r>
              <a:rPr lang="en-US" dirty="0"/>
              <a:t>Challenging behavior works</a:t>
            </a:r>
          </a:p>
        </p:txBody>
      </p:sp>
    </p:spTree>
    <p:extLst>
      <p:ext uri="{BB962C8B-B14F-4D97-AF65-F5344CB8AC3E}">
        <p14:creationId xmlns:p14="http://schemas.microsoft.com/office/powerpoint/2010/main" val="123018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28FC-386C-4B30-B1DF-239D3DD6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Can Mean Many Things 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1B51726-2F98-6A47-9ADF-01E80A8153E3}"/>
              </a:ext>
            </a:extLst>
          </p:cNvPr>
          <p:cNvSpPr/>
          <p:nvPr/>
        </p:nvSpPr>
        <p:spPr>
          <a:xfrm>
            <a:off x="1040405" y="1937277"/>
            <a:ext cx="3659921" cy="1143725"/>
          </a:xfrm>
          <a:custGeom>
            <a:avLst/>
            <a:gdLst>
              <a:gd name="connsiteX0" fmla="*/ 0 w 3659921"/>
              <a:gd name="connsiteY0" fmla="*/ 0 h 1143725"/>
              <a:gd name="connsiteX1" fmla="*/ 3659921 w 3659921"/>
              <a:gd name="connsiteY1" fmla="*/ 0 h 1143725"/>
              <a:gd name="connsiteX2" fmla="*/ 3659921 w 3659921"/>
              <a:gd name="connsiteY2" fmla="*/ 1143725 h 1143725"/>
              <a:gd name="connsiteX3" fmla="*/ 0 w 3659921"/>
              <a:gd name="connsiteY3" fmla="*/ 1143725 h 1143725"/>
              <a:gd name="connsiteX4" fmla="*/ 0 w 3659921"/>
              <a:gd name="connsiteY4" fmla="*/ 0 h 114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921" h="1143725">
                <a:moveTo>
                  <a:pt x="0" y="0"/>
                </a:moveTo>
                <a:lnTo>
                  <a:pt x="3659921" y="0"/>
                </a:lnTo>
                <a:lnTo>
                  <a:pt x="3659921" y="1143725"/>
                </a:lnTo>
                <a:lnTo>
                  <a:pt x="0" y="11437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2960" tIns="95250" rIns="9144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“I want you to pay attention to me.”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465E2F-CFA4-3C49-BA35-98BD98B2E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908" y="1495907"/>
            <a:ext cx="1067892" cy="122075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985" r="-8696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4222382-B191-1E4D-A3CA-9CDEB6BACE46}"/>
              </a:ext>
            </a:extLst>
          </p:cNvPr>
          <p:cNvSpPr/>
          <p:nvPr/>
        </p:nvSpPr>
        <p:spPr>
          <a:xfrm>
            <a:off x="5063167" y="1937277"/>
            <a:ext cx="3659921" cy="1143725"/>
          </a:xfrm>
          <a:custGeom>
            <a:avLst/>
            <a:gdLst>
              <a:gd name="connsiteX0" fmla="*/ 0 w 3659921"/>
              <a:gd name="connsiteY0" fmla="*/ 0 h 1143725"/>
              <a:gd name="connsiteX1" fmla="*/ 3659921 w 3659921"/>
              <a:gd name="connsiteY1" fmla="*/ 0 h 1143725"/>
              <a:gd name="connsiteX2" fmla="*/ 3659921 w 3659921"/>
              <a:gd name="connsiteY2" fmla="*/ 1143725 h 1143725"/>
              <a:gd name="connsiteX3" fmla="*/ 0 w 3659921"/>
              <a:gd name="connsiteY3" fmla="*/ 1143725 h 1143725"/>
              <a:gd name="connsiteX4" fmla="*/ 0 w 3659921"/>
              <a:gd name="connsiteY4" fmla="*/ 0 h 114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921" h="1143725">
                <a:moveTo>
                  <a:pt x="0" y="0"/>
                </a:moveTo>
                <a:lnTo>
                  <a:pt x="3659921" y="0"/>
                </a:lnTo>
                <a:lnTo>
                  <a:pt x="3659921" y="1143725"/>
                </a:lnTo>
                <a:lnTo>
                  <a:pt x="0" y="11437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2960" tIns="95250" rIns="9144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/>
              <a:t>“I want that (toy, food, paint, etc.).”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7ED27A-D551-4745-88AF-7415348F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1077" y="1649519"/>
            <a:ext cx="905931" cy="113385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12CCEC87-133A-D743-B401-3D2236DDC03E}"/>
              </a:ext>
            </a:extLst>
          </p:cNvPr>
          <p:cNvSpPr/>
          <p:nvPr/>
        </p:nvSpPr>
        <p:spPr>
          <a:xfrm>
            <a:off x="1040405" y="3377100"/>
            <a:ext cx="3659921" cy="1143725"/>
          </a:xfrm>
          <a:custGeom>
            <a:avLst/>
            <a:gdLst>
              <a:gd name="connsiteX0" fmla="*/ 0 w 3659921"/>
              <a:gd name="connsiteY0" fmla="*/ 0 h 1143725"/>
              <a:gd name="connsiteX1" fmla="*/ 3659921 w 3659921"/>
              <a:gd name="connsiteY1" fmla="*/ 0 h 1143725"/>
              <a:gd name="connsiteX2" fmla="*/ 3659921 w 3659921"/>
              <a:gd name="connsiteY2" fmla="*/ 1143725 h 1143725"/>
              <a:gd name="connsiteX3" fmla="*/ 0 w 3659921"/>
              <a:gd name="connsiteY3" fmla="*/ 1143725 h 1143725"/>
              <a:gd name="connsiteX4" fmla="*/ 0 w 3659921"/>
              <a:gd name="connsiteY4" fmla="*/ 0 h 114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921" h="1143725">
                <a:moveTo>
                  <a:pt x="0" y="0"/>
                </a:moveTo>
                <a:lnTo>
                  <a:pt x="3659921" y="0"/>
                </a:lnTo>
                <a:lnTo>
                  <a:pt x="3659921" y="1143725"/>
                </a:lnTo>
                <a:lnTo>
                  <a:pt x="0" y="11437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2960" tIns="95250" rIns="9144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“I want to </a:t>
            </a:r>
            <a:br>
              <a:rPr lang="en-US" sz="2500" kern="1200" dirty="0"/>
            </a:br>
            <a:r>
              <a:rPr lang="en-US" sz="2500" kern="1200" dirty="0"/>
              <a:t>play with you.”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99AD26-0A07-FB4E-9031-0EF7AD2BD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908" y="3167446"/>
            <a:ext cx="1019572" cy="94755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l="-1368" r="-1368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D228719-F803-1849-91E8-29F6D6F5AE6D}"/>
              </a:ext>
            </a:extLst>
          </p:cNvPr>
          <p:cNvSpPr/>
          <p:nvPr/>
        </p:nvSpPr>
        <p:spPr>
          <a:xfrm>
            <a:off x="5063167" y="3377100"/>
            <a:ext cx="3659921" cy="1143725"/>
          </a:xfrm>
          <a:custGeom>
            <a:avLst/>
            <a:gdLst>
              <a:gd name="connsiteX0" fmla="*/ 0 w 3659921"/>
              <a:gd name="connsiteY0" fmla="*/ 0 h 1143725"/>
              <a:gd name="connsiteX1" fmla="*/ 3659921 w 3659921"/>
              <a:gd name="connsiteY1" fmla="*/ 0 h 1143725"/>
              <a:gd name="connsiteX2" fmla="*/ 3659921 w 3659921"/>
              <a:gd name="connsiteY2" fmla="*/ 1143725 h 1143725"/>
              <a:gd name="connsiteX3" fmla="*/ 0 w 3659921"/>
              <a:gd name="connsiteY3" fmla="*/ 1143725 h 1143725"/>
              <a:gd name="connsiteX4" fmla="*/ 0 w 3659921"/>
              <a:gd name="connsiteY4" fmla="*/ 0 h 114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921" h="1143725">
                <a:moveTo>
                  <a:pt x="0" y="0"/>
                </a:moveTo>
                <a:lnTo>
                  <a:pt x="3659921" y="0"/>
                </a:lnTo>
                <a:lnTo>
                  <a:pt x="3659921" y="1143725"/>
                </a:lnTo>
                <a:lnTo>
                  <a:pt x="0" y="11437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2960" tIns="95250" rIns="9144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/>
              <a:t>“I don’t want to stop what I am doing.”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BB6E94-FA2B-134C-AE66-9F049617B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1726" y="3142045"/>
            <a:ext cx="847724" cy="987109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 l="-11118" r="-10988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2AAB4F3-DAD3-A14D-8225-2C70A0C3BE90}"/>
              </a:ext>
            </a:extLst>
          </p:cNvPr>
          <p:cNvSpPr/>
          <p:nvPr/>
        </p:nvSpPr>
        <p:spPr>
          <a:xfrm>
            <a:off x="3051786" y="4816924"/>
            <a:ext cx="3659921" cy="1143725"/>
          </a:xfrm>
          <a:custGeom>
            <a:avLst/>
            <a:gdLst>
              <a:gd name="connsiteX0" fmla="*/ 0 w 3659921"/>
              <a:gd name="connsiteY0" fmla="*/ 0 h 1143725"/>
              <a:gd name="connsiteX1" fmla="*/ 3659921 w 3659921"/>
              <a:gd name="connsiteY1" fmla="*/ 0 h 1143725"/>
              <a:gd name="connsiteX2" fmla="*/ 3659921 w 3659921"/>
              <a:gd name="connsiteY2" fmla="*/ 1143725 h 1143725"/>
              <a:gd name="connsiteX3" fmla="*/ 0 w 3659921"/>
              <a:gd name="connsiteY3" fmla="*/ 1143725 h 1143725"/>
              <a:gd name="connsiteX4" fmla="*/ 0 w 3659921"/>
              <a:gd name="connsiteY4" fmla="*/ 0 h 114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921" h="1143725">
                <a:moveTo>
                  <a:pt x="0" y="0"/>
                </a:moveTo>
                <a:lnTo>
                  <a:pt x="3659921" y="0"/>
                </a:lnTo>
                <a:lnTo>
                  <a:pt x="3659921" y="1143725"/>
                </a:lnTo>
                <a:lnTo>
                  <a:pt x="0" y="11437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2960" tIns="95250" rIns="9144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“I don’t want </a:t>
            </a:r>
            <a:br>
              <a:rPr lang="en-US" sz="2500" kern="1200" dirty="0"/>
            </a:br>
            <a:r>
              <a:rPr lang="en-US" sz="2500" kern="1200" dirty="0"/>
              <a:t>to clean up!”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1FDE0C-A76E-C549-96AF-FCE6DB254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4650" y="4600919"/>
            <a:ext cx="844550" cy="1005084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10232" r="-9768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3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E576-7A5E-431E-A259-0776A695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B5BD-CDB4-4AAD-9FB4-BC5D56C9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0127"/>
            <a:ext cx="7814014" cy="438367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Three Essential Parts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 descr="Prevent/Teach/Responses graphic">
            <a:extLst>
              <a:ext uri="{FF2B5EF4-FFF2-40B4-BE49-F238E27FC236}">
                <a16:creationId xmlns:a16="http://schemas.microsoft.com/office/drawing/2014/main" id="{58E32C75-6800-4897-A220-AE7F12C50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994964"/>
              </p:ext>
            </p:extLst>
          </p:nvPr>
        </p:nvGraphicFramePr>
        <p:xfrm>
          <a:off x="741100" y="2072431"/>
          <a:ext cx="7886699" cy="3770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91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dtime, Sleeping, Nap Family Routine ">
            <a:extLst>
              <a:ext uri="{FF2B5EF4-FFF2-40B4-BE49-F238E27FC236}">
                <a16:creationId xmlns:a16="http://schemas.microsoft.com/office/drawing/2014/main" id="{B800A96C-10D4-EA4E-B832-10E021C99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6" y="365129"/>
            <a:ext cx="4500102" cy="584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AC06-B89D-4058-8E54-AF4C8B6E3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999" y="1600200"/>
            <a:ext cx="3122659" cy="410624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Minimize the possibility that your child will have challenging behavior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5E50D-D407-4ADC-828C-05A3FB96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338" y="365129"/>
            <a:ext cx="3507012" cy="1325563"/>
          </a:xfrm>
        </p:spPr>
        <p:txBody>
          <a:bodyPr/>
          <a:lstStyle/>
          <a:p>
            <a:r>
              <a:rPr lang="en-US" dirty="0"/>
              <a:t>Prevention </a:t>
            </a:r>
          </a:p>
        </p:txBody>
      </p:sp>
    </p:spTree>
    <p:extLst>
      <p:ext uri="{BB962C8B-B14F-4D97-AF65-F5344CB8AC3E}">
        <p14:creationId xmlns:p14="http://schemas.microsoft.com/office/powerpoint/2010/main" val="64387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3027-C143-498A-90D7-B980BA82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 New Skills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4101C-DE5E-47B5-AA29-DEFC6C0D75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Ask for a turn </a:t>
            </a:r>
          </a:p>
          <a:p>
            <a:r>
              <a:rPr lang="en-US" dirty="0"/>
              <a:t>Ask for an object </a:t>
            </a:r>
          </a:p>
          <a:p>
            <a:r>
              <a:rPr lang="en-US" dirty="0"/>
              <a:t>Ask for an activity </a:t>
            </a:r>
          </a:p>
          <a:p>
            <a:r>
              <a:rPr lang="en-US" dirty="0"/>
              <a:t>Ask for help </a:t>
            </a:r>
          </a:p>
          <a:p>
            <a:r>
              <a:rPr lang="en-US" dirty="0"/>
              <a:t>Ask for a hug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75F89-B48A-4CD8-991F-2D08E2095E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Ask to leave </a:t>
            </a:r>
          </a:p>
          <a:p>
            <a:r>
              <a:rPr lang="en-US" dirty="0"/>
              <a:t>Say, “No”</a:t>
            </a:r>
          </a:p>
          <a:p>
            <a:r>
              <a:rPr lang="en-US" dirty="0"/>
              <a:t>Say, “I don’t want to”</a:t>
            </a:r>
          </a:p>
          <a:p>
            <a:r>
              <a:rPr lang="en-US" dirty="0"/>
              <a:t>Make a choice</a:t>
            </a:r>
          </a:p>
          <a:p>
            <a:r>
              <a:rPr lang="en-US" dirty="0"/>
              <a:t>Follow a schedule </a:t>
            </a:r>
          </a:p>
        </p:txBody>
      </p:sp>
    </p:spTree>
    <p:extLst>
      <p:ext uri="{BB962C8B-B14F-4D97-AF65-F5344CB8AC3E}">
        <p14:creationId xmlns:p14="http://schemas.microsoft.com/office/powerpoint/2010/main" val="250920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PMI">
      <a:dk1>
        <a:srgbClr val="000000"/>
      </a:dk1>
      <a:lt1>
        <a:sysClr val="window" lastClr="FFFFFF"/>
      </a:lt1>
      <a:dk2>
        <a:srgbClr val="2B3D50"/>
      </a:dk2>
      <a:lt2>
        <a:srgbClr val="E7E6E6"/>
      </a:lt2>
      <a:accent1>
        <a:srgbClr val="DB6327"/>
      </a:accent1>
      <a:accent2>
        <a:srgbClr val="008EA9"/>
      </a:accent2>
      <a:accent3>
        <a:srgbClr val="A5A5A5"/>
      </a:accent3>
      <a:accent4>
        <a:srgbClr val="75BD43"/>
      </a:accent4>
      <a:accent5>
        <a:srgbClr val="FFD100"/>
      </a:accent5>
      <a:accent6>
        <a:srgbClr val="2B3D50"/>
      </a:accent6>
      <a:hlink>
        <a:srgbClr val="008EA9"/>
      </a:hlink>
      <a:folHlink>
        <a:srgbClr val="DB632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itiveSolutions_Session 1_1.19.2020" id="{66186FC8-CDBB-450A-B068-D86157981176}" vid="{B8422A05-D5F2-4E4E-8359-3C3AEF1D5F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PositiveSolutions_Session 1_1.19.2020</Template>
  <TotalTime>2115</TotalTime>
  <Words>531</Words>
  <Application>Microsoft Macintosh PowerPoint</Application>
  <PresentationFormat>On-screen Show (4:3)</PresentationFormat>
  <Paragraphs>79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</vt:lpstr>
      <vt:lpstr>Office Theme</vt:lpstr>
      <vt:lpstr>Session 7:  Putting It All Together With a Plan</vt:lpstr>
      <vt:lpstr>What’s Happening Today? </vt:lpstr>
      <vt:lpstr>Apply It and Try It Reflection </vt:lpstr>
      <vt:lpstr>Affirmations </vt:lpstr>
      <vt:lpstr>Challenging Behavior:  What We Know</vt:lpstr>
      <vt:lpstr>Behavior Can Mean Many Things </vt:lpstr>
      <vt:lpstr>Developing a Plan </vt:lpstr>
      <vt:lpstr>Prevention </vt:lpstr>
      <vt:lpstr>Teach New Skills </vt:lpstr>
      <vt:lpstr>Strategies for Teaching New Skills </vt:lpstr>
      <vt:lpstr>New Responses: How Do I Respond When Challenging  Behavior Occurs? </vt:lpstr>
      <vt:lpstr>Brendan Before  </vt:lpstr>
      <vt:lpstr>Life Before a Plan </vt:lpstr>
      <vt:lpstr>Routine with a Plan</vt:lpstr>
      <vt:lpstr>Life with a Plan  </vt:lpstr>
      <vt:lpstr>You Try It!  </vt:lpstr>
      <vt:lpstr>Positive Solutions for Families- You Did It! 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7:  Putting it all Together in a Plan</dc:title>
  <dc:subject/>
  <dc:creator>von der Embse, Meghan</dc:creator>
  <cp:keywords/>
  <dc:description/>
  <cp:lastModifiedBy>Khalil, Dawn</cp:lastModifiedBy>
  <cp:revision>95</cp:revision>
  <dcterms:created xsi:type="dcterms:W3CDTF">2021-02-03T19:58:35Z</dcterms:created>
  <dcterms:modified xsi:type="dcterms:W3CDTF">2021-06-29T13:09:00Z</dcterms:modified>
  <cp:category/>
</cp:coreProperties>
</file>