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461" r:id="rId2"/>
    <p:sldId id="464" r:id="rId3"/>
    <p:sldId id="465" r:id="rId4"/>
    <p:sldId id="286" r:id="rId5"/>
    <p:sldId id="462" r:id="rId6"/>
    <p:sldId id="466" r:id="rId7"/>
    <p:sldId id="303" r:id="rId8"/>
    <p:sldId id="302" r:id="rId9"/>
    <p:sldId id="257" r:id="rId10"/>
    <p:sldId id="258" r:id="rId11"/>
    <p:sldId id="306" r:id="rId12"/>
    <p:sldId id="260" r:id="rId13"/>
    <p:sldId id="262" r:id="rId14"/>
    <p:sldId id="267" r:id="rId15"/>
    <p:sldId id="266" r:id="rId16"/>
    <p:sldId id="265" r:id="rId17"/>
    <p:sldId id="304" r:id="rId18"/>
  </p:sldIdLst>
  <p:sldSz cx="9144000" cy="6858000" type="screen4x3"/>
  <p:notesSz cx="9144000" cy="6858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0000"/>
    <a:srgbClr val="CBBDD0"/>
    <a:srgbClr val="B0ABDD"/>
    <a:srgbClr val="ABA3CE"/>
    <a:srgbClr val="D1C4F3"/>
    <a:srgbClr val="00FF00"/>
    <a:srgbClr val="FF8000"/>
    <a:srgbClr val="218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47"/>
    <p:restoredTop sz="91342"/>
  </p:normalViewPr>
  <p:slideViewPr>
    <p:cSldViewPr>
      <p:cViewPr>
        <p:scale>
          <a:sx n="113" d="100"/>
          <a:sy n="113" d="100"/>
        </p:scale>
        <p:origin x="312" y="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>
      <p:cViewPr varScale="1">
        <p:scale>
          <a:sx n="101" d="100"/>
          <a:sy n="101" d="100"/>
        </p:scale>
        <p:origin x="-2384" y="-120"/>
      </p:cViewPr>
      <p:guideLst>
        <p:guide orient="horz" pos="2160"/>
        <p:guide pos="288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en-US"/>
              <a:t>Teaching Pyramid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18160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en-US"/>
              <a:t>Updated January 2011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en-US"/>
              <a:t>WestEd Center for Child &amp; Family Studies</a:t>
            </a: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/>
            </a:lvl1pPr>
          </a:lstStyle>
          <a:p>
            <a:pPr>
              <a:defRPr/>
            </a:pPr>
            <a:fld id="{318B2777-5692-694B-99E5-73D4C22200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4891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en-US"/>
              <a:t>Teaching Pyramid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8160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en-US"/>
              <a:t>Updated January 2011</a:t>
            </a:r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en-US"/>
              <a:t>WestEd Center for Child &amp; Family Studies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/>
            </a:lvl1pPr>
          </a:lstStyle>
          <a:p>
            <a:pPr>
              <a:defRPr/>
            </a:pPr>
            <a:fld id="{3ABED024-EA47-0E4C-A059-98CDE4B400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891420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803b52d942_1_0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g803b52d942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43204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ChangeArrowheads="1"/>
          </p:cNvSpPr>
          <p:nvPr userDrawn="1"/>
        </p:nvSpPr>
        <p:spPr bwMode="auto">
          <a:xfrm>
            <a:off x="330200" y="304800"/>
            <a:ext cx="8458200" cy="6324600"/>
          </a:xfrm>
          <a:prstGeom prst="rect">
            <a:avLst/>
          </a:prstGeom>
          <a:noFill/>
          <a:ln w="25400">
            <a:solidFill>
              <a:srgbClr val="3852A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pic>
        <p:nvPicPr>
          <p:cNvPr id="5" name="Picture 7" descr="tp_logo_landscap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900" y="457200"/>
            <a:ext cx="7696200" cy="166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9" name="Rectangle 17"/>
          <p:cNvSpPr>
            <a:spLocks noGrp="1" noChangeArrowheads="1"/>
          </p:cNvSpPr>
          <p:nvPr>
            <p:ph type="ctrTitle"/>
          </p:nvPr>
        </p:nvSpPr>
        <p:spPr>
          <a:xfrm>
            <a:off x="685800" y="2308225"/>
            <a:ext cx="7772400" cy="1905000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210" name="Rectangle 18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594225"/>
            <a:ext cx="6400800" cy="1066800"/>
          </a:xfrm>
        </p:spPr>
        <p:txBody>
          <a:bodyPr/>
          <a:lstStyle>
            <a:lvl1pPr marL="0" indent="0" algn="ctr">
              <a:buFontTx/>
              <a:buNone/>
              <a:defRPr sz="3600"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76190644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8826986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381000"/>
            <a:ext cx="20383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59626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5302221"/>
      </p:ext>
    </p:extLst>
  </p:cSld>
  <p:clrMapOvr>
    <a:masterClrMapping/>
  </p:clrMapOvr>
  <p:transition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153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38100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0245970"/>
      </p:ext>
    </p:extLst>
  </p:cSld>
  <p:clrMapOvr>
    <a:masterClrMapping/>
  </p:clrMapOvr>
  <p:transition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153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00200"/>
            <a:ext cx="38100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3810000" cy="48768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07007001"/>
      </p:ext>
    </p:extLst>
  </p:cSld>
  <p:clrMapOvr>
    <a:masterClrMapping/>
  </p:clrMapOvr>
  <p:transition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153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7772400" cy="2362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2362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4335943"/>
      </p:ext>
    </p:extLst>
  </p:cSld>
  <p:clrMapOvr>
    <a:masterClrMapping/>
  </p:clrMapOvr>
  <p:transition>
    <p:zo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153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00200"/>
            <a:ext cx="38100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626608"/>
      </p:ext>
    </p:extLst>
  </p:cSld>
  <p:clrMapOvr>
    <a:masterClrMapping/>
  </p:clrMapOvr>
  <p:transition>
    <p:zo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153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600200"/>
            <a:ext cx="3810000" cy="4876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38100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733655"/>
      </p:ext>
    </p:extLst>
  </p:cSld>
  <p:clrMapOvr>
    <a:masterClrMapping/>
  </p:clrMapOvr>
  <p:transition>
    <p:zo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447800"/>
            <a:ext cx="8229600" cy="44958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1235544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7236937"/>
      </p:ext>
    </p:extLst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9314084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7576497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6934642"/>
      </p:ext>
    </p:extLst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7696953"/>
      </p:ext>
    </p:extLst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9284933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8115892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4198264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58"/>
          <p:cNvSpPr>
            <a:spLocks noChangeArrowheads="1"/>
          </p:cNvSpPr>
          <p:nvPr userDrawn="1"/>
        </p:nvSpPr>
        <p:spPr bwMode="auto">
          <a:xfrm>
            <a:off x="330200" y="304800"/>
            <a:ext cx="8458200" cy="6324600"/>
          </a:xfrm>
          <a:prstGeom prst="rect">
            <a:avLst/>
          </a:prstGeom>
          <a:noFill/>
          <a:ln w="25400">
            <a:solidFill>
              <a:srgbClr val="004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153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29" name="Picture 6" descr="tp_logo.png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562600"/>
            <a:ext cx="1049338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10" r:id="rId1"/>
    <p:sldLayoutId id="2147484194" r:id="rId2"/>
    <p:sldLayoutId id="2147484195" r:id="rId3"/>
    <p:sldLayoutId id="2147484196" r:id="rId4"/>
    <p:sldLayoutId id="2147484197" r:id="rId5"/>
    <p:sldLayoutId id="2147484198" r:id="rId6"/>
    <p:sldLayoutId id="2147484199" r:id="rId7"/>
    <p:sldLayoutId id="2147484200" r:id="rId8"/>
    <p:sldLayoutId id="2147484201" r:id="rId9"/>
    <p:sldLayoutId id="2147484202" r:id="rId10"/>
    <p:sldLayoutId id="2147484203" r:id="rId11"/>
    <p:sldLayoutId id="2147484204" r:id="rId12"/>
    <p:sldLayoutId id="2147484205" r:id="rId13"/>
    <p:sldLayoutId id="2147484206" r:id="rId14"/>
    <p:sldLayoutId id="2147484207" r:id="rId15"/>
    <p:sldLayoutId id="2147484208" r:id="rId16"/>
    <p:sldLayoutId id="2147484209" r:id="rId17"/>
  </p:sldLayoutIdLst>
  <p:transition>
    <p:zoom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408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4080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4080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4080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4080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004080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004080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004080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004080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4080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8000"/>
        </a:buClr>
        <a:buFont typeface="Wingdings" charset="0"/>
        <a:buChar char="§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-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0528F9C-C309-F94D-8DC3-5A90658F45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2454056"/>
            <a:ext cx="2667000" cy="1905000"/>
          </a:xfrm>
        </p:spPr>
        <p:txBody>
          <a:bodyPr/>
          <a:lstStyle/>
          <a:p>
            <a:r>
              <a:rPr lang="en-US" dirty="0"/>
              <a:t>Visit #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EA9FCD-D629-7C4E-B256-ECC0476DBF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801" b="1"/>
          <a:stretch/>
        </p:blipFill>
        <p:spPr>
          <a:xfrm>
            <a:off x="2667000" y="1905000"/>
            <a:ext cx="5841955" cy="443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348847"/>
      </p:ext>
    </p:extLst>
  </p:cSld>
  <p:clrMapOvr>
    <a:masterClrMapping/>
  </p:clrMapOvr>
  <p:transition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882BEBFC-1ED0-2349-B9B3-2400E15CC8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02" t="19167" r="18186" b="354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711118"/>
      </p:ext>
    </p:extLst>
  </p:cSld>
  <p:clrMapOvr>
    <a:masterClrMapping/>
  </p:clrMapOvr>
  <p:transition>
    <p:zo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90CA7C4-1D40-A340-9B50-98E6F896AE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42" t="16251" r="17796" b="604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66256"/>
      </p:ext>
    </p:extLst>
  </p:cSld>
  <p:clrMapOvr>
    <a:masterClrMapping/>
  </p:clrMapOvr>
  <p:transition>
    <p:zo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9C94F758-0A23-5F4F-AEE4-C7DD35D0C4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73" t="20000" r="18316" b="354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96359"/>
      </p:ext>
    </p:extLst>
  </p:cSld>
  <p:clrMapOvr>
    <a:masterClrMapping/>
  </p:clrMapOvr>
  <p:transition>
    <p:zo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FBE30A12-4283-5A42-8768-D90CB1A0FC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01" t="19167" r="17449" b="3125"/>
          <a:stretch/>
        </p:blipFill>
        <p:spPr>
          <a:xfrm>
            <a:off x="1" y="0"/>
            <a:ext cx="9143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349477"/>
      </p:ext>
    </p:extLst>
  </p:cSld>
  <p:clrMapOvr>
    <a:masterClrMapping/>
  </p:clrMapOvr>
  <p:transition>
    <p:zo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4B0349D-560C-F246-AFFB-38966D9AF0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56" t="20889" r="18195" b="2462"/>
          <a:stretch/>
        </p:blipFill>
        <p:spPr>
          <a:xfrm>
            <a:off x="0" y="0"/>
            <a:ext cx="9144000" cy="68579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2531319"/>
      </p:ext>
    </p:extLst>
  </p:cSld>
  <p:clrMapOvr>
    <a:masterClrMapping/>
  </p:clrMapOvr>
  <p:transition>
    <p:zo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0D1C8D40-7AD9-0740-94A7-C39ED27903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17" t="20222" r="17917" b="377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8971"/>
      </p:ext>
    </p:extLst>
  </p:cSld>
  <p:clrMapOvr>
    <a:masterClrMapping/>
  </p:clrMapOvr>
  <p:transition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30B8B9D2-9924-7244-ACF9-D46F263A8A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50" t="18223" r="18333" b="488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858390"/>
      </p:ext>
    </p:extLst>
  </p:cSld>
  <p:clrMapOvr>
    <a:masterClrMapping/>
  </p:clrMapOvr>
  <p:transition>
    <p:zo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17E67A9-94A9-4244-BAE1-6932B02D0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153400" cy="780535"/>
          </a:xfrm>
        </p:spPr>
        <p:txBody>
          <a:bodyPr/>
          <a:lstStyle/>
          <a:p>
            <a:r>
              <a:rPr lang="en-US" sz="3600" dirty="0"/>
              <a:t>Next coaching meeting visit</a:t>
            </a:r>
          </a:p>
        </p:txBody>
      </p:sp>
    </p:spTree>
    <p:extLst>
      <p:ext uri="{BB962C8B-B14F-4D97-AF65-F5344CB8AC3E}">
        <p14:creationId xmlns:p14="http://schemas.microsoft.com/office/powerpoint/2010/main" val="1873300875"/>
      </p:ext>
    </p:extLst>
  </p:cSld>
  <p:clrMapOvr>
    <a:masterClrMapping/>
  </p:clrMapOvr>
  <p:transition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153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accent4"/>
                </a:solidFill>
              </a:rPr>
              <a:t>  </a:t>
            </a:r>
            <a:endParaRPr/>
          </a:p>
        </p:txBody>
      </p:sp>
      <p:pic>
        <p:nvPicPr>
          <p:cNvPr id="85" name="Google Shape;85;p2" descr="A screenshot of a cell phone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28786" t="3638" r="28579" b="4913"/>
          <a:stretch/>
        </p:blipFill>
        <p:spPr>
          <a:xfrm>
            <a:off x="1779374" y="381000"/>
            <a:ext cx="5325762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2"/>
          <p:cNvSpPr/>
          <p:nvPr/>
        </p:nvSpPr>
        <p:spPr>
          <a:xfrm>
            <a:off x="1502169" y="736904"/>
            <a:ext cx="1073389" cy="601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>
    <p:zo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153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accent4"/>
                </a:solidFill>
              </a:rPr>
              <a:t>  </a:t>
            </a:r>
            <a:endParaRPr/>
          </a:p>
        </p:txBody>
      </p:sp>
      <p:pic>
        <p:nvPicPr>
          <p:cNvPr id="92" name="Google Shape;92;p3" descr="A screenshot of a social media post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9128" t="11507" r="8319" b="15324"/>
          <a:stretch/>
        </p:blipFill>
        <p:spPr>
          <a:xfrm>
            <a:off x="889388" y="489097"/>
            <a:ext cx="7365224" cy="5460655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3"/>
          <p:cNvSpPr/>
          <p:nvPr/>
        </p:nvSpPr>
        <p:spPr>
          <a:xfrm>
            <a:off x="-88200" y="2617624"/>
            <a:ext cx="1090800" cy="601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9BDA45-B897-4E47-8DA4-3B57AFAFA8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952" y="350874"/>
            <a:ext cx="5802960" cy="615625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8114474"/>
      </p:ext>
    </p:extLst>
  </p:cSld>
  <p:clrMapOvr>
    <a:masterClrMapping/>
  </p:clrMapOvr>
  <p:transition>
    <p:zo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CAAB3-8B6B-2648-99B3-28ABC6795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ABE084-5425-614D-BB36-D5ED765242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oogle Shape;99;p4">
            <a:extLst>
              <a:ext uri="{FF2B5EF4-FFF2-40B4-BE49-F238E27FC236}">
                <a16:creationId xmlns:a16="http://schemas.microsoft.com/office/drawing/2014/main" id="{B09EBE67-2B71-C246-91E2-979819D1148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7828" t="6183" r="17214" b="17362"/>
          <a:stretch/>
        </p:blipFill>
        <p:spPr>
          <a:xfrm>
            <a:off x="76201" y="0"/>
            <a:ext cx="90678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6360844"/>
      </p:ext>
    </p:extLst>
  </p:cSld>
  <p:clrMapOvr>
    <a:masterClrMapping/>
  </p:clrMapOvr>
  <p:transition>
    <p:zo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94E9A-473E-E249-9DA1-1C52D2C57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Focused Observation Videos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FC13FF8-8680-D945-A33C-5C84FAEDB2AE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t="32099" r="6639" b="46874"/>
          <a:stretch/>
        </p:blipFill>
        <p:spPr>
          <a:xfrm>
            <a:off x="1828800" y="2764394"/>
            <a:ext cx="5031000" cy="1025372"/>
          </a:xfrm>
          <a:prstGeom prst="rect">
            <a:avLst/>
          </a:prstGeom>
          <a:effectLst/>
        </p:spPr>
      </p:pic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6140BF97-3513-2649-B85A-D4851FDC7596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t="-1" r="6639" b="79687"/>
          <a:stretch/>
        </p:blipFill>
        <p:spPr bwMode="auto">
          <a:xfrm>
            <a:off x="1905000" y="1747435"/>
            <a:ext cx="50310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FDECB0-D62D-C649-9A6D-E2E1C3A758A1}"/>
              </a:ext>
            </a:extLst>
          </p:cNvPr>
          <p:cNvPicPr/>
          <p:nvPr/>
        </p:nvPicPr>
        <p:blipFill rotWithShape="1">
          <a:blip r:embed="rId2"/>
          <a:srcRect t="63712" r="6639" b="-2"/>
          <a:stretch/>
        </p:blipFill>
        <p:spPr>
          <a:xfrm>
            <a:off x="1905000" y="4119966"/>
            <a:ext cx="4954800" cy="133242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81732801"/>
      </p:ext>
    </p:extLst>
  </p:cSld>
  <p:clrMapOvr>
    <a:masterClrMapping/>
  </p:clrMapOvr>
  <p:transition>
    <p:zo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17E67A9-94A9-4244-BAE1-6932B02D0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153400" cy="780535"/>
          </a:xfrm>
        </p:spPr>
        <p:txBody>
          <a:bodyPr/>
          <a:lstStyle/>
          <a:p>
            <a:r>
              <a:rPr lang="en-US" sz="3600" dirty="0"/>
              <a:t>Coaching Action plan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5D3DD9-23D3-1E48-8E7A-BB8B405A5B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57" t="4434" r="4790" b="5068"/>
          <a:stretch/>
        </p:blipFill>
        <p:spPr>
          <a:xfrm>
            <a:off x="533400" y="1161534"/>
            <a:ext cx="7772400" cy="531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012733"/>
      </p:ext>
    </p:extLst>
  </p:cSld>
  <p:clrMapOvr>
    <a:masterClrMapping/>
  </p:clrMapOvr>
  <p:transition>
    <p:zo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803b52d942_1_0"/>
          <p:cNvSpPr txBox="1">
            <a:spLocks noGrp="1"/>
          </p:cNvSpPr>
          <p:nvPr>
            <p:ph type="title"/>
          </p:nvPr>
        </p:nvSpPr>
        <p:spPr>
          <a:xfrm>
            <a:off x="507704" y="170935"/>
            <a:ext cx="7905307" cy="2312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As a team is there a Teaching Pyramid a skill/strategy from the last training that you would like to implement in your classroom to meet the current needs of the children?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accent4"/>
                </a:solidFill>
              </a:rPr>
              <a:t>  </a:t>
            </a:r>
            <a:endParaRPr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0EA9736-ACD1-D84B-B243-D837E0293C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3" r="1611" b="11588"/>
          <a:stretch/>
        </p:blipFill>
        <p:spPr bwMode="auto">
          <a:xfrm>
            <a:off x="868708" y="2563648"/>
            <a:ext cx="6985590" cy="362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27887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F5F85085-E72A-0A43-82E4-14F770228C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54" t="20666" r="17500" b="311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674707"/>
      </p:ext>
    </p:extLst>
  </p:cSld>
  <p:clrMapOvr>
    <a:masterClrMapping/>
  </p:clrMapOvr>
  <p:transition>
    <p:zoom/>
  </p:transition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Footlight MT Light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21042</TotalTime>
  <Words>54</Words>
  <Application>Microsoft Macintosh PowerPoint</Application>
  <PresentationFormat>On-screen Show (4:3)</PresentationFormat>
  <Paragraphs>7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Footlight MT Light</vt:lpstr>
      <vt:lpstr>Wingdings</vt:lpstr>
      <vt:lpstr>Blank Presentation</vt:lpstr>
      <vt:lpstr>Visit #</vt:lpstr>
      <vt:lpstr>  </vt:lpstr>
      <vt:lpstr>  </vt:lpstr>
      <vt:lpstr>PowerPoint Presentation</vt:lpstr>
      <vt:lpstr>PowerPoint Presentation</vt:lpstr>
      <vt:lpstr>Focused Observation Videos</vt:lpstr>
      <vt:lpstr>Coaching Action plan</vt:lpstr>
      <vt:lpstr>   As a team is there a Teaching Pyramid a skill/strategy from the last training that you would like to implement in your classroom to meet the current needs of the children?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coaching meeting visit</vt:lpstr>
    </vt:vector>
  </TitlesOfParts>
  <Company>Family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Alejandro Castillon</dc:creator>
  <cp:lastModifiedBy>Ruth Rodriguez</cp:lastModifiedBy>
  <cp:revision>179</cp:revision>
  <cp:lastPrinted>2012-05-01T21:30:25Z</cp:lastPrinted>
  <dcterms:created xsi:type="dcterms:W3CDTF">2012-05-01T21:26:52Z</dcterms:created>
  <dcterms:modified xsi:type="dcterms:W3CDTF">2021-08-26T17:22:59Z</dcterms:modified>
</cp:coreProperties>
</file>