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61" r:id="rId2"/>
    <p:sldId id="463" r:id="rId3"/>
    <p:sldId id="462" r:id="rId4"/>
    <p:sldId id="465" r:id="rId5"/>
    <p:sldId id="464" r:id="rId6"/>
    <p:sldId id="466" r:id="rId7"/>
    <p:sldId id="467" r:id="rId8"/>
    <p:sldId id="468" r:id="rId9"/>
    <p:sldId id="469" r:id="rId10"/>
    <p:sldId id="470" r:id="rId11"/>
    <p:sldId id="471" r:id="rId1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CBBDD0"/>
    <a:srgbClr val="B0ABDD"/>
    <a:srgbClr val="ABA3CE"/>
    <a:srgbClr val="D1C4F3"/>
    <a:srgbClr val="00FF00"/>
    <a:srgbClr val="FF8000"/>
    <a:srgbClr val="218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0"/>
    <p:restoredTop sz="91342"/>
  </p:normalViewPr>
  <p:slideViewPr>
    <p:cSldViewPr>
      <p:cViewPr varScale="1">
        <p:scale>
          <a:sx n="100" d="100"/>
          <a:sy n="100" d="100"/>
        </p:scale>
        <p:origin x="234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384" y="-12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Teaching Pyramid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Updated January 2011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WestEd Center for Child &amp; Family Studies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318B2777-5692-694B-99E5-73D4C2220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891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Teaching Pyramid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Updated January 2011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WestEd Center for Child &amp; Family Studies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3ABED024-EA47-0E4C-A059-98CDE4B40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914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 userDrawn="1"/>
        </p:nvSpPr>
        <p:spPr bwMode="auto">
          <a:xfrm>
            <a:off x="330200" y="304800"/>
            <a:ext cx="8458200" cy="6324600"/>
          </a:xfrm>
          <a:prstGeom prst="rect">
            <a:avLst/>
          </a:prstGeom>
          <a:noFill/>
          <a:ln w="25400">
            <a:solidFill>
              <a:srgbClr val="3852A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pic>
        <p:nvPicPr>
          <p:cNvPr id="5" name="Picture 7" descr="tp_logo_landscap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900" y="457200"/>
            <a:ext cx="7696200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9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685800" y="2308225"/>
            <a:ext cx="77724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94225"/>
            <a:ext cx="6400800" cy="10668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76190644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8826986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20383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59626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5302221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0245970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3810000" cy="4876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07007001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7772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4335943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626608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00200"/>
            <a:ext cx="3810000" cy="4876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733655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4495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235544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7236937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9314084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7576497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6934642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696953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9284933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8115892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419826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8"/>
          <p:cNvSpPr>
            <a:spLocks noChangeArrowheads="1"/>
          </p:cNvSpPr>
          <p:nvPr userDrawn="1"/>
        </p:nvSpPr>
        <p:spPr bwMode="auto">
          <a:xfrm>
            <a:off x="330200" y="304800"/>
            <a:ext cx="8458200" cy="6324600"/>
          </a:xfrm>
          <a:prstGeom prst="rect">
            <a:avLst/>
          </a:prstGeom>
          <a:noFill/>
          <a:ln w="25400">
            <a:solidFill>
              <a:srgbClr val="004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9" name="Picture 6" descr="tp_logo.png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7200" y="5562600"/>
            <a:ext cx="10493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  <p:sldLayoutId id="2147484204" r:id="rId12"/>
    <p:sldLayoutId id="2147484205" r:id="rId13"/>
    <p:sldLayoutId id="2147484206" r:id="rId14"/>
    <p:sldLayoutId id="2147484207" r:id="rId15"/>
    <p:sldLayoutId id="2147484208" r:id="rId16"/>
    <p:sldLayoutId id="2147484209" r:id="rId17"/>
  </p:sldLayoutIdLst>
  <p:transition>
    <p:zoom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004080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408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8000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-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528F9C-C309-F94D-8DC3-5A90658F45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Possible Intro           Reflective Prompts Coaching Icebreakers </a:t>
            </a:r>
          </a:p>
        </p:txBody>
      </p:sp>
    </p:spTree>
    <p:extLst>
      <p:ext uri="{BB962C8B-B14F-4D97-AF65-F5344CB8AC3E}">
        <p14:creationId xmlns:p14="http://schemas.microsoft.com/office/powerpoint/2010/main" val="3788348847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5249"/>
            <a:ext cx="7772400" cy="2057401"/>
          </a:xfrm>
        </p:spPr>
        <p:txBody>
          <a:bodyPr/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200" dirty="0"/>
              <a:t>Name one strategy you use to prevent challenging behavior in the classroom. How does it work?</a:t>
            </a:r>
            <a:br>
              <a:rPr lang="en-US" sz="32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3200" dirty="0" err="1"/>
              <a:t>Nombre</a:t>
            </a:r>
            <a:r>
              <a:rPr lang="en-US" sz="3200" dirty="0"/>
              <a:t> una </a:t>
            </a:r>
            <a:r>
              <a:rPr lang="en-US" sz="3200" dirty="0" err="1"/>
              <a:t>estrategia</a:t>
            </a:r>
            <a:r>
              <a:rPr lang="en-US" sz="3200" dirty="0"/>
              <a:t> que </a:t>
            </a:r>
            <a:r>
              <a:rPr lang="en-US" sz="3200" dirty="0" err="1"/>
              <a:t>utilice</a:t>
            </a:r>
            <a:r>
              <a:rPr lang="en-US" sz="3200" dirty="0"/>
              <a:t> para </a:t>
            </a:r>
            <a:r>
              <a:rPr lang="en-US" sz="3200" dirty="0" err="1"/>
              <a:t>prevenir</a:t>
            </a:r>
            <a:r>
              <a:rPr lang="en-US" sz="3200" dirty="0"/>
              <a:t> </a:t>
            </a:r>
            <a:r>
              <a:rPr lang="en-US" sz="3200" dirty="0" err="1"/>
              <a:t>comportamientos</a:t>
            </a:r>
            <a:r>
              <a:rPr lang="en-US" sz="3200" dirty="0"/>
              <a:t> </a:t>
            </a:r>
            <a:r>
              <a:rPr lang="en-US" sz="3200" dirty="0" err="1"/>
              <a:t>desafiantes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el aula. ¿</a:t>
            </a:r>
            <a:r>
              <a:rPr lang="en-US" sz="3200" dirty="0" err="1"/>
              <a:t>Cómo</a:t>
            </a:r>
            <a:r>
              <a:rPr lang="en-US" sz="3200" dirty="0"/>
              <a:t> </a:t>
            </a:r>
            <a:r>
              <a:rPr lang="en-US" sz="3200" dirty="0" err="1"/>
              <a:t>funciona</a:t>
            </a:r>
            <a:r>
              <a:rPr lang="en-US" sz="3200" dirty="0"/>
              <a:t>?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0950" y="2084601"/>
            <a:ext cx="2930099" cy="2930099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299" y="2122701"/>
            <a:ext cx="2193492" cy="308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509753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5249"/>
            <a:ext cx="7772400" cy="2057401"/>
          </a:xfrm>
        </p:spPr>
        <p:txBody>
          <a:bodyPr/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200" dirty="0"/>
              <a:t>Name one way you are designing supportive environments to support social emotional competence.</a:t>
            </a:r>
            <a:br>
              <a:rPr lang="en-US" sz="3200" dirty="0"/>
            </a:br>
            <a:br>
              <a:rPr lang="en-US" sz="3200" dirty="0"/>
            </a:b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2800" dirty="0" err="1"/>
              <a:t>Nombra</a:t>
            </a:r>
            <a:r>
              <a:rPr lang="en-US" sz="2800" dirty="0"/>
              <a:t> una forma </a:t>
            </a:r>
            <a:r>
              <a:rPr lang="en-US" sz="2800" dirty="0" err="1"/>
              <a:t>en</a:t>
            </a:r>
            <a:r>
              <a:rPr lang="en-US" sz="2800" dirty="0"/>
              <a:t> que </a:t>
            </a:r>
            <a:r>
              <a:rPr lang="en-US" sz="2800" dirty="0" err="1"/>
              <a:t>estás</a:t>
            </a:r>
            <a:r>
              <a:rPr lang="en-US" sz="2800" dirty="0"/>
              <a:t> </a:t>
            </a:r>
            <a:r>
              <a:rPr lang="en-US" sz="2800" dirty="0" err="1"/>
              <a:t>diseñando</a:t>
            </a:r>
            <a:r>
              <a:rPr lang="en-US" sz="2800" dirty="0"/>
              <a:t> </a:t>
            </a:r>
            <a:r>
              <a:rPr lang="en-US" sz="2800" dirty="0" err="1"/>
              <a:t>entornos</a:t>
            </a:r>
            <a:r>
              <a:rPr lang="en-US" sz="2800" dirty="0"/>
              <a:t> de </a:t>
            </a:r>
            <a:r>
              <a:rPr lang="en-US" sz="2800" dirty="0" err="1"/>
              <a:t>apoyo</a:t>
            </a:r>
            <a:r>
              <a:rPr lang="en-US" sz="2800" dirty="0"/>
              <a:t> para </a:t>
            </a:r>
            <a:r>
              <a:rPr lang="en-US" sz="2800" dirty="0" err="1"/>
              <a:t>apoyar</a:t>
            </a:r>
            <a:r>
              <a:rPr lang="en-US" sz="2800" dirty="0"/>
              <a:t> la </a:t>
            </a:r>
            <a:r>
              <a:rPr lang="en-US" sz="2800" dirty="0" err="1"/>
              <a:t>competencia</a:t>
            </a:r>
            <a:r>
              <a:rPr lang="en-US" sz="2800" dirty="0"/>
              <a:t> social </a:t>
            </a:r>
            <a:r>
              <a:rPr lang="en-US" sz="2800" dirty="0" err="1"/>
              <a:t>emocional</a:t>
            </a:r>
            <a:r>
              <a:rPr lang="en-US" sz="2800" dirty="0"/>
              <a:t>.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0950" y="2122701"/>
            <a:ext cx="2930099" cy="2930099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299" y="2122701"/>
            <a:ext cx="2193492" cy="308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93161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0999"/>
            <a:ext cx="7772400" cy="1371600"/>
          </a:xfrm>
        </p:spPr>
        <p:txBody>
          <a:bodyPr/>
          <a:lstStyle/>
          <a:p>
            <a:r>
              <a:rPr lang="en-US" sz="2800" dirty="0"/>
              <a:t>What is your superpower as a teacher?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16100"/>
            <a:ext cx="3352800" cy="3352800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754402"/>
            <a:ext cx="2440059" cy="342899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42C3DB2-2631-1248-B0BD-A81A8972467E}"/>
              </a:ext>
            </a:extLst>
          </p:cNvPr>
          <p:cNvSpPr txBox="1">
            <a:spLocks/>
          </p:cNvSpPr>
          <p:nvPr/>
        </p:nvSpPr>
        <p:spPr bwMode="auto">
          <a:xfrm>
            <a:off x="457200" y="51453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2800" dirty="0"/>
              <a:t>¿</a:t>
            </a:r>
            <a:r>
              <a:rPr lang="en-US" sz="2800" dirty="0" err="1"/>
              <a:t>Cuál</a:t>
            </a:r>
            <a:r>
              <a:rPr lang="en-US" sz="2800" dirty="0"/>
              <a:t> es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superpoder</a:t>
            </a:r>
            <a:r>
              <a:rPr lang="en-US" sz="2800" dirty="0"/>
              <a:t> (superpower) </a:t>
            </a:r>
            <a:endParaRPr lang="en-US" sz="3200" dirty="0"/>
          </a:p>
          <a:p>
            <a:r>
              <a:rPr lang="en-US" sz="2800" dirty="0"/>
              <a:t>de maestro/a ?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7806388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0999"/>
            <a:ext cx="7772400" cy="1371600"/>
          </a:xfrm>
        </p:spPr>
        <p:txBody>
          <a:bodyPr/>
          <a:lstStyle/>
          <a:p>
            <a:br>
              <a:rPr lang="en-US" sz="2800" dirty="0"/>
            </a:br>
            <a:r>
              <a:rPr lang="en-US" sz="2800" dirty="0"/>
              <a:t>What is one strategy you use to build and maintain positive relationships with children in the classroom? How does it work?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2800" dirty="0"/>
              <a:t>¿</a:t>
            </a:r>
            <a:r>
              <a:rPr lang="en-US" sz="2800" dirty="0" err="1"/>
              <a:t>Cuál</a:t>
            </a:r>
            <a:r>
              <a:rPr lang="en-US" sz="2800" dirty="0"/>
              <a:t> es una </a:t>
            </a:r>
            <a:r>
              <a:rPr lang="en-US" sz="2800" dirty="0" err="1"/>
              <a:t>estrategia</a:t>
            </a:r>
            <a:r>
              <a:rPr lang="en-US" sz="2800" dirty="0"/>
              <a:t> que </a:t>
            </a:r>
            <a:r>
              <a:rPr lang="en-US" sz="2800" dirty="0" err="1"/>
              <a:t>usa</a:t>
            </a:r>
            <a:r>
              <a:rPr lang="en-US" sz="2800" dirty="0"/>
              <a:t> para </a:t>
            </a:r>
            <a:r>
              <a:rPr lang="en-US" sz="2800" dirty="0" err="1"/>
              <a:t>construir</a:t>
            </a:r>
            <a:r>
              <a:rPr lang="en-US" sz="2800" dirty="0"/>
              <a:t> y </a:t>
            </a:r>
            <a:r>
              <a:rPr lang="en-US" sz="2800" dirty="0" err="1"/>
              <a:t>mantener</a:t>
            </a:r>
            <a:r>
              <a:rPr lang="en-US" sz="2800" dirty="0"/>
              <a:t> </a:t>
            </a:r>
            <a:r>
              <a:rPr lang="en-US" sz="2800" dirty="0" err="1"/>
              <a:t>relaciones</a:t>
            </a:r>
            <a:r>
              <a:rPr lang="en-US" sz="2800" dirty="0"/>
              <a:t> </a:t>
            </a:r>
            <a:r>
              <a:rPr lang="en-US" sz="2800" dirty="0" err="1"/>
              <a:t>positivas</a:t>
            </a:r>
            <a:r>
              <a:rPr lang="en-US" sz="2800" dirty="0"/>
              <a:t> con los </a:t>
            </a:r>
            <a:r>
              <a:rPr lang="en-US" sz="2800" dirty="0" err="1"/>
              <a:t>niños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el aula? ¿Como </a:t>
            </a:r>
            <a:r>
              <a:rPr lang="en-US" sz="2800" dirty="0" err="1"/>
              <a:t>funciona</a:t>
            </a:r>
            <a:r>
              <a:rPr lang="en-US" sz="2800" dirty="0"/>
              <a:t>?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16100"/>
            <a:ext cx="3352800" cy="3352800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970" y="1816100"/>
            <a:ext cx="2440059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360844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0998"/>
            <a:ext cx="7772400" cy="1752601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600" dirty="0"/>
              <a:t>What is your go to strategy when you feel overwhelmed and stress?</a:t>
            </a:r>
            <a:br>
              <a:rPr lang="en-US" sz="3600" dirty="0"/>
            </a:br>
            <a:br>
              <a:rPr lang="en-US" sz="9600" dirty="0"/>
            </a:br>
            <a:br>
              <a:rPr lang="en-US" sz="9600" dirty="0"/>
            </a:br>
            <a:br>
              <a:rPr lang="en-US" sz="2800" dirty="0"/>
            </a:b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3600" dirty="0"/>
              <a:t>¿</a:t>
            </a:r>
            <a:r>
              <a:rPr lang="en-US" sz="3600" dirty="0" err="1"/>
              <a:t>Cuál</a:t>
            </a:r>
            <a:r>
              <a:rPr lang="en-US" sz="3600" dirty="0"/>
              <a:t> es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estrategia</a:t>
            </a:r>
            <a:r>
              <a:rPr lang="en-US" sz="3600" dirty="0"/>
              <a:t> que </a:t>
            </a:r>
            <a:r>
              <a:rPr lang="en-US" sz="3600" dirty="0" err="1"/>
              <a:t>ocupa</a:t>
            </a:r>
            <a:r>
              <a:rPr lang="en-US" sz="3600" dirty="0"/>
              <a:t> </a:t>
            </a:r>
            <a:r>
              <a:rPr lang="en-US" sz="3600" dirty="0" err="1"/>
              <a:t>cuando</a:t>
            </a:r>
            <a:r>
              <a:rPr lang="en-US" sz="3600" dirty="0"/>
              <a:t> se </a:t>
            </a:r>
            <a:r>
              <a:rPr lang="en-US" sz="3600" dirty="0" err="1"/>
              <a:t>siente</a:t>
            </a:r>
            <a:r>
              <a:rPr lang="en-US" sz="3600" dirty="0"/>
              <a:t> </a:t>
            </a:r>
            <a:r>
              <a:rPr lang="en-US" sz="3600" dirty="0" err="1"/>
              <a:t>abrumada</a:t>
            </a:r>
            <a:r>
              <a:rPr lang="en-US" sz="3600" dirty="0"/>
              <a:t> y </a:t>
            </a:r>
            <a:r>
              <a:rPr lang="en-US" sz="3600" dirty="0" err="1"/>
              <a:t>estresada</a:t>
            </a:r>
            <a:r>
              <a:rPr lang="en-US" sz="3600" dirty="0"/>
              <a:t>?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16100"/>
            <a:ext cx="3352800" cy="3352800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970" y="1816100"/>
            <a:ext cx="2440059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05265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0999"/>
            <a:ext cx="7772400" cy="1371600"/>
          </a:xfrm>
        </p:spPr>
        <p:txBody>
          <a:bodyPr/>
          <a:lstStyle/>
          <a:p>
            <a:br>
              <a:rPr lang="en-US" sz="2800" dirty="0"/>
            </a:br>
            <a:r>
              <a:rPr lang="en-US" sz="2800" dirty="0"/>
              <a:t>Name one strategy you use to promote friendship skills or to promote kindness? How does it work?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2800" dirty="0" err="1"/>
              <a:t>Nombra</a:t>
            </a:r>
            <a:r>
              <a:rPr lang="en-US" sz="2800" dirty="0"/>
              <a:t> una </a:t>
            </a:r>
            <a:r>
              <a:rPr lang="en-US" sz="2800" dirty="0" err="1"/>
              <a:t>estrategia</a:t>
            </a:r>
            <a:r>
              <a:rPr lang="en-US" sz="2800" dirty="0"/>
              <a:t> que </a:t>
            </a:r>
            <a:r>
              <a:rPr lang="en-US" sz="2800" dirty="0" err="1"/>
              <a:t>usas</a:t>
            </a:r>
            <a:r>
              <a:rPr lang="en-US" sz="2800" dirty="0"/>
              <a:t> para </a:t>
            </a:r>
            <a:r>
              <a:rPr lang="en-US" sz="2800" dirty="0" err="1"/>
              <a:t>promover</a:t>
            </a:r>
            <a:r>
              <a:rPr lang="en-US" sz="2800" dirty="0"/>
              <a:t> las </a:t>
            </a:r>
            <a:r>
              <a:rPr lang="en-US" sz="2800" dirty="0" err="1"/>
              <a:t>habilidades</a:t>
            </a:r>
            <a:r>
              <a:rPr lang="en-US" sz="2800" dirty="0"/>
              <a:t> de </a:t>
            </a:r>
            <a:r>
              <a:rPr lang="en-US" sz="2800" dirty="0" err="1"/>
              <a:t>amistad</a:t>
            </a:r>
            <a:r>
              <a:rPr lang="en-US" sz="2800" dirty="0"/>
              <a:t> o para </a:t>
            </a:r>
            <a:r>
              <a:rPr lang="en-US" sz="2800" dirty="0" err="1"/>
              <a:t>promover</a:t>
            </a:r>
            <a:r>
              <a:rPr lang="en-US" sz="2800" dirty="0"/>
              <a:t> la </a:t>
            </a:r>
            <a:r>
              <a:rPr lang="en-US" sz="2800" dirty="0" err="1"/>
              <a:t>bondad</a:t>
            </a:r>
            <a:r>
              <a:rPr lang="en-US" sz="2800" dirty="0"/>
              <a:t>. ¿Como </a:t>
            </a:r>
            <a:r>
              <a:rPr lang="en-US" sz="2800" dirty="0" err="1"/>
              <a:t>funciona</a:t>
            </a:r>
            <a:r>
              <a:rPr lang="en-US" sz="2800" dirty="0"/>
              <a:t>?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16100"/>
            <a:ext cx="3352800" cy="3352800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970" y="1816100"/>
            <a:ext cx="2440059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73632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0999"/>
            <a:ext cx="7772400" cy="1371600"/>
          </a:xfrm>
        </p:spPr>
        <p:txBody>
          <a:bodyPr/>
          <a:lstStyle/>
          <a:p>
            <a:br>
              <a:rPr lang="en-US" sz="2800" dirty="0"/>
            </a:br>
            <a:r>
              <a:rPr lang="en-US" sz="2800" dirty="0"/>
              <a:t>What is the kindest thing someone has done for you this week? </a:t>
            </a:r>
            <a:br>
              <a:rPr lang="en-US" sz="2800" dirty="0"/>
            </a:br>
            <a:br>
              <a:rPr lang="en-US" sz="2800" dirty="0"/>
            </a:b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2800" dirty="0"/>
              <a:t>¿</a:t>
            </a:r>
            <a:r>
              <a:rPr lang="en-US" sz="2800" dirty="0" err="1"/>
              <a:t>Cuál</a:t>
            </a:r>
            <a:r>
              <a:rPr lang="en-US" sz="2800" dirty="0"/>
              <a:t> es la </a:t>
            </a:r>
            <a:r>
              <a:rPr lang="en-US" sz="2800" dirty="0" err="1"/>
              <a:t>cosa</a:t>
            </a:r>
            <a:r>
              <a:rPr lang="en-US" sz="2800" dirty="0"/>
              <a:t> </a:t>
            </a:r>
            <a:r>
              <a:rPr lang="en-US" sz="2800" dirty="0" err="1"/>
              <a:t>más</a:t>
            </a:r>
            <a:r>
              <a:rPr lang="en-US" sz="2800" dirty="0"/>
              <a:t> </a:t>
            </a:r>
            <a:r>
              <a:rPr lang="en-US" sz="2800" dirty="0" err="1"/>
              <a:t>amable</a:t>
            </a:r>
            <a:r>
              <a:rPr lang="en-US" sz="2800" dirty="0"/>
              <a:t> que </a:t>
            </a:r>
            <a:r>
              <a:rPr lang="en-US" sz="2800" dirty="0" err="1"/>
              <a:t>alguien</a:t>
            </a:r>
            <a:r>
              <a:rPr lang="en-US" sz="2800" dirty="0"/>
              <a:t> ha </a:t>
            </a:r>
            <a:r>
              <a:rPr lang="en-US" sz="2800" dirty="0" err="1"/>
              <a:t>hecho</a:t>
            </a:r>
            <a:r>
              <a:rPr lang="en-US" sz="2800" dirty="0"/>
              <a:t> </a:t>
            </a:r>
            <a:r>
              <a:rPr lang="en-US" sz="2800" dirty="0" err="1"/>
              <a:t>recientemente</a:t>
            </a:r>
            <a:r>
              <a:rPr lang="en-US" sz="2800" dirty="0"/>
              <a:t> para </a:t>
            </a:r>
            <a:r>
              <a:rPr lang="en-US" sz="2800" dirty="0" err="1"/>
              <a:t>usted</a:t>
            </a:r>
            <a:r>
              <a:rPr lang="en-US" sz="2800" dirty="0"/>
              <a:t>?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16100"/>
            <a:ext cx="3352800" cy="3352800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970" y="1816100"/>
            <a:ext cx="2440059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577150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0999"/>
            <a:ext cx="7772400" cy="1371599"/>
          </a:xfrm>
        </p:spPr>
        <p:txBody>
          <a:bodyPr/>
          <a:lstStyle/>
          <a:p>
            <a:br>
              <a:rPr lang="en-US" sz="3600" dirty="0"/>
            </a:br>
            <a:r>
              <a:rPr lang="en-US" sz="3200" dirty="0"/>
              <a:t>What is one thing that you know now that you wish you knew when you first started teaching?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3200" dirty="0"/>
              <a:t>¿</a:t>
            </a:r>
            <a:r>
              <a:rPr lang="en-US" sz="3200" dirty="0" err="1"/>
              <a:t>Qué</a:t>
            </a:r>
            <a:r>
              <a:rPr lang="en-US" sz="3200" dirty="0"/>
              <a:t> es una </a:t>
            </a:r>
            <a:r>
              <a:rPr lang="en-US" sz="3200" dirty="0" err="1"/>
              <a:t>cosa</a:t>
            </a:r>
            <a:r>
              <a:rPr lang="en-US" sz="3200" dirty="0"/>
              <a:t> que sabe </a:t>
            </a:r>
            <a:r>
              <a:rPr lang="en-US" sz="3200" dirty="0" err="1"/>
              <a:t>ahora</a:t>
            </a:r>
            <a:r>
              <a:rPr lang="en-US" sz="3200" dirty="0"/>
              <a:t> que </a:t>
            </a:r>
            <a:r>
              <a:rPr lang="en-US" sz="3200" dirty="0" err="1"/>
              <a:t>desearía</a:t>
            </a:r>
            <a:r>
              <a:rPr lang="en-US" sz="3200" dirty="0"/>
              <a:t> saber </a:t>
            </a:r>
            <a:r>
              <a:rPr lang="en-US" sz="3200" dirty="0" err="1"/>
              <a:t>cuando</a:t>
            </a:r>
            <a:r>
              <a:rPr lang="en-US" sz="3200" dirty="0"/>
              <a:t> </a:t>
            </a:r>
            <a:r>
              <a:rPr lang="en-US" sz="3200" dirty="0" err="1"/>
              <a:t>comenzó</a:t>
            </a:r>
            <a:r>
              <a:rPr lang="en-US" sz="3200" dirty="0"/>
              <a:t> a </a:t>
            </a:r>
            <a:r>
              <a:rPr lang="en-US" sz="3200" dirty="0" err="1"/>
              <a:t>enseñar</a:t>
            </a:r>
            <a:r>
              <a:rPr lang="en-US" sz="3200" dirty="0"/>
              <a:t>?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961" y="2133602"/>
            <a:ext cx="2930099" cy="2930099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142" y="2002052"/>
            <a:ext cx="2193492" cy="308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75495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0999"/>
            <a:ext cx="7772400" cy="1371599"/>
          </a:xfrm>
        </p:spPr>
        <p:txBody>
          <a:bodyPr/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What am I grateful for today…..</a:t>
            </a: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3600" dirty="0"/>
              <a:t>¿De </a:t>
            </a:r>
            <a:r>
              <a:rPr lang="en-US" sz="3600" dirty="0" err="1"/>
              <a:t>qué</a:t>
            </a:r>
            <a:r>
              <a:rPr lang="en-US" sz="3600" dirty="0"/>
              <a:t> </a:t>
            </a:r>
            <a:r>
              <a:rPr lang="en-US" sz="3600" dirty="0" err="1"/>
              <a:t>estoy</a:t>
            </a:r>
            <a:r>
              <a:rPr lang="en-US" sz="3600" dirty="0"/>
              <a:t> </a:t>
            </a:r>
            <a:r>
              <a:rPr lang="en-US" sz="3600" dirty="0" err="1"/>
              <a:t>agradecidoa</a:t>
            </a:r>
            <a:r>
              <a:rPr lang="en-US" sz="3600" dirty="0"/>
              <a:t> de hoy...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961" y="2133602"/>
            <a:ext cx="2930099" cy="2930099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142" y="2002052"/>
            <a:ext cx="2193492" cy="308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339816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AAB3-8B6B-2648-99B3-28ABC679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7323"/>
            <a:ext cx="8382000" cy="1849651"/>
          </a:xfrm>
        </p:spPr>
        <p:txBody>
          <a:bodyPr/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200" dirty="0"/>
              <a:t>What is one way you support children with problem solving and conflict resolution ? How does it work? </a:t>
            </a: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8A44F6-7737-5E4E-9576-26037B760F5E}"/>
              </a:ext>
            </a:extLst>
          </p:cNvPr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35B254-8BBB-D742-90FD-4DE1D233F725}"/>
              </a:ext>
            </a:extLst>
          </p:cNvPr>
          <p:cNvSpPr txBox="1">
            <a:spLocks/>
          </p:cNvSpPr>
          <p:nvPr/>
        </p:nvSpPr>
        <p:spPr bwMode="auto">
          <a:xfrm>
            <a:off x="457200" y="5105401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408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3200" dirty="0"/>
              <a:t>¿</a:t>
            </a:r>
            <a:r>
              <a:rPr lang="en-US" sz="3200" dirty="0" err="1"/>
              <a:t>Cuál</a:t>
            </a:r>
            <a:r>
              <a:rPr lang="en-US" sz="3200" dirty="0"/>
              <a:t> es una forma de </a:t>
            </a:r>
            <a:r>
              <a:rPr lang="en-US" sz="3200" dirty="0" err="1"/>
              <a:t>apoyar</a:t>
            </a:r>
            <a:r>
              <a:rPr lang="en-US" sz="3200" dirty="0"/>
              <a:t> a los </a:t>
            </a:r>
            <a:r>
              <a:rPr lang="en-US" sz="3200" dirty="0" err="1"/>
              <a:t>niños</a:t>
            </a:r>
            <a:r>
              <a:rPr lang="en-US" sz="3200" dirty="0"/>
              <a:t> con la </a:t>
            </a:r>
            <a:r>
              <a:rPr lang="en-US" sz="3200" dirty="0" err="1"/>
              <a:t>resolución</a:t>
            </a:r>
            <a:r>
              <a:rPr lang="en-US" sz="3200" dirty="0"/>
              <a:t> de </a:t>
            </a:r>
            <a:r>
              <a:rPr lang="en-US" sz="3200" dirty="0" err="1"/>
              <a:t>problemas</a:t>
            </a:r>
            <a:r>
              <a:rPr lang="en-US" sz="3200" dirty="0"/>
              <a:t> y </a:t>
            </a:r>
            <a:r>
              <a:rPr lang="en-US" sz="3200" dirty="0" err="1"/>
              <a:t>conflictos</a:t>
            </a:r>
            <a:r>
              <a:rPr lang="en-US" sz="3200" dirty="0"/>
              <a:t>? ¿</a:t>
            </a:r>
            <a:r>
              <a:rPr lang="en-US" sz="3200" dirty="0" err="1"/>
              <a:t>Cómo</a:t>
            </a:r>
            <a:r>
              <a:rPr lang="en-US" sz="3200" dirty="0"/>
              <a:t> </a:t>
            </a:r>
            <a:r>
              <a:rPr lang="en-US" sz="3200" dirty="0" err="1"/>
              <a:t>funciona</a:t>
            </a:r>
            <a:r>
              <a:rPr lang="en-US" sz="3200" dirty="0"/>
              <a:t>?</a:t>
            </a:r>
          </a:p>
        </p:txBody>
      </p:sp>
      <p:pic>
        <p:nvPicPr>
          <p:cNvPr id="6" name="Content Placeholder 8" descr="A picture containing shape&#10;&#10;Description automatically generated">
            <a:extLst>
              <a:ext uri="{FF2B5EF4-FFF2-40B4-BE49-F238E27FC236}">
                <a16:creationId xmlns:a16="http://schemas.microsoft.com/office/drawing/2014/main" id="{26038331-3644-F448-8DAA-C4F366DBF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0299" y="2098438"/>
            <a:ext cx="2930099" cy="2930099"/>
          </a:xfrm>
        </p:spPr>
      </p:pic>
      <p:pic>
        <p:nvPicPr>
          <p:cNvPr id="7" name="Picture 6" descr="Icon&#10;&#10;Description automatically generated with low confidence">
            <a:extLst>
              <a:ext uri="{FF2B5EF4-FFF2-40B4-BE49-F238E27FC236}">
                <a16:creationId xmlns:a16="http://schemas.microsoft.com/office/drawing/2014/main" id="{AE5C4E4E-DEC0-A847-9421-846AE7432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6099" y="2123838"/>
            <a:ext cx="2193492" cy="308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559946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Footlight MT Ligh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21084</TotalTime>
  <Words>371</Words>
  <Application>Microsoft Macintosh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Footlight MT Light</vt:lpstr>
      <vt:lpstr>Wingdings</vt:lpstr>
      <vt:lpstr>Blank Presentation</vt:lpstr>
      <vt:lpstr>Possible Intro           Reflective Prompts Coaching Icebreakers </vt:lpstr>
      <vt:lpstr>What is your superpower as a teacher?  </vt:lpstr>
      <vt:lpstr> What is one strategy you use to build and maintain positive relationships with children in the classroom? How does it work? </vt:lpstr>
      <vt:lpstr>     What is your go to strategy when you feel overwhelmed and stress?    </vt:lpstr>
      <vt:lpstr> Name one strategy you use to promote friendship skills or to promote kindness? How does it work?  </vt:lpstr>
      <vt:lpstr> What is the kindest thing someone has done for you this week?   </vt:lpstr>
      <vt:lpstr> What is one thing that you know now that you wish you knew when you first started teaching? </vt:lpstr>
      <vt:lpstr>  What am I grateful for today…..  </vt:lpstr>
      <vt:lpstr>  What is one way you support children with problem solving and conflict resolution ? How does it work?   </vt:lpstr>
      <vt:lpstr>  Name one strategy you use to prevent challenging behavior in the classroom. How does it work?  </vt:lpstr>
      <vt:lpstr>  Name one way you are designing supportive environments to support social emotional competence.  </vt:lpstr>
    </vt:vector>
  </TitlesOfParts>
  <Company>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Alejandro Castillon</dc:creator>
  <cp:lastModifiedBy>Ruth Rodriguez</cp:lastModifiedBy>
  <cp:revision>181</cp:revision>
  <cp:lastPrinted>2012-05-01T21:30:25Z</cp:lastPrinted>
  <dcterms:created xsi:type="dcterms:W3CDTF">2012-05-01T21:26:52Z</dcterms:created>
  <dcterms:modified xsi:type="dcterms:W3CDTF">2021-08-26T16:54:18Z</dcterms:modified>
</cp:coreProperties>
</file>