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0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53" r:id="rId11"/>
    <p:sldId id="455" r:id="rId12"/>
    <p:sldId id="456" r:id="rId13"/>
    <p:sldId id="457" r:id="rId14"/>
    <p:sldId id="458" r:id="rId15"/>
    <p:sldId id="439" r:id="rId16"/>
    <p:sldId id="454" r:id="rId17"/>
    <p:sldId id="459" r:id="rId18"/>
    <p:sldId id="469" r:id="rId1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90824"/>
    <a:srgbClr val="800000"/>
    <a:srgbClr val="16DB00"/>
    <a:srgbClr val="00FF00"/>
    <a:srgbClr val="FF0000"/>
    <a:srgbClr val="CBBDD0"/>
    <a:srgbClr val="B0ABDD"/>
    <a:srgbClr val="ABA3CE"/>
    <a:srgbClr val="D1C4F3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7A3F55A-A9D9-6248-AD25-F5814A15B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Teaching Pyramid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2011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WestEd Center for Child &amp; Family Studies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0920CC8-478D-AE43-A50A-F3FFF18AC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05C08-C150-3D41-AD11-C44085AD90D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806A0-708E-7D47-9BF5-7BC208C4C4A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11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39C2E-9951-984E-9913-A9138ED0E3C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12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4D75C-5094-064D-8617-8FD7CC45520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13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C38AC-251C-7A43-8573-B3E32EA8C84F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14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30513" y="490538"/>
            <a:ext cx="3484562" cy="26130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3265488"/>
            <a:ext cx="6670675" cy="31019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479" tIns="46740" rIns="93479" bIns="46740"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4B42-B0EC-5247-8947-04434316A3B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6E104-275B-CE4A-B4DB-FD21D94F1A11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18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AB00F-03BE-CA46-BC90-156ED8B7037A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BDE34-36B7-2445-9D54-C6647C404D3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52A5F-7304-7A48-B779-EC809DEB0C62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4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B903-0E2A-9340-BE55-18C8AB912D3E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5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7DC1D-2071-9246-BFED-15A0B77BF856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66F84-BD04-9E42-BAAE-C376B9EC6CCB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7FE56-5E96-934D-B852-79812936874B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8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Teaching Pyramid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Updated January 2011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WestEd San Marcos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E0F08-D88E-A744-8F4A-28322EC0AD03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9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7" descr="tp_logo_landsca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3900" y="457200"/>
            <a:ext cx="7696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6" descr="tp_logo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5562600"/>
            <a:ext cx="10493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ransition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pitchFamily="-8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441960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2600" dirty="0" smtClean="0">
                <a:latin typeface="Footlight MT Light" pitchFamily="-84" charset="0"/>
              </a:rPr>
              <a:t>由WestEd教學金字塔在2012年從一個腳本故事改寫而成，以幫助教授“烏龜技巧”</a:t>
            </a:r>
            <a:endParaRPr lang="en-US" sz="800" dirty="0" smtClean="0"/>
          </a:p>
          <a:p>
            <a:pPr algn="ctr" eaLnBrk="0" hangingPunct="0">
              <a:spcBef>
                <a:spcPct val="20000"/>
              </a:spcBef>
              <a:buClr>
                <a:srgbClr val="004080"/>
              </a:buClr>
            </a:pPr>
            <a:r>
              <a:rPr lang="en-US" sz="1600" dirty="0" err="1" smtClean="0"/>
              <a:t>原故事出自Rochelle</a:t>
            </a:r>
            <a:r>
              <a:rPr lang="en-US" sz="1600" dirty="0" smtClean="0"/>
              <a:t> Lentini（2005年3月）</a:t>
            </a:r>
            <a:endParaRPr lang="en-US" sz="1600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24100" y="6305550"/>
            <a:ext cx="4495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000" dirty="0" err="1" smtClean="0">
                <a:latin typeface="Verdana" pitchFamily="-84" charset="0"/>
              </a:rPr>
              <a:t>插圖出自WestEd的Alejandro</a:t>
            </a:r>
            <a:r>
              <a:rPr lang="en-US" sz="1000" dirty="0" smtClean="0">
                <a:latin typeface="Verdana" pitchFamily="-84" charset="0"/>
              </a:rPr>
              <a:t> Castillon（2011年）</a:t>
            </a:r>
            <a:endParaRPr lang="en-US" sz="1000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886200" y="1295400"/>
            <a:ext cx="4648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400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蝸牛Sonia花時閒去縮隱和思考</a:t>
            </a:r>
            <a:endParaRPr lang="en-US" sz="4400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9" name="Picture 6" descr="snail_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124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故事結束！</a:t>
            </a:r>
            <a:endParaRPr lang="en-US" dirty="0"/>
          </a:p>
        </p:txBody>
      </p:sp>
      <p:pic>
        <p:nvPicPr>
          <p:cNvPr id="39939" name="Picture 126" descr="snail_e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676400"/>
            <a:ext cx="4648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0050" y="6276975"/>
            <a:ext cx="5195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由WestEd教學金字塔改寫而成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/teachingpyramid</a:t>
            </a:r>
            <a:endParaRPr lang="en-US" sz="1200" kern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009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第1步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05400" y="685800"/>
            <a:ext cx="2895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有些事情發生了</a:t>
            </a:r>
            <a:endParaRPr lang="en-US" sz="3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6276975"/>
            <a:ext cx="5195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由WestEd教學金字塔改寫而成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/teachingpyramid</a:t>
            </a:r>
            <a:endParaRPr lang="en-US" sz="1200" kern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16034" y="3649814"/>
            <a:ext cx="1124067" cy="769786"/>
          </a:xfrm>
          <a:custGeom>
            <a:avLst/>
            <a:gdLst>
              <a:gd name="connsiteX0" fmla="*/ 248170 w 1124067"/>
              <a:gd name="connsiteY0" fmla="*/ 715363 h 715363"/>
              <a:gd name="connsiteX1" fmla="*/ 87589 w 1124067"/>
              <a:gd name="connsiteY1" fmla="*/ 715363 h 715363"/>
              <a:gd name="connsiteX2" fmla="*/ 0 w 1124067"/>
              <a:gd name="connsiteY2" fmla="*/ 554771 h 715363"/>
              <a:gd name="connsiteX3" fmla="*/ 58393 w 1124067"/>
              <a:gd name="connsiteY3" fmla="*/ 437977 h 715363"/>
              <a:gd name="connsiteX4" fmla="*/ 598529 w 1124067"/>
              <a:gd name="connsiteY4" fmla="*/ 189790 h 715363"/>
              <a:gd name="connsiteX5" fmla="*/ 1021879 w 1124067"/>
              <a:gd name="connsiteY5" fmla="*/ 14599 h 715363"/>
              <a:gd name="connsiteX6" fmla="*/ 1124067 w 1124067"/>
              <a:gd name="connsiteY6" fmla="*/ 0 h 715363"/>
              <a:gd name="connsiteX7" fmla="*/ 1124067 w 1124067"/>
              <a:gd name="connsiteY7" fmla="*/ 423378 h 715363"/>
              <a:gd name="connsiteX8" fmla="*/ 510939 w 1124067"/>
              <a:gd name="connsiteY8" fmla="*/ 686165 h 715363"/>
              <a:gd name="connsiteX9" fmla="*/ 248170 w 1124067"/>
              <a:gd name="connsiteY9" fmla="*/ 715363 h 71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067" h="715363">
                <a:moveTo>
                  <a:pt x="248170" y="715363"/>
                </a:moveTo>
                <a:lnTo>
                  <a:pt x="87589" y="715363"/>
                </a:lnTo>
                <a:lnTo>
                  <a:pt x="0" y="554771"/>
                </a:lnTo>
                <a:lnTo>
                  <a:pt x="58393" y="437977"/>
                </a:lnTo>
                <a:lnTo>
                  <a:pt x="598529" y="189790"/>
                </a:lnTo>
                <a:lnTo>
                  <a:pt x="1021879" y="14599"/>
                </a:lnTo>
                <a:lnTo>
                  <a:pt x="1124067" y="0"/>
                </a:lnTo>
                <a:lnTo>
                  <a:pt x="1124067" y="423378"/>
                </a:lnTo>
                <a:lnTo>
                  <a:pt x="510939" y="686165"/>
                </a:lnTo>
                <a:lnTo>
                  <a:pt x="248170" y="715363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0281471">
            <a:off x="1512875" y="377194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哎呀！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第2步</a:t>
            </a:r>
            <a:endParaRPr lang="en-US" dirty="0"/>
          </a:p>
        </p:txBody>
      </p:sp>
      <p:pic>
        <p:nvPicPr>
          <p:cNvPr id="43011" name="Picture 3" descr="snail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685800"/>
            <a:ext cx="59055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04800"/>
            <a:ext cx="4572000" cy="1384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停一停。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想一想：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我感覺如何？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195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由WestEd教學金字塔改寫而成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——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kern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第3步</a:t>
            </a:r>
            <a:endParaRPr lang="en-US" dirty="0"/>
          </a:p>
        </p:txBody>
      </p:sp>
      <p:pic>
        <p:nvPicPr>
          <p:cNvPr id="45059" name="Picture 3" descr="snail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73152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43200" y="404813"/>
            <a:ext cx="5638800" cy="124649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縮進你的殼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裏</a:t>
            </a:r>
          </a:p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吸3口氣，並冷靜地思考。</a:t>
            </a:r>
            <a:endParaRPr lang="en-US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195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由WestEd教學金字塔改寫而成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——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kern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第4步</a:t>
            </a:r>
            <a:endParaRPr lang="en-US" dirty="0"/>
          </a:p>
        </p:txBody>
      </p:sp>
      <p:pic>
        <p:nvPicPr>
          <p:cNvPr id="47107" name="Picture 3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838200"/>
            <a:ext cx="5800725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609600"/>
            <a:ext cx="3733800" cy="1477328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從殼裏出來，表達你的感受，並想一個解決方法。</a:t>
            </a:r>
            <a:endParaRPr lang="en-US" sz="3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6276975"/>
            <a:ext cx="51958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由WestEd教學金字塔改寫而成</a:t>
            </a:r>
            <a:r>
              <a:rPr lang="en-US" sz="1200" kern="0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——</a:t>
            </a:r>
            <a:r>
              <a:rPr lang="en-US" sz="1200" kern="0" dirty="0" err="1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www.CAinclusion.org/teachingpyramid</a:t>
            </a:r>
            <a:endParaRPr lang="en-US" sz="1200" kern="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spect="1" noChangeArrowheads="1"/>
          </p:cNvSpPr>
          <p:nvPr/>
        </p:nvSpPr>
        <p:spPr bwMode="auto">
          <a:xfrm>
            <a:off x="889000" y="6029325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rgbClr val="CCCC00"/>
                </a:solidFill>
              </a:rPr>
              <a:t> 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904875" y="5583238"/>
            <a:ext cx="963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8000" b="1">
                <a:solidFill>
                  <a:srgbClr val="CCCC00"/>
                </a:solidFill>
              </a:rPr>
              <a:t> </a:t>
            </a:r>
          </a:p>
        </p:txBody>
      </p:sp>
      <p:sp>
        <p:nvSpPr>
          <p:cNvPr id="4915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600" dirty="0" smtClean="0"/>
              <a:t>縮隱技巧（加州CSEFEL）</a:t>
            </a:r>
            <a:endParaRPr lang="en-US" sz="3600" dirty="0" smtClean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4800" y="1447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有些事情發生了</a:t>
            </a:r>
            <a:endParaRPr lang="en-US" sz="2000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277100" y="1295400"/>
            <a:ext cx="1371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停一停。</a:t>
            </a:r>
          </a:p>
          <a:p>
            <a:pPr algn="ctr" eaLnBrk="0" hangingPunct="0">
              <a:spcBef>
                <a:spcPct val="50000"/>
              </a:spcBef>
              <a:buClr>
                <a:srgbClr val="0000FF"/>
              </a:buClr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想一想：</a:t>
            </a:r>
          </a:p>
          <a:p>
            <a:pPr algn="ctr" eaLnBrk="0" hangingPunct="0">
              <a:spcBef>
                <a:spcPct val="50000"/>
              </a:spcBef>
              <a:buClr>
                <a:srgbClr val="0000FF"/>
              </a:buClr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我感覺如何？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62000" y="4191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縮進你的殼裏，吸3口氣，並冷靜地思考</a:t>
            </a:r>
            <a:endParaRPr lang="en-US" sz="2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010400" y="403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從殼裏出來，說出你的感受，並想一個解決方法</a:t>
            </a:r>
            <a:endParaRPr lang="en-US" sz="20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9161" name="Picture 16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70088"/>
            <a:ext cx="32766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7" descr="snail_2sto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25908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8" descr="snail_3tu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138" y="4419600"/>
            <a:ext cx="3268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9" descr="snail_4feeling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221163"/>
            <a:ext cx="25479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6505575"/>
            <a:ext cx="51846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由WestEd教學金字塔改寫而成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ＭＳ Ｐゴシック"/>
              </a:rPr>
              <a:t>——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www.CAinclusion.org/teachingpyramid</a:t>
            </a:r>
            <a:endParaRPr lang="en-US" sz="120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r>
              <a:rPr lang="en-US" sz="3300" dirty="0" smtClean="0"/>
              <a:t>教師教授縮隱技巧的提示</a:t>
            </a:r>
            <a:endParaRPr lang="en-US" sz="3300" dirty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7188" y="6172200"/>
            <a:ext cx="7491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 err="1" smtClean="0"/>
              <a:t>改編自Webster</a:t>
            </a:r>
            <a:r>
              <a:rPr lang="en-US" sz="1000" dirty="0" smtClean="0"/>
              <a:t>-Stratton, C.（1991年）The teachers and children videotape series: Dina dinosaur school. Seattle, WA: The Incredible Years.</a:t>
            </a:r>
            <a:endParaRPr lang="en-US" sz="1000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示</a:t>
            </a:r>
            <a:r>
              <a:rPr lang="en-US" sz="2400" dirty="0" smtClean="0"/>
              <a:t>範如何保持冷</a:t>
            </a:r>
            <a:r>
              <a:rPr lang="en-US" sz="2400" dirty="0" smtClean="0"/>
              <a:t>靜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教</a:t>
            </a:r>
            <a:r>
              <a:rPr lang="en-US" sz="2400" dirty="0" err="1" smtClean="0"/>
              <a:t>導孩子管理情感和保持冷靜的步驟（“像蝸牛一樣思考”</a:t>
            </a:r>
            <a:r>
              <a:rPr lang="en-US" sz="2400" dirty="0" err="1" smtClean="0"/>
              <a:t>）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第</a:t>
            </a:r>
            <a:r>
              <a:rPr lang="en-US" sz="2200" dirty="0" smtClean="0"/>
              <a:t>1步：認識到有事情發生了</a:t>
            </a:r>
            <a:r>
              <a:rPr lang="en-US" sz="2200" dirty="0" smtClean="0"/>
              <a:t>。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第</a:t>
            </a:r>
            <a:r>
              <a:rPr lang="en-US" sz="2200" dirty="0" smtClean="0"/>
              <a:t>2步：停一停，想一想：你感覺如何？確認你的感受，或許做些體力活動來宣洩感</a:t>
            </a:r>
            <a:r>
              <a:rPr lang="en-US" sz="2200" dirty="0" smtClean="0"/>
              <a:t>情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第</a:t>
            </a:r>
            <a:r>
              <a:rPr lang="en-US" sz="2200" dirty="0" smtClean="0"/>
              <a:t>3步：縮進你的“殼”裏，吸3口氣來幫助你冷靜下來</a:t>
            </a:r>
            <a:r>
              <a:rPr lang="en-US" sz="2200" dirty="0" smtClean="0"/>
              <a:t>。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第</a:t>
            </a:r>
            <a:r>
              <a:rPr lang="en-US" sz="2200" dirty="0" smtClean="0"/>
              <a:t>4部：出來，表達你的感受，並想一個解決方法</a:t>
            </a:r>
            <a:r>
              <a:rPr lang="en-US" sz="2200" dirty="0" smtClean="0"/>
              <a:t>。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經</a:t>
            </a:r>
            <a:r>
              <a:rPr lang="en-US" sz="2400" dirty="0" smtClean="0"/>
              <a:t>常練習以上的步驟 （參考概述每一步驟的提示卡片</a:t>
            </a:r>
            <a:r>
              <a:rPr lang="en-US" sz="2400" dirty="0" smtClean="0"/>
              <a:t>）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做</a:t>
            </a:r>
            <a:r>
              <a:rPr lang="en-US" sz="2400" dirty="0" err="1" smtClean="0"/>
              <a:t>好准備，並幫助孩子處理強烈的情感和想出解決方法（參考“孩子可以做什麽？”列表</a:t>
            </a:r>
            <a:r>
              <a:rPr lang="en-US" sz="2400" dirty="0" err="1" smtClean="0"/>
              <a:t>）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當</a:t>
            </a:r>
            <a:r>
              <a:rPr lang="en-US" sz="2400" dirty="0" smtClean="0"/>
              <a:t>孩子努力去做這些步驟時，給予鼓勵與肯</a:t>
            </a:r>
            <a:r>
              <a:rPr lang="en-US" sz="2400" dirty="0" smtClean="0"/>
              <a:t>定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帶</a:t>
            </a:r>
            <a:r>
              <a:rPr lang="en-US" sz="2400" dirty="0" smtClean="0"/>
              <a:t>動家庭參與——</a:t>
            </a:r>
            <a:r>
              <a:rPr lang="en-US" sz="2400" dirty="0" err="1" smtClean="0"/>
              <a:t>教授“蝸牛技巧</a:t>
            </a:r>
            <a:r>
              <a:rPr lang="en-US" sz="2400" dirty="0" smtClean="0"/>
              <a:t>”</a:t>
            </a:r>
            <a:endParaRPr lang="en-US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 l="3163" t="1135" r="47804" b="72263"/>
          <a:stretch>
            <a:fillRect/>
          </a:stretch>
        </p:blipFill>
        <p:spPr bwMode="auto">
          <a:xfrm>
            <a:off x="457200" y="349250"/>
            <a:ext cx="236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648200" y="762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-84" charset="0"/>
            </a:endParaRPr>
          </a:p>
        </p:txBody>
      </p:sp>
      <p:sp>
        <p:nvSpPr>
          <p:cNvPr id="52228" name="Title 7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dirty="0" smtClean="0"/>
              <a:t>孩子可以做什麽？</a:t>
            </a:r>
            <a:endParaRPr lang="en-US" dirty="0" smtClean="0"/>
          </a:p>
        </p:txBody>
      </p:sp>
      <p:sp>
        <p:nvSpPr>
          <p:cNvPr id="5222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3475038"/>
            <a:ext cx="4040188" cy="3154362"/>
          </a:xfrm>
        </p:spPr>
        <p:txBody>
          <a:bodyPr/>
          <a:lstStyle/>
          <a:p>
            <a:r>
              <a:rPr lang="en-US" sz="2800" dirty="0" smtClean="0"/>
              <a:t>找老</a:t>
            </a:r>
            <a:r>
              <a:rPr lang="en-US" sz="2800" dirty="0" smtClean="0"/>
              <a:t>師</a:t>
            </a:r>
          </a:p>
          <a:p>
            <a:r>
              <a:rPr lang="en-US" sz="2800" dirty="0" smtClean="0"/>
              <a:t>友好地詢</a:t>
            </a:r>
            <a:r>
              <a:rPr lang="en-US" sz="2800" dirty="0" smtClean="0"/>
              <a:t>問</a:t>
            </a:r>
          </a:p>
          <a:p>
            <a:r>
              <a:rPr lang="en-US" sz="2800" dirty="0" smtClean="0"/>
              <a:t>置之不理</a:t>
            </a:r>
            <a:endParaRPr lang="en-US" sz="2800" dirty="0" smtClean="0"/>
          </a:p>
          <a:p>
            <a:r>
              <a:rPr lang="en-US" sz="2800" dirty="0" smtClean="0"/>
              <a:t>玩耍</a:t>
            </a:r>
            <a:endParaRPr lang="en-US" sz="2800" dirty="0" smtClean="0"/>
          </a:p>
          <a:p>
            <a:r>
              <a:rPr lang="en-US" sz="2800" dirty="0" err="1" smtClean="0"/>
              <a:t>說：“請停止</a:t>
            </a:r>
            <a:r>
              <a:rPr lang="en-US" sz="2800" dirty="0" smtClean="0"/>
              <a:t>。”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2230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71500" y="2057400"/>
            <a:ext cx="8001000" cy="1295400"/>
          </a:xfrm>
        </p:spPr>
        <p:txBody>
          <a:bodyPr anchor="t"/>
          <a:lstStyle/>
          <a:p>
            <a:pPr algn="ctr"/>
            <a:r>
              <a:rPr lang="en-US" sz="3200" dirty="0" smtClean="0"/>
              <a:t>幫助孩子想出一個可能的解決方法：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i="1" dirty="0" smtClean="0"/>
              <a:t>（這些是選自於解決方案套裝）</a:t>
            </a:r>
            <a:endParaRPr lang="en-US" sz="3200" b="0" i="1" dirty="0" smtClean="0"/>
          </a:p>
        </p:txBody>
      </p:sp>
      <p:sp>
        <p:nvSpPr>
          <p:cNvPr id="52231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3475038"/>
            <a:ext cx="4041775" cy="3154362"/>
          </a:xfrm>
        </p:spPr>
        <p:txBody>
          <a:bodyPr/>
          <a:lstStyle/>
          <a:p>
            <a:r>
              <a:rPr lang="en-US" sz="2800" dirty="0" err="1" smtClean="0"/>
              <a:t>說：“請</a:t>
            </a:r>
            <a:r>
              <a:rPr lang="en-US" sz="2800" dirty="0" smtClean="0"/>
              <a:t>。”</a:t>
            </a:r>
            <a:endParaRPr lang="en-US" sz="2800" dirty="0" smtClean="0"/>
          </a:p>
          <a:p>
            <a:r>
              <a:rPr lang="en-US" sz="2800" dirty="0" smtClean="0"/>
              <a:t>分享</a:t>
            </a:r>
            <a:endParaRPr lang="en-US" sz="2800" dirty="0" smtClean="0"/>
          </a:p>
          <a:p>
            <a:r>
              <a:rPr lang="en-US" sz="2800" dirty="0" err="1" smtClean="0"/>
              <a:t>交換玩具/物件</a:t>
            </a:r>
            <a:endParaRPr lang="en-US" sz="2800" dirty="0" smtClean="0"/>
          </a:p>
          <a:p>
            <a:r>
              <a:rPr lang="en-US" sz="2800" dirty="0" smtClean="0"/>
              <a:t>等待並輪流來</a:t>
            </a:r>
            <a:endParaRPr lang="en-US" sz="2800" dirty="0" smtClean="0"/>
          </a:p>
          <a:p>
            <a:r>
              <a:rPr lang="en-US" sz="2800" dirty="0" smtClean="0"/>
              <a:t>定時間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親</a:t>
            </a:r>
            <a:r>
              <a:rPr lang="en-US" sz="2400" dirty="0" smtClean="0"/>
              <a:t>愛的家長</a:t>
            </a:r>
            <a:r>
              <a:rPr lang="en-US" sz="2400" dirty="0" smtClean="0"/>
              <a:t>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今</a:t>
            </a:r>
            <a:r>
              <a:rPr lang="en-US" sz="2400" dirty="0" smtClean="0"/>
              <a:t>天吃小點的時候，我們派完了Billy最喜歡吃的餅乾，但是他很成功地處理因此而產生的沮喪與憤怒。當他覺得自己不開心的時候，他停一停，吸了3口氣，然後決定試試其他的餅乾。那真是一個很棒的解決方法，而且，他也喜歡上了新的餅乾！ </a:t>
            </a:r>
            <a:br>
              <a:rPr lang="en-US" sz="24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dirty="0" err="1" smtClean="0"/>
              <a:t>你在家裏可以幫助Billy，問問他，當我們今天在學校派完他喜歡吃的餅乾時他做了什麽。問問他是如何冷靜下來的，評論說他很好地解決了問題，並告訴他，你希望當他沮喪時再次那樣做</a:t>
            </a:r>
            <a:r>
              <a:rPr lang="en-US" sz="2400" dirty="0" smtClean="0"/>
              <a:t>。</a:t>
            </a:r>
            <a:br>
              <a:rPr lang="en-US" sz="24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400" dirty="0" smtClean="0"/>
              <a:t>非常感謝！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Laura老師</a:t>
            </a:r>
            <a:endParaRPr lang="en-US" sz="26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r>
              <a:rPr lang="en-US" dirty="0" smtClean="0"/>
              <a:t>超級蝸牛信件</a:t>
            </a:r>
            <a:endParaRPr lang="en-US" sz="2500" dirty="0">
              <a:solidFill>
                <a:schemeClr val="tx1"/>
              </a:solidFill>
              <a:latin typeface="Comic Sans MS" pitchFamily="-84" charset="0"/>
            </a:endParaRPr>
          </a:p>
        </p:txBody>
      </p:sp>
      <p:pic>
        <p:nvPicPr>
          <p:cNvPr id="53252" name="Picture 4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381000"/>
            <a:ext cx="1416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738"/>
            <a:ext cx="8229600" cy="754062"/>
          </a:xfrm>
        </p:spPr>
        <p:txBody>
          <a:bodyPr/>
          <a:lstStyle/>
          <a:p>
            <a:r>
              <a:rPr lang="en-US" sz="2500" dirty="0" err="1" smtClean="0"/>
              <a:t>Sonia是一隻了不起的蝸牛，她喜歡和雨天小湖學校的朋友們一起玩</a:t>
            </a:r>
            <a:r>
              <a:rPr lang="en-US" sz="2500" dirty="0" smtClean="0"/>
              <a:t>。</a:t>
            </a:r>
            <a:endParaRPr lang="en-US" sz="2500" dirty="0" smtClean="0"/>
          </a:p>
        </p:txBody>
      </p:sp>
      <p:pic>
        <p:nvPicPr>
          <p:cNvPr id="23555" name="Picture 51" descr="schoo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705600" cy="5033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52" descr="snail_turtle_play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28209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3" descr="catepillar_1playin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667000"/>
            <a:ext cx="1401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5" descr="dog_1play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29200" y="2667000"/>
            <a:ext cx="9080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6" descr="mouse_1playi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95400" y="2498725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4" descr="froggy_1playin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3352800"/>
            <a:ext cx="20447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但有時候，有些事情會讓Sonia非常生氣</a:t>
            </a:r>
            <a:r>
              <a:rPr lang="en-US" sz="2800" dirty="0" smtClean="0"/>
              <a:t>。</a:t>
            </a:r>
            <a:endParaRPr lang="en-US" sz="2800" dirty="0"/>
          </a:p>
        </p:txBody>
      </p:sp>
      <p:pic>
        <p:nvPicPr>
          <p:cNvPr id="25603" name="Picture 4" descr="snail_m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3786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mouse_2scar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2057400"/>
            <a:ext cx="1606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96962"/>
          </a:xfrm>
        </p:spPr>
        <p:txBody>
          <a:bodyPr/>
          <a:lstStyle/>
          <a:p>
            <a:r>
              <a:rPr lang="en-US" sz="2400" dirty="0" err="1" smtClean="0"/>
              <a:t>當Sonia生氣的時候，她過去常常打、踢、或者怒吼她的朋友；而她的朋友就會因此而生氣或不開心</a:t>
            </a:r>
            <a:r>
              <a:rPr lang="en-US" sz="2400" dirty="0" smtClean="0"/>
              <a:t>。</a:t>
            </a:r>
            <a:endParaRPr lang="en-US" sz="2400" dirty="0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3048000" y="2590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10" descr="catepillar_2scar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3352800"/>
            <a:ext cx="16017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dog_2scar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86600" y="2438400"/>
            <a:ext cx="123348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2" descr="froggy_2scar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0" y="4419600"/>
            <a:ext cx="2349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4" descr="snail_angr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59581">
            <a:off x="1143000" y="1905000"/>
            <a:ext cx="4148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447800"/>
          </a:xfrm>
        </p:spPr>
        <p:txBody>
          <a:bodyPr/>
          <a:lstStyle/>
          <a:p>
            <a:r>
              <a:rPr lang="en-US" sz="2800" dirty="0" err="1" smtClean="0"/>
              <a:t>Sonia現在學會了一個新的方法，當有些事情惹她生氣時，她會“像蝸牛一樣思考</a:t>
            </a:r>
            <a:r>
              <a:rPr lang="en-US" sz="2800" dirty="0" smtClean="0"/>
              <a:t>”。 </a:t>
            </a:r>
            <a:endParaRPr lang="en-US" sz="2800" dirty="0" smtClean="0"/>
          </a:p>
        </p:txBody>
      </p:sp>
      <p:pic>
        <p:nvPicPr>
          <p:cNvPr id="29699" name="Picture 3" descr="snail_1ou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44813"/>
            <a:ext cx="584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第1步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12192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333399"/>
                </a:solidFill>
              </a:rPr>
              <a:t>她可以</a:t>
            </a:r>
            <a:r>
              <a:rPr lang="en-US" sz="2800" dirty="0" err="1" smtClean="0">
                <a:solidFill>
                  <a:srgbClr val="FF0000"/>
                </a:solidFill>
              </a:rPr>
              <a:t>停一停</a:t>
            </a:r>
            <a:r>
              <a:rPr lang="en-US" sz="2800" dirty="0" err="1" smtClean="0">
                <a:solidFill>
                  <a:srgbClr val="333399"/>
                </a:solidFill>
              </a:rPr>
              <a:t>，控制住自己的雙手、身體和吼叫。她會想：“我感覺如何呢？”如果她生氣，她可以跺跺腳，說：“我很生氣</a:t>
            </a:r>
            <a:r>
              <a:rPr lang="en-US" sz="2800" dirty="0" smtClean="0">
                <a:solidFill>
                  <a:srgbClr val="333399"/>
                </a:solidFill>
              </a:rPr>
              <a:t>！”</a:t>
            </a:r>
            <a:endParaRPr lang="en-US" sz="2100" dirty="0" smtClean="0">
              <a:solidFill>
                <a:srgbClr val="333399"/>
              </a:solidFill>
            </a:endParaRPr>
          </a:p>
        </p:txBody>
      </p:sp>
      <p:pic>
        <p:nvPicPr>
          <p:cNvPr id="31747" name="Picture 3" descr="snail_2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2057400"/>
            <a:ext cx="45720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第2步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她可以</a:t>
            </a:r>
            <a:r>
              <a:rPr lang="en-US" sz="2800" dirty="0" smtClean="0">
                <a:solidFill>
                  <a:srgbClr val="16DB00"/>
                </a:solidFill>
              </a:rPr>
              <a:t>縮</a:t>
            </a:r>
            <a:r>
              <a:rPr lang="en-US" sz="2800" dirty="0" smtClean="0"/>
              <a:t>進她的殼裏，吸</a:t>
            </a:r>
            <a:r>
              <a:rPr lang="en-US" sz="2800" dirty="0" smtClean="0">
                <a:solidFill>
                  <a:srgbClr val="16DB00"/>
                </a:solidFill>
              </a:rPr>
              <a:t>3口氣以冷靜下來。</a:t>
            </a:r>
            <a:endParaRPr lang="en-US" sz="2100" dirty="0" smtClean="0">
              <a:solidFill>
                <a:srgbClr val="16DB00"/>
              </a:solidFill>
            </a:endParaRPr>
          </a:p>
        </p:txBody>
      </p:sp>
      <p:pic>
        <p:nvPicPr>
          <p:cNvPr id="33795" name="Picture 3" descr="snail_3tuc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16238"/>
            <a:ext cx="5181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第3步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/>
          <a:lstStyle/>
          <a:p>
            <a:r>
              <a:rPr lang="en-US" sz="2800" dirty="0" err="1" smtClean="0"/>
              <a:t>Sonia從她的殼裏出來，表達她的感受，然後</a:t>
            </a:r>
            <a:r>
              <a:rPr lang="en-US" sz="2800" dirty="0" err="1" smtClean="0">
                <a:solidFill>
                  <a:srgbClr val="16DB00"/>
                </a:solidFill>
              </a:rPr>
              <a:t>想一個解決方法或一個讓自己感覺好</a:t>
            </a:r>
            <a:r>
              <a:rPr lang="en-US" sz="2800" dirty="0" err="1" smtClean="0"/>
              <a:t>一點的辦法</a:t>
            </a:r>
            <a:r>
              <a:rPr lang="en-US" sz="2800" dirty="0" smtClean="0"/>
              <a:t>。</a:t>
            </a:r>
            <a:endParaRPr lang="en-US" sz="2100" dirty="0" smtClean="0"/>
          </a:p>
        </p:txBody>
      </p:sp>
      <p:pic>
        <p:nvPicPr>
          <p:cNvPr id="35843" name="Picture 3" descr="snail_4feeling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700" y="2405063"/>
            <a:ext cx="42545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914400" y="5562600"/>
            <a:ext cx="1066800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 smtClean="0"/>
              <a:t>第4步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r>
              <a:rPr lang="en-US" sz="2400" dirty="0" err="1" smtClean="0"/>
              <a:t>Sonia和朋友一起玩的時候，她可以控制住自己的雙手和身體，這樣她很高興。當Sonia生氣時，她會停一停，並“像蝸牛一樣思考”，她的朋友也喜歡這樣</a:t>
            </a:r>
            <a:r>
              <a:rPr lang="en-US" sz="2400" dirty="0" smtClean="0"/>
              <a:t>。 </a:t>
            </a:r>
            <a:endParaRPr lang="en-US" sz="24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54102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kern="0" dirty="0" err="1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要是她忘記了不開心時該做什麽，她的老師會幫助她。Sonia和雨天小湖學校的朋友們玩得很高興</a:t>
            </a:r>
            <a:r>
              <a:rPr lang="en-US" b="1" kern="0" dirty="0" smtClean="0">
                <a:solidFill>
                  <a:srgbClr val="004080"/>
                </a:solidFill>
                <a:latin typeface="+mj-lt"/>
                <a:ea typeface="+mj-ea"/>
                <a:cs typeface="+mj-cs"/>
              </a:rPr>
              <a:t>。</a:t>
            </a:r>
            <a:endParaRPr lang="en-US" b="1" kern="0" dirty="0">
              <a:solidFill>
                <a:srgbClr val="00408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8" descr="catepillar_3happ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667000"/>
            <a:ext cx="27813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dog_3happ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2668">
            <a:off x="5943600" y="1968500"/>
            <a:ext cx="1933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mouse_3happ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1025" y="2057400"/>
            <a:ext cx="2160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2" descr="snail_hap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0500" y="2913063"/>
            <a:ext cx="37465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froggy_3happ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6225" y="3754438"/>
            <a:ext cx="194786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12939</TotalTime>
  <Words>1365</Words>
  <Application>Microsoft Macintosh PowerPoint</Application>
  <PresentationFormat>On-screen Show (4:3)</PresentationFormat>
  <Paragraphs>118</Paragraphs>
  <Slides>18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Slide 1</vt:lpstr>
      <vt:lpstr>Sonia是一隻了不起的蝸牛，她喜歡和雨天小湖學校的朋友們一起玩。</vt:lpstr>
      <vt:lpstr>但有時候，有些事情會讓Sonia非常生氣。</vt:lpstr>
      <vt:lpstr>當Sonia生氣的時候，她過去常常打、踢、或者怒吼她的朋友；而她的朋友就會因此而生氣或不開心。</vt:lpstr>
      <vt:lpstr>Sonia現在學會了一個新的方法，當有些事情惹她生氣時，她會“像蝸牛一樣思考”。 </vt:lpstr>
      <vt:lpstr>她可以停一停，控制住自己的雙手、身體和吼叫。她會想：“我感覺如何呢？”如果她生氣，她可以跺跺腳，說：“我很生氣！”</vt:lpstr>
      <vt:lpstr>她可以縮進她的殼裏，吸3口氣以冷靜下來。</vt:lpstr>
      <vt:lpstr>Sonia從她的殼裏出來，表達她的感受，然後想一個解決方法或一個讓自己感覺好一點的辦法。</vt:lpstr>
      <vt:lpstr>Sonia和朋友一起玩的時候，她可以控制住自己的雙手和身體，這樣她很高興。當Sonia生氣時，她會停一停，並“像蝸牛一樣思考”，她的朋友也喜歡這樣。 </vt:lpstr>
      <vt:lpstr>故事結束！</vt:lpstr>
      <vt:lpstr>Slide 11</vt:lpstr>
      <vt:lpstr>Slide 12</vt:lpstr>
      <vt:lpstr>Slide 13</vt:lpstr>
      <vt:lpstr>Slide 14</vt:lpstr>
      <vt:lpstr>縮隱技巧（加州CSEFEL）</vt:lpstr>
      <vt:lpstr>教師教授縮隱技巧的提示</vt:lpstr>
      <vt:lpstr>孩子可以做什麽？</vt:lpstr>
      <vt:lpstr>超級蝸牛信件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WestEd San Marcos</cp:lastModifiedBy>
  <cp:revision>172</cp:revision>
  <cp:lastPrinted>2012-05-01T21:09:55Z</cp:lastPrinted>
  <dcterms:created xsi:type="dcterms:W3CDTF">2013-07-05T21:39:38Z</dcterms:created>
  <dcterms:modified xsi:type="dcterms:W3CDTF">2013-07-05T22:22:04Z</dcterms:modified>
</cp:coreProperties>
</file>