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60" r:id="rId2"/>
    <p:sldId id="461" r:id="rId3"/>
    <p:sldId id="462" r:id="rId4"/>
    <p:sldId id="463" r:id="rId5"/>
    <p:sldId id="464" r:id="rId6"/>
    <p:sldId id="465" r:id="rId7"/>
    <p:sldId id="466" r:id="rId8"/>
    <p:sldId id="467" r:id="rId9"/>
    <p:sldId id="468" r:id="rId10"/>
    <p:sldId id="453" r:id="rId11"/>
    <p:sldId id="455" r:id="rId12"/>
    <p:sldId id="456" r:id="rId13"/>
    <p:sldId id="457" r:id="rId14"/>
    <p:sldId id="458" r:id="rId15"/>
    <p:sldId id="439" r:id="rId16"/>
    <p:sldId id="454" r:id="rId17"/>
    <p:sldId id="459" r:id="rId18"/>
    <p:sldId id="469" r:id="rId1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00"/>
    <a:srgbClr val="CBBDD0"/>
    <a:srgbClr val="B0ABDD"/>
    <a:srgbClr val="ABA3CE"/>
    <a:srgbClr val="D1C4F3"/>
    <a:srgbClr val="00FF00"/>
    <a:srgbClr val="FF8000"/>
    <a:srgbClr val="218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384" y="-120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Teaching Pyramid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Updated January 2011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WestEd Center for Child &amp; Family Studies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7A3F55A-A9D9-6248-AD25-F5814A15BC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Teaching Pyramid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Updated January 2011</a:t>
            </a:r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WestEd Center for Child &amp; Family Studies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0920CC8-478D-AE43-A50A-F3FFF18AC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05C08-C150-3D41-AD11-C44085AD90DD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806A0-708E-7D47-9BF5-7BC208C4C4A2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11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30513" y="490538"/>
            <a:ext cx="3484562" cy="2613025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663" y="3265488"/>
            <a:ext cx="6670675" cy="3101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479" tIns="46740" rIns="93479" bIns="46740"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A39C2E-9951-984E-9913-A9138ED0E3C2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12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30513" y="490538"/>
            <a:ext cx="3484562" cy="2613025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663" y="3265488"/>
            <a:ext cx="6670675" cy="3101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479" tIns="46740" rIns="93479" bIns="46740"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4D75C-5094-064D-8617-8FD7CC455203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13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30513" y="490538"/>
            <a:ext cx="3484562" cy="2613025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663" y="3265488"/>
            <a:ext cx="6670675" cy="3101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479" tIns="46740" rIns="93479" bIns="46740"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C38AC-251C-7A43-8573-B3E32EA8C84F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14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30513" y="490538"/>
            <a:ext cx="3484562" cy="2613025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663" y="3265488"/>
            <a:ext cx="6670675" cy="3101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479" tIns="46740" rIns="93479" bIns="46740"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A4B42-B0EC-5247-8947-04434316A3B3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15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6E104-275B-CE4A-B4DB-FD21D94F1A11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18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AB00F-03BE-CA46-BC90-156ED8B7037A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2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BDE34-36B7-2445-9D54-C6647C404D33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3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52A5F-7304-7A48-B779-EC809DEB0C62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4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8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2B903-0E2A-9340-BE55-18C8AB912D3E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5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32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7DC1D-2071-9246-BFED-15A0B77BF856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6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2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66F84-BD04-9E42-BAAE-C376B9EC6CCB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7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7FE56-5E96-934D-B852-79812936874B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8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E0F08-D88E-A744-8F4A-28322EC0AD03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9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3852A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7" descr="tp_logo_landscap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3900" y="457200"/>
            <a:ext cx="76962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308225"/>
            <a:ext cx="77724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94225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1000"/>
            <a:ext cx="20383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59626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Rectangle 58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6" descr="tp_logo.png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8077200" y="5562600"/>
            <a:ext cx="10493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  <p:sldLayoutId id="2147484205" r:id="rId17"/>
  </p:sldLayoutIdLst>
  <p:transition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Wingdings" pitchFamily="-84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3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4419600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004080"/>
              </a:buClr>
            </a:pPr>
            <a:r>
              <a:rPr lang="en-US" sz="2600" dirty="0" err="1" smtClean="0">
                <a:latin typeface="Footlight MT Light" pitchFamily="-84" charset="0"/>
              </a:rPr>
              <a:t>Adaptado</a:t>
            </a:r>
            <a:r>
              <a:rPr lang="en-US" sz="2600" dirty="0" smtClean="0">
                <a:latin typeface="Footlight MT Light" pitchFamily="-84" charset="0"/>
              </a:rPr>
              <a:t> en 2012 </a:t>
            </a:r>
            <a:r>
              <a:rPr lang="en-US" sz="2600" dirty="0" err="1" smtClean="0">
                <a:latin typeface="Footlight MT Light" pitchFamily="-84" charset="0"/>
              </a:rPr>
              <a:t>por</a:t>
            </a:r>
            <a:r>
              <a:rPr lang="en-US" sz="2600" dirty="0" smtClean="0">
                <a:latin typeface="Footlight MT Light" pitchFamily="-84" charset="0"/>
              </a:rPr>
              <a:t> WestEd Teaching Pyramid</a:t>
            </a:r>
            <a:br>
              <a:rPr lang="en-US" sz="2600" dirty="0" smtClean="0">
                <a:latin typeface="Footlight MT Light" pitchFamily="-84" charset="0"/>
              </a:rPr>
            </a:br>
            <a:r>
              <a:rPr lang="en-US" sz="2600" dirty="0" smtClean="0">
                <a:latin typeface="Footlight MT Light" pitchFamily="-84" charset="0"/>
              </a:rPr>
              <a:t>de </a:t>
            </a:r>
            <a:r>
              <a:rPr lang="en-US" sz="2600" dirty="0" err="1" smtClean="0">
                <a:latin typeface="Footlight MT Light" pitchFamily="-84" charset="0"/>
              </a:rPr>
              <a:t>una</a:t>
            </a:r>
            <a:r>
              <a:rPr lang="en-US" sz="2600" dirty="0" smtClean="0">
                <a:latin typeface="Footlight MT Light" pitchFamily="-84" charset="0"/>
              </a:rPr>
              <a:t> </a:t>
            </a:r>
            <a:r>
              <a:rPr lang="en-US" sz="2600" dirty="0" err="1" smtClean="0">
                <a:latin typeface="Footlight MT Light" pitchFamily="-84" charset="0"/>
              </a:rPr>
              <a:t>historia</a:t>
            </a:r>
            <a:r>
              <a:rPr lang="en-US" sz="2600" dirty="0" smtClean="0">
                <a:latin typeface="Footlight MT Light" pitchFamily="-84" charset="0"/>
              </a:rPr>
              <a:t> </a:t>
            </a:r>
            <a:r>
              <a:rPr lang="en-US" sz="2600" dirty="0" err="1" smtClean="0">
                <a:latin typeface="Footlight MT Light" pitchFamily="-84" charset="0"/>
              </a:rPr>
              <a:t>escrita</a:t>
            </a:r>
            <a:r>
              <a:rPr lang="en-US" sz="2600" dirty="0" smtClean="0">
                <a:latin typeface="Footlight MT Light" pitchFamily="-84" charset="0"/>
              </a:rPr>
              <a:t> </a:t>
            </a:r>
            <a:r>
              <a:rPr lang="en-US" sz="2600" dirty="0" err="1" smtClean="0">
                <a:latin typeface="Footlight MT Light" pitchFamily="-84" charset="0"/>
              </a:rPr>
              <a:t>para</a:t>
            </a:r>
            <a:r>
              <a:rPr lang="en-US" sz="2600" dirty="0" smtClean="0">
                <a:latin typeface="Footlight MT Light" pitchFamily="-84" charset="0"/>
              </a:rPr>
              <a:t> </a:t>
            </a:r>
            <a:r>
              <a:rPr lang="en-US" sz="2600" dirty="0" err="1" smtClean="0">
                <a:latin typeface="Footlight MT Light" pitchFamily="-84" charset="0"/>
              </a:rPr>
              <a:t>ayudar</a:t>
            </a:r>
            <a:r>
              <a:rPr lang="en-US" sz="2600" dirty="0" smtClean="0">
                <a:latin typeface="Footlight MT Light" pitchFamily="-84" charset="0"/>
              </a:rPr>
              <a:t> con la </a:t>
            </a:r>
            <a:r>
              <a:rPr lang="en-US" sz="2600" dirty="0" err="1" smtClean="0">
                <a:latin typeface="Footlight MT Light" pitchFamily="-84" charset="0"/>
              </a:rPr>
              <a:t>enseñanza</a:t>
            </a:r>
            <a:r>
              <a:rPr lang="en-US" sz="2600" dirty="0" smtClean="0">
                <a:latin typeface="Footlight MT Light" pitchFamily="-84" charset="0"/>
              </a:rPr>
              <a:t/>
            </a:r>
            <a:br>
              <a:rPr lang="en-US" sz="2600" dirty="0" smtClean="0">
                <a:latin typeface="Footlight MT Light" pitchFamily="-84" charset="0"/>
              </a:rPr>
            </a:br>
            <a:r>
              <a:rPr lang="en-US" sz="2600" dirty="0" smtClean="0">
                <a:latin typeface="Footlight MT Light" pitchFamily="-84" charset="0"/>
              </a:rPr>
              <a:t>de la “</a:t>
            </a:r>
            <a:r>
              <a:rPr lang="en-US" sz="2600" dirty="0" err="1" smtClean="0">
                <a:latin typeface="Footlight MT Light" pitchFamily="-84" charset="0"/>
              </a:rPr>
              <a:t>Técnica</a:t>
            </a:r>
            <a:r>
              <a:rPr lang="en-US" sz="2600" dirty="0" smtClean="0">
                <a:latin typeface="Footlight MT Light" pitchFamily="-84" charset="0"/>
              </a:rPr>
              <a:t> de la Tortuga” </a:t>
            </a:r>
          </a:p>
          <a:p>
            <a:pPr algn="ctr" eaLnBrk="0" hangingPunct="0">
              <a:spcBef>
                <a:spcPct val="20000"/>
              </a:spcBef>
              <a:buClr>
                <a:srgbClr val="004080"/>
              </a:buClr>
            </a:pPr>
            <a:r>
              <a:rPr lang="en-US" sz="1600" dirty="0" smtClean="0">
                <a:latin typeface="Calibri" pitchFamily="-84" charset="0"/>
              </a:rPr>
              <a:t>Original de Rochelle </a:t>
            </a:r>
            <a:r>
              <a:rPr lang="en-US" sz="1600" dirty="0" err="1" smtClean="0">
                <a:latin typeface="Calibri" pitchFamily="-84" charset="0"/>
              </a:rPr>
              <a:t>Lentini</a:t>
            </a:r>
            <a:r>
              <a:rPr lang="en-US" sz="1600" dirty="0" smtClean="0">
                <a:latin typeface="Calibri" pitchFamily="-84" charset="0"/>
              </a:rPr>
              <a:t> </a:t>
            </a:r>
            <a:r>
              <a:rPr lang="en-US" sz="1600" dirty="0" err="1" smtClean="0">
                <a:latin typeface="Calibri" pitchFamily="-84" charset="0"/>
              </a:rPr>
              <a:t>marzo</a:t>
            </a:r>
            <a:r>
              <a:rPr lang="en-US" sz="1600" dirty="0" smtClean="0">
                <a:latin typeface="Calibri" pitchFamily="-84" charset="0"/>
              </a:rPr>
              <a:t> de 2005</a:t>
            </a:r>
            <a:endParaRPr lang="en-US" sz="1600" dirty="0">
              <a:latin typeface="Calibri" pitchFamily="-84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324100" y="6305550"/>
            <a:ext cx="4495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000" dirty="0" err="1" smtClean="0">
                <a:latin typeface="Verdana" pitchFamily="-84" charset="0"/>
              </a:rPr>
              <a:t>Ilustrado</a:t>
            </a:r>
            <a:r>
              <a:rPr lang="en-US" sz="1000" dirty="0" smtClean="0">
                <a:latin typeface="Verdana" pitchFamily="-84" charset="0"/>
              </a:rPr>
              <a:t> </a:t>
            </a:r>
            <a:r>
              <a:rPr lang="en-US" sz="1000" dirty="0" err="1" smtClean="0">
                <a:latin typeface="Verdana" pitchFamily="-84" charset="0"/>
              </a:rPr>
              <a:t>por</a:t>
            </a:r>
            <a:r>
              <a:rPr lang="en-US" sz="1000" dirty="0" smtClean="0">
                <a:latin typeface="Verdana" pitchFamily="-84" charset="0"/>
              </a:rPr>
              <a:t> Alejandro </a:t>
            </a:r>
            <a:r>
              <a:rPr lang="en-US" sz="1000" dirty="0" err="1" smtClean="0">
                <a:latin typeface="Verdana" pitchFamily="-84" charset="0"/>
              </a:rPr>
              <a:t>Castillón</a:t>
            </a:r>
            <a:r>
              <a:rPr lang="en-US" sz="1000" dirty="0" smtClean="0">
                <a:latin typeface="Verdana" pitchFamily="-84" charset="0"/>
              </a:rPr>
              <a:t>, 2011 WestEd </a:t>
            </a:r>
            <a:endParaRPr lang="en-US" sz="1000" dirty="0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3886200" y="1295400"/>
            <a:ext cx="46482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Sonia </a:t>
            </a:r>
            <a:r>
              <a:rPr lang="en-US" sz="4400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Caracol</a:t>
            </a:r>
            <a:r>
              <a:rPr lang="en-US" sz="4400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Toma</a:t>
            </a:r>
            <a:r>
              <a:rPr lang="en-US" sz="4400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Tiempo</a:t>
            </a:r>
            <a:r>
              <a:rPr lang="en-US" sz="4400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para</a:t>
            </a:r>
            <a:r>
              <a:rPr lang="en-US" sz="4400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Retraerse</a:t>
            </a:r>
            <a:r>
              <a:rPr lang="en-US" sz="4400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y</a:t>
            </a:r>
            <a:r>
              <a:rPr lang="en-US" sz="4400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Pensar</a:t>
            </a:r>
            <a:endParaRPr lang="en-US" sz="4400" b="1" kern="0" dirty="0">
              <a:solidFill>
                <a:srgbClr val="00408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9" name="Picture 6" descr="snail_happ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31242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Fin!</a:t>
            </a:r>
            <a:endParaRPr lang="en-US" dirty="0"/>
          </a:p>
        </p:txBody>
      </p:sp>
      <p:pic>
        <p:nvPicPr>
          <p:cNvPr id="39939" name="Picture 126" descr="snail_en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900" y="1676400"/>
            <a:ext cx="46482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6276975"/>
            <a:ext cx="578292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kern="0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Adaptado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200" kern="0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por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WestEd 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Teaching Pyramid – 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www.CAinclusion.org/teachingpyramid</a:t>
            </a:r>
            <a:endParaRPr lang="en-US" sz="12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nail_1ouc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77009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6"/>
          <p:cNvSpPr txBox="1">
            <a:spLocks noChangeArrowheads="1"/>
          </p:cNvSpPr>
          <p:nvPr/>
        </p:nvSpPr>
        <p:spPr bwMode="auto">
          <a:xfrm>
            <a:off x="914400" y="5562600"/>
            <a:ext cx="1143000" cy="46166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Paso 1</a:t>
            </a:r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105400" y="685800"/>
            <a:ext cx="2895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  <a:buClr>
                <a:srgbClr val="0000FF"/>
              </a:buClr>
              <a:defRPr/>
            </a:pP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Algo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b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sucede</a:t>
            </a:r>
            <a:endParaRPr lang="en-US" sz="300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50" y="6276975"/>
            <a:ext cx="578292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kern="0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Adaptado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200" kern="0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por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WestEd 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Teaching Pyramid – 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www.CAinclusion.org/teachingpyramid</a:t>
            </a:r>
            <a:endParaRPr lang="en-US" sz="12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914400" y="5562600"/>
            <a:ext cx="1143000" cy="46166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Paso 2</a:t>
            </a:r>
            <a:endParaRPr lang="en-US" dirty="0"/>
          </a:p>
        </p:txBody>
      </p:sp>
      <p:pic>
        <p:nvPicPr>
          <p:cNvPr id="43011" name="Picture 3" descr="snail_2st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577" y="952500"/>
            <a:ext cx="5790846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" y="304800"/>
            <a:ext cx="4572000" cy="138499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rgbClr val="0000FF"/>
              </a:buClr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Detente.</a:t>
            </a:r>
          </a:p>
          <a:p>
            <a:pPr algn="ctr" eaLnBrk="0" hangingPunct="0">
              <a:spcBef>
                <a:spcPts val="0"/>
              </a:spcBef>
              <a:buClr>
                <a:srgbClr val="0000FF"/>
              </a:buClr>
            </a:pPr>
            <a:r>
              <a:rPr 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Piensa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</a:p>
          <a:p>
            <a:pPr algn="ctr" eaLnBrk="0" hangingPunct="0">
              <a:spcBef>
                <a:spcPts val="0"/>
              </a:spcBef>
              <a:buClr>
                <a:srgbClr val="0000FF"/>
              </a:buClr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¿</a:t>
            </a:r>
            <a:r>
              <a:rPr 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Qué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estoy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sintiendo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? 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" y="6276975"/>
            <a:ext cx="578292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kern="0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Adaptado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200" kern="0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por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2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WestEd 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Teaching Pyramid – 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www.CAinclusion.org/teachingpyramid</a:t>
            </a:r>
            <a:endParaRPr lang="en-US" sz="12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914400" y="5562600"/>
            <a:ext cx="1219200" cy="46166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Paso 3</a:t>
            </a:r>
            <a:endParaRPr lang="en-US" dirty="0"/>
          </a:p>
        </p:txBody>
      </p:sp>
      <p:pic>
        <p:nvPicPr>
          <p:cNvPr id="45059" name="Picture 3" descr="snail_3tuc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8879" y="1371600"/>
            <a:ext cx="700624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09800" y="404813"/>
            <a:ext cx="6400800" cy="2169825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00FF"/>
              </a:buClr>
              <a:defRPr/>
            </a:pP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Retráete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en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tu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caparazón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 </a:t>
            </a:r>
          </a:p>
          <a:p>
            <a:pPr algn="ctr" eaLnBrk="0" hangingPunct="0">
              <a:spcBef>
                <a:spcPct val="50000"/>
              </a:spcBef>
              <a:buClr>
                <a:srgbClr val="0000FF"/>
              </a:buClr>
              <a:defRPr/>
            </a:pP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Respira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profundo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tres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veces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b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y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piensa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en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pensamientos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b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que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relajen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</a:t>
            </a:r>
            <a:endParaRPr lang="en-US" sz="30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" y="6276975"/>
            <a:ext cx="578292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kern="0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Adaptado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200" kern="0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por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2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WestEd 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Teaching Pyramid – 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www.CAinclusion.org/teachingpyramid</a:t>
            </a:r>
            <a:endParaRPr lang="en-US" sz="12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914400" y="5562600"/>
            <a:ext cx="1219200" cy="46166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Paso 4</a:t>
            </a:r>
            <a:endParaRPr lang="en-US" dirty="0"/>
          </a:p>
        </p:txBody>
      </p:sp>
      <p:pic>
        <p:nvPicPr>
          <p:cNvPr id="47107" name="Picture 3" descr="snail_4feeling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75" y="838200"/>
            <a:ext cx="5800725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876800" y="609600"/>
            <a:ext cx="3733800" cy="2400657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00FF"/>
              </a:buClr>
              <a:defRPr/>
            </a:pP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Sal de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tu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caparazón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expresa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tus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sentimientos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y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piensa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en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una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solución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 </a:t>
            </a:r>
            <a:endParaRPr lang="en-US" sz="30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" y="6276975"/>
            <a:ext cx="578292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kern="0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Adaptado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200" kern="0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por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2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WestEd 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Teaching Pyramid – 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www.CAinclusion.org/teachingpyramid</a:t>
            </a:r>
            <a:endParaRPr lang="en-US" sz="12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spect="1" noChangeArrowheads="1"/>
          </p:cNvSpPr>
          <p:nvPr/>
        </p:nvSpPr>
        <p:spPr bwMode="auto">
          <a:xfrm>
            <a:off x="889000" y="6029325"/>
            <a:ext cx="135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>
                <a:solidFill>
                  <a:srgbClr val="CCCC00"/>
                </a:solidFill>
              </a:rPr>
              <a:t> 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904875" y="5583238"/>
            <a:ext cx="9636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8000" b="1">
                <a:solidFill>
                  <a:srgbClr val="CCCC00"/>
                </a:solidFill>
              </a:rPr>
              <a:t> </a:t>
            </a:r>
          </a:p>
        </p:txBody>
      </p:sp>
      <p:sp>
        <p:nvSpPr>
          <p:cNvPr id="49156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600" dirty="0" err="1" smtClean="0"/>
              <a:t>Técnica</a:t>
            </a:r>
            <a:r>
              <a:rPr lang="en-US" sz="3600" dirty="0" smtClean="0"/>
              <a:t> de </a:t>
            </a:r>
            <a:r>
              <a:rPr lang="en-US" sz="3600" dirty="0" err="1" smtClean="0"/>
              <a:t>Retraerse</a:t>
            </a:r>
            <a:r>
              <a:rPr lang="en-US" sz="3600" dirty="0" smtClean="0"/>
              <a:t> (</a:t>
            </a:r>
            <a:r>
              <a:rPr lang="en-US" sz="3600" dirty="0" smtClean="0"/>
              <a:t>CA CSEFEL)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04800" y="12954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rgbClr val="0000FF"/>
              </a:buClr>
              <a:defRPr/>
            </a:pP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Algo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  <a:p>
            <a:pPr algn="ctr" eaLnBrk="0" hangingPunct="0">
              <a:spcBef>
                <a:spcPts val="0"/>
              </a:spcBef>
              <a:buClr>
                <a:srgbClr val="0000FF"/>
              </a:buClr>
              <a:defRPr/>
            </a:pP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sucede</a:t>
            </a:r>
            <a:endParaRPr lang="en-US" sz="180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239000" y="1295400"/>
            <a:ext cx="1447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rgbClr val="0000FF"/>
              </a:buClr>
              <a:defRPr/>
            </a:pP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Détente.</a:t>
            </a:r>
          </a:p>
          <a:p>
            <a:pPr algn="ctr" eaLnBrk="0" hangingPunct="0">
              <a:spcBef>
                <a:spcPts val="0"/>
              </a:spcBef>
              <a:buClr>
                <a:srgbClr val="0000FF"/>
              </a:buClr>
              <a:defRPr/>
            </a:pP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Piensa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:</a:t>
            </a:r>
          </a:p>
          <a:p>
            <a:pPr algn="ctr" eaLnBrk="0" hangingPunct="0">
              <a:spcBef>
                <a:spcPts val="0"/>
              </a:spcBef>
              <a:buClr>
                <a:srgbClr val="0000FF"/>
              </a:buClr>
              <a:defRPr/>
            </a:pP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¿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Qué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estoy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sintiendo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? </a:t>
            </a: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62000" y="3962400"/>
            <a:ext cx="342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  <a:buClr>
                <a:srgbClr val="0000FF"/>
              </a:buClr>
              <a:defRPr/>
            </a:pP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Retráete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en 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tu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caparazón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</a:t>
            </a:r>
          </a:p>
          <a:p>
            <a:pPr algn="ctr" eaLnBrk="0" hangingPunct="0">
              <a:spcBef>
                <a:spcPct val="50000"/>
              </a:spcBef>
              <a:buClr>
                <a:srgbClr val="0000FF"/>
              </a:buClr>
              <a:defRPr/>
            </a:pP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Respira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profundo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tres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veces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y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piensa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en 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pensamientos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que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relajen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 </a:t>
            </a:r>
            <a:endParaRPr lang="en-US" sz="18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7086600" y="39624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  <a:buClr>
                <a:srgbClr val="0000FF"/>
              </a:buClr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Sal de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tu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caparazón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expresa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tus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sentimientos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y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piensa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en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una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solución</a:t>
            </a:r>
            <a:endParaRPr lang="en-US" sz="20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9161" name="Picture 16" descr="snail_1ouc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70088"/>
            <a:ext cx="327660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7" descr="snail_2sto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447800"/>
            <a:ext cx="25908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8" descr="snail_3tuck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138" y="4766580"/>
            <a:ext cx="280171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9" descr="snail_4feeling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4221163"/>
            <a:ext cx="2547938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8600" y="6505575"/>
            <a:ext cx="578292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kern="0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Adaptado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200" kern="0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por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2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WestEd 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Teaching Pyramid – </a:t>
            </a:r>
            <a:r>
              <a:rPr lang="en-US" sz="1200" kern="0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www.CAinclusion.org/teachingpyramid</a:t>
            </a:r>
            <a:endParaRPr lang="en-US" sz="12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838200"/>
          </a:xfrm>
        </p:spPr>
        <p:txBody>
          <a:bodyPr/>
          <a:lstStyle/>
          <a:p>
            <a:r>
              <a:rPr lang="en-US" sz="2300" dirty="0" err="1" smtClean="0"/>
              <a:t>Consejos</a:t>
            </a:r>
            <a:r>
              <a:rPr lang="en-US" sz="2300" dirty="0" smtClean="0"/>
              <a:t> </a:t>
            </a:r>
            <a:r>
              <a:rPr lang="en-US" sz="2300" dirty="0" err="1" smtClean="0"/>
              <a:t>para</a:t>
            </a:r>
            <a:r>
              <a:rPr lang="en-US" sz="2300" dirty="0" smtClean="0"/>
              <a:t> los maestros </a:t>
            </a:r>
            <a:r>
              <a:rPr lang="en-US" sz="2300" dirty="0" err="1" smtClean="0"/>
              <a:t>sobre</a:t>
            </a:r>
            <a:r>
              <a:rPr lang="en-US" sz="2300" dirty="0" smtClean="0"/>
              <a:t> la </a:t>
            </a:r>
            <a:r>
              <a:rPr lang="en-US" sz="2300" dirty="0" err="1" smtClean="0"/>
              <a:t>Técnica</a:t>
            </a:r>
            <a:r>
              <a:rPr lang="en-US" sz="2300" dirty="0" smtClean="0"/>
              <a:t> de </a:t>
            </a:r>
            <a:r>
              <a:rPr lang="en-US" sz="2300" dirty="0" err="1" smtClean="0"/>
              <a:t>Retraerse</a:t>
            </a:r>
            <a:r>
              <a:rPr lang="en-US" sz="2300" dirty="0" smtClean="0"/>
              <a:t> </a:t>
            </a:r>
            <a:endParaRPr lang="en-US" sz="2300" dirty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57188" y="6251970"/>
            <a:ext cx="7491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dirty="0" err="1" smtClean="0">
                <a:latin typeface="Calibri" pitchFamily="-84" charset="0"/>
              </a:rPr>
              <a:t>Adaptado</a:t>
            </a:r>
            <a:r>
              <a:rPr lang="en-US" sz="1000" dirty="0" smtClean="0">
                <a:latin typeface="Calibri" pitchFamily="-84" charset="0"/>
              </a:rPr>
              <a:t> de Webster-Stratton, C. (1991).  The teachers and children videotape series: Dina dinosaur school. </a:t>
            </a:r>
          </a:p>
          <a:p>
            <a:pPr eaLnBrk="0" hangingPunct="0"/>
            <a:r>
              <a:rPr lang="en-US" sz="1000" dirty="0" smtClean="0">
                <a:latin typeface="Calibri" pitchFamily="-84" charset="0"/>
              </a:rPr>
              <a:t>Seattle, WA:  The Incredible Years.</a:t>
            </a:r>
            <a:endParaRPr lang="en-US" sz="1000" dirty="0">
              <a:latin typeface="Calibri" pitchFamily="-84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82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err="1" smtClean="0">
                <a:latin typeface="Footlight MT Light" pitchFamily="-84" charset="0"/>
              </a:rPr>
              <a:t>Modele</a:t>
            </a:r>
            <a:r>
              <a:rPr lang="en-US" sz="2200" dirty="0" smtClean="0">
                <a:latin typeface="Footlight MT Light" pitchFamily="-84" charset="0"/>
              </a:rPr>
              <a:t> el </a:t>
            </a:r>
            <a:r>
              <a:rPr lang="en-US" sz="2200" dirty="0" err="1" smtClean="0">
                <a:latin typeface="Footlight MT Light" pitchFamily="-84" charset="0"/>
              </a:rPr>
              <a:t>mantenerse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calmado</a:t>
            </a:r>
            <a:r>
              <a:rPr lang="en-US" sz="2200" dirty="0" smtClean="0">
                <a:latin typeface="Footlight MT Light" pitchFamily="-8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200" dirty="0" err="1" smtClean="0">
                <a:latin typeface="Footlight MT Light" pitchFamily="-84" charset="0"/>
              </a:rPr>
              <a:t>Enséñele</a:t>
            </a:r>
            <a:r>
              <a:rPr lang="en-US" sz="2200" dirty="0" smtClean="0">
                <a:latin typeface="Footlight MT Light" pitchFamily="-84" charset="0"/>
              </a:rPr>
              <a:t> al </a:t>
            </a:r>
            <a:r>
              <a:rPr lang="en-US" sz="2200" dirty="0" err="1" smtClean="0">
                <a:latin typeface="Footlight MT Light" pitchFamily="-84" charset="0"/>
              </a:rPr>
              <a:t>niño</a:t>
            </a:r>
            <a:r>
              <a:rPr lang="en-US" sz="2200" dirty="0" smtClean="0">
                <a:latin typeface="Footlight MT Light" pitchFamily="-84" charset="0"/>
              </a:rPr>
              <a:t>/a los </a:t>
            </a:r>
            <a:r>
              <a:rPr lang="en-US" sz="2200" dirty="0" err="1" smtClean="0">
                <a:latin typeface="Footlight MT Light" pitchFamily="-84" charset="0"/>
              </a:rPr>
              <a:t>pasos</a:t>
            </a:r>
            <a:r>
              <a:rPr lang="en-US" sz="2200" dirty="0" smtClean="0">
                <a:latin typeface="Footlight MT Light" pitchFamily="-84" charset="0"/>
              </a:rPr>
              <a:t> de </a:t>
            </a:r>
            <a:r>
              <a:rPr lang="en-US" sz="2200" dirty="0" err="1" smtClean="0">
                <a:latin typeface="Footlight MT Light" pitchFamily="-84" charset="0"/>
              </a:rPr>
              <a:t>cómo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manejar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sus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sentimientos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y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calmarse</a:t>
            </a:r>
            <a:r>
              <a:rPr lang="en-US" sz="2200" dirty="0" smtClean="0">
                <a:latin typeface="Footlight MT Light" pitchFamily="-84" charset="0"/>
              </a:rPr>
              <a:t> (“</a:t>
            </a:r>
            <a:r>
              <a:rPr lang="en-US" sz="2200" dirty="0" err="1" smtClean="0">
                <a:latin typeface="Footlight MT Light" pitchFamily="-84" charset="0"/>
              </a:rPr>
              <a:t>piensa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como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caracol</a:t>
            </a:r>
            <a:r>
              <a:rPr lang="en-US" sz="2200" dirty="0" smtClean="0">
                <a:latin typeface="Footlight MT Light" pitchFamily="-84" charset="0"/>
              </a:rPr>
              <a:t>”)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Footlight MT Light" pitchFamily="-84" charset="0"/>
              </a:rPr>
              <a:t>Paso 1:  </a:t>
            </a:r>
            <a:r>
              <a:rPr lang="en-US" sz="2000" dirty="0" err="1" smtClean="0">
                <a:latin typeface="Footlight MT Light" pitchFamily="-84" charset="0"/>
              </a:rPr>
              <a:t>Reconoce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que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algo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sucedió</a:t>
            </a:r>
            <a:r>
              <a:rPr lang="en-US" sz="2000" dirty="0" smtClean="0">
                <a:latin typeface="Footlight MT Light" pitchFamily="-84" charset="0"/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Footlight MT Light" pitchFamily="-84" charset="0"/>
              </a:rPr>
              <a:t>Paso 2:  Detente. </a:t>
            </a:r>
            <a:r>
              <a:rPr lang="en-US" sz="2000" dirty="0" err="1" smtClean="0">
                <a:latin typeface="Footlight MT Light" pitchFamily="-84" charset="0"/>
              </a:rPr>
              <a:t>Piensa</a:t>
            </a:r>
            <a:r>
              <a:rPr lang="en-US" sz="2000" dirty="0" smtClean="0">
                <a:latin typeface="Footlight MT Light" pitchFamily="-84" charset="0"/>
              </a:rPr>
              <a:t>: ¿</a:t>
            </a:r>
            <a:r>
              <a:rPr lang="en-US" sz="2000" dirty="0" err="1" smtClean="0">
                <a:latin typeface="Footlight MT Light" pitchFamily="-84" charset="0"/>
              </a:rPr>
              <a:t>qué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estoy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sintiendo</a:t>
            </a:r>
            <a:r>
              <a:rPr lang="en-US" sz="2000" dirty="0" smtClean="0">
                <a:latin typeface="Footlight MT Light" pitchFamily="-84" charset="0"/>
              </a:rPr>
              <a:t>? </a:t>
            </a:r>
            <a:r>
              <a:rPr lang="en-US" sz="2000" dirty="0" err="1" smtClean="0">
                <a:latin typeface="Footlight MT Light" pitchFamily="-84" charset="0"/>
              </a:rPr>
              <a:t>Reconoce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tu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sentimiento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y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quizá</a:t>
            </a:r>
            <a:r>
              <a:rPr lang="en-US" sz="2000" dirty="0" smtClean="0">
                <a:latin typeface="Footlight MT Light" pitchFamily="-84" charset="0"/>
              </a:rPr>
              <a:t> has </a:t>
            </a:r>
            <a:r>
              <a:rPr lang="en-US" sz="2000" dirty="0" err="1" smtClean="0">
                <a:latin typeface="Footlight MT Light" pitchFamily="-84" charset="0"/>
              </a:rPr>
              <a:t>algo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físico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para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sacar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ese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sentimiento</a:t>
            </a:r>
            <a:endParaRPr lang="en-US" sz="2000" dirty="0" smtClean="0">
              <a:latin typeface="Footlight MT Light" pitchFamily="-84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Footlight MT Light" pitchFamily="-84" charset="0"/>
              </a:rPr>
              <a:t>Paso 3:  </a:t>
            </a:r>
            <a:r>
              <a:rPr lang="en-US" sz="2000" dirty="0" err="1" smtClean="0">
                <a:latin typeface="Footlight MT Light" pitchFamily="-84" charset="0"/>
              </a:rPr>
              <a:t>Retráete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dentro</a:t>
            </a:r>
            <a:r>
              <a:rPr lang="en-US" sz="2000" dirty="0" smtClean="0">
                <a:latin typeface="Footlight MT Light" pitchFamily="-84" charset="0"/>
              </a:rPr>
              <a:t> de </a:t>
            </a:r>
            <a:r>
              <a:rPr lang="en-US" sz="2000" dirty="0" err="1" smtClean="0">
                <a:latin typeface="Footlight MT Light" pitchFamily="-84" charset="0"/>
              </a:rPr>
              <a:t>tu</a:t>
            </a:r>
            <a:r>
              <a:rPr lang="en-US" sz="2000" dirty="0" smtClean="0">
                <a:latin typeface="Footlight MT Light" pitchFamily="-84" charset="0"/>
              </a:rPr>
              <a:t> “</a:t>
            </a:r>
            <a:r>
              <a:rPr lang="en-US" sz="2000" dirty="0" err="1" smtClean="0">
                <a:latin typeface="Footlight MT Light" pitchFamily="-84" charset="0"/>
              </a:rPr>
              <a:t>caparazón</a:t>
            </a:r>
            <a:r>
              <a:rPr lang="en-US" sz="2000" dirty="0" smtClean="0">
                <a:latin typeface="Footlight MT Light" pitchFamily="-84" charset="0"/>
              </a:rPr>
              <a:t>” </a:t>
            </a:r>
            <a:r>
              <a:rPr lang="en-US" sz="2000" dirty="0" err="1" smtClean="0">
                <a:latin typeface="Footlight MT Light" pitchFamily="-84" charset="0"/>
              </a:rPr>
              <a:t>y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respira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profundo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tres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veces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para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ayudarte</a:t>
            </a:r>
            <a:r>
              <a:rPr lang="en-US" sz="2000" dirty="0" smtClean="0">
                <a:latin typeface="Footlight MT Light" pitchFamily="-84" charset="0"/>
              </a:rPr>
              <a:t> a </a:t>
            </a:r>
            <a:r>
              <a:rPr lang="en-US" sz="2000" dirty="0" err="1" smtClean="0">
                <a:latin typeface="Footlight MT Light" pitchFamily="-84" charset="0"/>
              </a:rPr>
              <a:t>estar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relajado</a:t>
            </a:r>
            <a:r>
              <a:rPr lang="en-US" sz="2000" dirty="0" smtClean="0">
                <a:latin typeface="Footlight MT Light" pitchFamily="-8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Footlight MT Light" pitchFamily="-84" charset="0"/>
              </a:rPr>
              <a:t>Paso 4:  Sal, </a:t>
            </a:r>
            <a:r>
              <a:rPr lang="en-US" sz="2000" dirty="0" err="1" smtClean="0">
                <a:latin typeface="Footlight MT Light" pitchFamily="-84" charset="0"/>
              </a:rPr>
              <a:t>expresa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tus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sentimientos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y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piensa</a:t>
            </a:r>
            <a:r>
              <a:rPr lang="en-US" sz="2000" dirty="0" smtClean="0">
                <a:latin typeface="Footlight MT Light" pitchFamily="-84" charset="0"/>
              </a:rPr>
              <a:t> en </a:t>
            </a:r>
            <a:r>
              <a:rPr lang="en-US" sz="2000" dirty="0" err="1" smtClean="0">
                <a:latin typeface="Footlight MT Light" pitchFamily="-84" charset="0"/>
              </a:rPr>
              <a:t>una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solución</a:t>
            </a:r>
            <a:r>
              <a:rPr lang="en-US" sz="2000" dirty="0" smtClean="0">
                <a:latin typeface="Footlight MT Light" pitchFamily="-8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200" dirty="0" err="1" smtClean="0">
                <a:latin typeface="Footlight MT Light" pitchFamily="-84" charset="0"/>
              </a:rPr>
              <a:t>Ensaye</a:t>
            </a:r>
            <a:r>
              <a:rPr lang="en-US" sz="2200" dirty="0" smtClean="0">
                <a:latin typeface="Footlight MT Light" pitchFamily="-84" charset="0"/>
              </a:rPr>
              <a:t> los </a:t>
            </a:r>
            <a:r>
              <a:rPr lang="en-US" sz="2200" dirty="0" err="1" smtClean="0">
                <a:latin typeface="Footlight MT Light" pitchFamily="-84" charset="0"/>
              </a:rPr>
              <a:t>pasos</a:t>
            </a:r>
            <a:r>
              <a:rPr lang="en-US" sz="2200" dirty="0" smtClean="0">
                <a:latin typeface="Footlight MT Light" pitchFamily="-84" charset="0"/>
              </a:rPr>
              <a:t> con </a:t>
            </a:r>
            <a:r>
              <a:rPr lang="en-US" sz="2200" dirty="0" err="1" smtClean="0">
                <a:latin typeface="Footlight MT Light" pitchFamily="-84" charset="0"/>
              </a:rPr>
              <a:t>frecuencia</a:t>
            </a:r>
            <a:r>
              <a:rPr lang="en-US" sz="2200" dirty="0" smtClean="0">
                <a:latin typeface="Footlight MT Light" pitchFamily="-84" charset="0"/>
              </a:rPr>
              <a:t> (</a:t>
            </a:r>
            <a:r>
              <a:rPr lang="en-US" sz="2200" dirty="0" err="1" smtClean="0">
                <a:latin typeface="Footlight MT Light" pitchFamily="-84" charset="0"/>
              </a:rPr>
              <a:t>vea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las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tarjetas</a:t>
            </a:r>
            <a:r>
              <a:rPr lang="en-US" sz="2200" dirty="0" smtClean="0">
                <a:latin typeface="Footlight MT Light" pitchFamily="-84" charset="0"/>
              </a:rPr>
              <a:t> de </a:t>
            </a:r>
            <a:r>
              <a:rPr lang="en-US" sz="2200" dirty="0" err="1" smtClean="0">
                <a:latin typeface="Footlight MT Light" pitchFamily="-84" charset="0"/>
              </a:rPr>
              <a:t>apoyo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que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resumen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cada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paso</a:t>
            </a:r>
            <a:r>
              <a:rPr lang="en-US" sz="2200" dirty="0" smtClean="0">
                <a:latin typeface="Footlight MT Light" pitchFamily="-8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latin typeface="Footlight MT Light" pitchFamily="-84" charset="0"/>
              </a:rPr>
              <a:t>Prepare </a:t>
            </a:r>
            <a:r>
              <a:rPr lang="en-US" sz="2200" dirty="0" err="1" smtClean="0">
                <a:latin typeface="Footlight MT Light" pitchFamily="-84" charset="0"/>
              </a:rPr>
              <a:t>y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ayuda</a:t>
            </a:r>
            <a:r>
              <a:rPr lang="en-US" sz="2200" dirty="0" smtClean="0">
                <a:latin typeface="Footlight MT Light" pitchFamily="-84" charset="0"/>
              </a:rPr>
              <a:t> al/la </a:t>
            </a:r>
            <a:r>
              <a:rPr lang="en-US" sz="2200" dirty="0" err="1" smtClean="0">
                <a:latin typeface="Footlight MT Light" pitchFamily="-84" charset="0"/>
              </a:rPr>
              <a:t>niño</a:t>
            </a:r>
            <a:r>
              <a:rPr lang="en-US" sz="2200" dirty="0" smtClean="0">
                <a:latin typeface="Footlight MT Light" pitchFamily="-84" charset="0"/>
              </a:rPr>
              <a:t>/a </a:t>
            </a:r>
            <a:r>
              <a:rPr lang="en-US" sz="2200" dirty="0" err="1" smtClean="0">
                <a:latin typeface="Footlight MT Light" pitchFamily="-84" charset="0"/>
              </a:rPr>
              <a:t>para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que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maneje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las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emociones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fuertes</a:t>
            </a:r>
            <a:r>
              <a:rPr lang="en-US" sz="2200" dirty="0" smtClean="0">
                <a:latin typeface="Footlight MT Light" pitchFamily="-84" charset="0"/>
              </a:rPr>
              <a:t>  </a:t>
            </a:r>
            <a:r>
              <a:rPr lang="en-US" sz="2200" dirty="0" err="1" smtClean="0">
                <a:latin typeface="Footlight MT Light" pitchFamily="-84" charset="0"/>
              </a:rPr>
              <a:t>y</a:t>
            </a:r>
            <a:r>
              <a:rPr lang="en-US" sz="2200" dirty="0" smtClean="0">
                <a:latin typeface="Footlight MT Light" pitchFamily="-84" charset="0"/>
              </a:rPr>
              <a:t> a </a:t>
            </a:r>
            <a:r>
              <a:rPr lang="en-US" sz="2200" dirty="0" err="1" smtClean="0">
                <a:latin typeface="Footlight MT Light" pitchFamily="-84" charset="0"/>
              </a:rPr>
              <a:t>pensar</a:t>
            </a:r>
            <a:r>
              <a:rPr lang="en-US" sz="2200" dirty="0" smtClean="0">
                <a:latin typeface="Footlight MT Light" pitchFamily="-84" charset="0"/>
              </a:rPr>
              <a:t> en </a:t>
            </a:r>
            <a:r>
              <a:rPr lang="en-US" sz="2200" dirty="0" err="1" smtClean="0">
                <a:latin typeface="Footlight MT Light" pitchFamily="-84" charset="0"/>
              </a:rPr>
              <a:t>una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solución</a:t>
            </a:r>
            <a:r>
              <a:rPr lang="en-US" sz="2200" dirty="0" smtClean="0">
                <a:latin typeface="Footlight MT Light" pitchFamily="-84" charset="0"/>
              </a:rPr>
              <a:t> (</a:t>
            </a:r>
            <a:r>
              <a:rPr lang="en-US" sz="2200" dirty="0" err="1" smtClean="0">
                <a:latin typeface="Footlight MT Light" pitchFamily="-84" charset="0"/>
              </a:rPr>
              <a:t>vea</a:t>
            </a:r>
            <a:r>
              <a:rPr lang="en-US" sz="2200" dirty="0" smtClean="0">
                <a:latin typeface="Footlight MT Light" pitchFamily="-84" charset="0"/>
              </a:rPr>
              <a:t> la </a:t>
            </a:r>
            <a:r>
              <a:rPr lang="en-US" sz="2200" dirty="0" err="1" smtClean="0">
                <a:latin typeface="Footlight MT Light" pitchFamily="-84" charset="0"/>
              </a:rPr>
              <a:t>lista</a:t>
            </a:r>
            <a:r>
              <a:rPr lang="en-US" sz="2200" dirty="0" smtClean="0">
                <a:latin typeface="Footlight MT Light" pitchFamily="-84" charset="0"/>
              </a:rPr>
              <a:t> “¿</a:t>
            </a:r>
            <a:r>
              <a:rPr lang="en-US" sz="2200" dirty="0" err="1" smtClean="0">
                <a:latin typeface="Footlight MT Light" pitchFamily="-84" charset="0"/>
              </a:rPr>
              <a:t>Qué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puede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hacer</a:t>
            </a:r>
            <a:r>
              <a:rPr lang="en-US" sz="2200" dirty="0" smtClean="0">
                <a:latin typeface="Footlight MT Light" pitchFamily="-84" charset="0"/>
              </a:rPr>
              <a:t> el/la </a:t>
            </a:r>
            <a:r>
              <a:rPr lang="en-US" sz="2200" dirty="0" err="1" smtClean="0">
                <a:latin typeface="Footlight MT Light" pitchFamily="-84" charset="0"/>
              </a:rPr>
              <a:t>niño</a:t>
            </a:r>
            <a:r>
              <a:rPr lang="en-US" sz="2200" dirty="0" smtClean="0">
                <a:latin typeface="Footlight MT Light" pitchFamily="-84" charset="0"/>
              </a:rPr>
              <a:t>/a?” 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latin typeface="Footlight MT Light" pitchFamily="-84" charset="0"/>
              </a:rPr>
              <a:t>Dele </a:t>
            </a:r>
            <a:r>
              <a:rPr lang="en-US" sz="2200" dirty="0" err="1" smtClean="0">
                <a:latin typeface="Footlight MT Light" pitchFamily="-84" charset="0"/>
              </a:rPr>
              <a:t>ánimo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y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reconocimiento</a:t>
            </a:r>
            <a:r>
              <a:rPr lang="en-US" sz="2200" dirty="0" smtClean="0">
                <a:latin typeface="Footlight MT Light" pitchFamily="-84" charset="0"/>
              </a:rPr>
              <a:t> al/la </a:t>
            </a:r>
            <a:r>
              <a:rPr lang="en-US" sz="2200" dirty="0" err="1" smtClean="0">
                <a:latin typeface="Footlight MT Light" pitchFamily="-84" charset="0"/>
              </a:rPr>
              <a:t>niño</a:t>
            </a:r>
            <a:r>
              <a:rPr lang="en-US" sz="2200" dirty="0" smtClean="0">
                <a:latin typeface="Footlight MT Light" pitchFamily="-84" charset="0"/>
              </a:rPr>
              <a:t>/a a </a:t>
            </a:r>
            <a:r>
              <a:rPr lang="en-US" sz="2200" dirty="0" err="1" smtClean="0">
                <a:latin typeface="Footlight MT Light" pitchFamily="-84" charset="0"/>
              </a:rPr>
              <a:t>medida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que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ellos</a:t>
            </a:r>
            <a:r>
              <a:rPr lang="en-US" sz="2200" dirty="0" smtClean="0">
                <a:latin typeface="Footlight MT Light" pitchFamily="-84" charset="0"/>
              </a:rPr>
              <a:t> se </a:t>
            </a:r>
            <a:r>
              <a:rPr lang="en-US" sz="2200" dirty="0" err="1" smtClean="0">
                <a:latin typeface="Footlight MT Light" pitchFamily="-84" charset="0"/>
              </a:rPr>
              <a:t>esfuercen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por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poner</a:t>
            </a:r>
            <a:r>
              <a:rPr lang="en-US" sz="2200" dirty="0" smtClean="0">
                <a:latin typeface="Footlight MT Light" pitchFamily="-84" charset="0"/>
              </a:rPr>
              <a:t> en </a:t>
            </a:r>
            <a:r>
              <a:rPr lang="en-US" sz="2200" dirty="0" err="1" smtClean="0">
                <a:latin typeface="Footlight MT Light" pitchFamily="-84" charset="0"/>
              </a:rPr>
              <a:t>práctica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estos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pasos</a:t>
            </a:r>
            <a:endParaRPr lang="en-US" sz="2200" dirty="0" smtClean="0">
              <a:latin typeface="Footlight MT Light" pitchFamily="-84" charset="0"/>
            </a:endParaRPr>
          </a:p>
          <a:p>
            <a:pPr>
              <a:lnSpc>
                <a:spcPct val="90000"/>
              </a:lnSpc>
            </a:pPr>
            <a:r>
              <a:rPr lang="en-US" sz="2200" dirty="0" err="1" smtClean="0">
                <a:latin typeface="Footlight MT Light" pitchFamily="-84" charset="0"/>
              </a:rPr>
              <a:t>Involucre</a:t>
            </a:r>
            <a:r>
              <a:rPr lang="en-US" sz="2200" dirty="0" smtClean="0">
                <a:latin typeface="Footlight MT Light" pitchFamily="-84" charset="0"/>
              </a:rPr>
              <a:t> a </a:t>
            </a:r>
            <a:r>
              <a:rPr lang="en-US" sz="2200" dirty="0" err="1" smtClean="0">
                <a:latin typeface="Footlight MT Light" pitchFamily="-84" charset="0"/>
              </a:rPr>
              <a:t>las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familias</a:t>
            </a:r>
            <a:r>
              <a:rPr lang="en-US" sz="2200" dirty="0" smtClean="0">
                <a:latin typeface="Footlight MT Light" pitchFamily="-84" charset="0"/>
              </a:rPr>
              <a:t> – </a:t>
            </a:r>
            <a:r>
              <a:rPr lang="en-US" sz="2200" dirty="0" err="1" smtClean="0">
                <a:latin typeface="Footlight MT Light" pitchFamily="-84" charset="0"/>
              </a:rPr>
              <a:t>enséñeles</a:t>
            </a:r>
            <a:r>
              <a:rPr lang="en-US" sz="2200" dirty="0" smtClean="0">
                <a:latin typeface="Footlight MT Light" pitchFamily="-84" charset="0"/>
              </a:rPr>
              <a:t>  la “</a:t>
            </a:r>
            <a:r>
              <a:rPr lang="en-US" sz="2200" dirty="0" err="1" smtClean="0">
                <a:latin typeface="Footlight MT Light" pitchFamily="-84" charset="0"/>
              </a:rPr>
              <a:t>Técnica</a:t>
            </a:r>
            <a:r>
              <a:rPr lang="en-US" sz="2200" dirty="0" smtClean="0">
                <a:latin typeface="Footlight MT Light" pitchFamily="-84" charset="0"/>
              </a:rPr>
              <a:t> del </a:t>
            </a:r>
            <a:r>
              <a:rPr lang="en-US" sz="2200" dirty="0" err="1" smtClean="0">
                <a:latin typeface="Footlight MT Light" pitchFamily="-84" charset="0"/>
              </a:rPr>
              <a:t>Caracol</a:t>
            </a:r>
            <a:r>
              <a:rPr lang="en-US" sz="2200" dirty="0" smtClean="0">
                <a:latin typeface="Footlight MT Light" pitchFamily="-84" charset="0"/>
              </a:rPr>
              <a:t>” </a:t>
            </a:r>
            <a:endParaRPr lang="en-US" sz="2200" dirty="0">
              <a:latin typeface="Footlight MT Light" pitchFamily="-8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/>
          <a:srcRect l="3163" t="1135" r="47804" b="72263"/>
          <a:stretch>
            <a:fillRect/>
          </a:stretch>
        </p:blipFill>
        <p:spPr bwMode="auto">
          <a:xfrm>
            <a:off x="457200" y="349250"/>
            <a:ext cx="23622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4648200" y="7620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-84" charset="0"/>
            </a:endParaRPr>
          </a:p>
        </p:txBody>
      </p:sp>
      <p:sp>
        <p:nvSpPr>
          <p:cNvPr id="16" name="Title 7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248400" cy="1143000"/>
          </a:xfrm>
        </p:spPr>
        <p:txBody>
          <a:bodyPr/>
          <a:lstStyle/>
          <a:p>
            <a:r>
              <a:rPr lang="en-US" sz="3000" dirty="0" smtClean="0"/>
              <a:t>¿</a:t>
            </a:r>
            <a:r>
              <a:rPr lang="en-US" sz="3000" dirty="0" err="1" smtClean="0"/>
              <a:t>Qué</a:t>
            </a:r>
            <a:r>
              <a:rPr lang="en-US" sz="3000" dirty="0" smtClean="0"/>
              <a:t> </a:t>
            </a:r>
            <a:r>
              <a:rPr lang="en-US" sz="3000" dirty="0" err="1" smtClean="0"/>
              <a:t>Puede</a:t>
            </a:r>
            <a:r>
              <a:rPr lang="en-US" sz="3000" dirty="0" smtClean="0"/>
              <a:t> </a:t>
            </a:r>
            <a:r>
              <a:rPr lang="en-US" sz="3000" dirty="0" err="1" smtClean="0"/>
              <a:t>Hacer</a:t>
            </a:r>
            <a:r>
              <a:rPr lang="en-US" sz="3000" dirty="0" smtClean="0"/>
              <a:t> un/a Niño/a? 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half" idx="2"/>
          </p:nvPr>
        </p:nvSpPr>
        <p:spPr>
          <a:xfrm>
            <a:off x="457200" y="3475038"/>
            <a:ext cx="4267200" cy="3154362"/>
          </a:xfrm>
        </p:spPr>
        <p:txBody>
          <a:bodyPr/>
          <a:lstStyle/>
          <a:p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un/a maestro/a</a:t>
            </a:r>
          </a:p>
          <a:p>
            <a:r>
              <a:rPr lang="en-US" sz="2800" dirty="0" err="1" smtClean="0"/>
              <a:t>Pídelo</a:t>
            </a:r>
            <a:r>
              <a:rPr lang="en-US" sz="2800" dirty="0" smtClean="0"/>
              <a:t> de </a:t>
            </a:r>
            <a:r>
              <a:rPr lang="en-US" sz="2800" dirty="0" err="1" smtClean="0"/>
              <a:t>manera</a:t>
            </a:r>
            <a:r>
              <a:rPr lang="en-US" sz="2800" dirty="0" smtClean="0"/>
              <a:t> </a:t>
            </a:r>
            <a:r>
              <a:rPr lang="en-US" sz="2800" dirty="0" err="1" smtClean="0"/>
              <a:t>amable</a:t>
            </a:r>
            <a:endParaRPr lang="en-US" sz="2800" dirty="0" smtClean="0"/>
          </a:p>
          <a:p>
            <a:r>
              <a:rPr lang="en-US" sz="2800" dirty="0" err="1" smtClean="0"/>
              <a:t>Ignora</a:t>
            </a:r>
            <a:endParaRPr lang="en-US" sz="2800" dirty="0" smtClean="0"/>
          </a:p>
          <a:p>
            <a:r>
              <a:rPr lang="en-US" sz="2800" dirty="0" err="1" smtClean="0"/>
              <a:t>Juega</a:t>
            </a:r>
            <a:endParaRPr lang="en-US" sz="2800" dirty="0" smtClean="0"/>
          </a:p>
          <a:p>
            <a:r>
              <a:rPr lang="en-US" sz="2800" dirty="0" smtClean="0"/>
              <a:t>Di, “</a:t>
            </a:r>
            <a:r>
              <a:rPr lang="en-US" sz="2800" dirty="0" err="1" smtClean="0"/>
              <a:t>Por</a:t>
            </a:r>
            <a:r>
              <a:rPr lang="en-US" sz="2800" dirty="0" smtClean="0"/>
              <a:t> favor detente.”</a:t>
            </a:r>
          </a:p>
          <a:p>
            <a:r>
              <a:rPr lang="en-US" sz="2800" dirty="0" smtClean="0"/>
              <a:t>Di, “</a:t>
            </a:r>
            <a:r>
              <a:rPr lang="en-US" sz="2800" dirty="0" err="1" smtClean="0"/>
              <a:t>Por</a:t>
            </a:r>
            <a:r>
              <a:rPr lang="en-US" sz="2800" dirty="0" smtClean="0"/>
              <a:t> favor.”  </a:t>
            </a:r>
            <a:endParaRPr lang="en-US" dirty="0" smtClean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361950" y="2133600"/>
            <a:ext cx="8420100" cy="990600"/>
          </a:xfrm>
        </p:spPr>
        <p:txBody>
          <a:bodyPr anchor="t"/>
          <a:lstStyle/>
          <a:p>
            <a:pPr algn="ctr"/>
            <a:r>
              <a:rPr lang="en-US" sz="2800" dirty="0" err="1" smtClean="0"/>
              <a:t>Ayude</a:t>
            </a:r>
            <a:r>
              <a:rPr lang="en-US" sz="2800" dirty="0" smtClean="0"/>
              <a:t> al/la </a:t>
            </a:r>
            <a:r>
              <a:rPr lang="en-US" sz="2800" dirty="0" err="1" smtClean="0"/>
              <a:t>niño</a:t>
            </a:r>
            <a:r>
              <a:rPr lang="en-US" sz="2800" dirty="0" smtClean="0"/>
              <a:t>/a a </a:t>
            </a:r>
            <a:r>
              <a:rPr lang="en-US" sz="2800" dirty="0" err="1" smtClean="0"/>
              <a:t>Pensar</a:t>
            </a:r>
            <a:r>
              <a:rPr lang="en-US" sz="2800" dirty="0" smtClean="0"/>
              <a:t> en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Posible</a:t>
            </a:r>
            <a:r>
              <a:rPr lang="en-US" sz="2800" dirty="0" smtClean="0"/>
              <a:t> </a:t>
            </a:r>
            <a:r>
              <a:rPr lang="en-US" sz="2800" dirty="0" err="1" smtClean="0"/>
              <a:t>Solución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b="0" i="1" dirty="0" smtClean="0"/>
              <a:t>(</a:t>
            </a:r>
            <a:r>
              <a:rPr lang="en-US" sz="2800" b="0" i="1" dirty="0" err="1" smtClean="0"/>
              <a:t>Éstas</a:t>
            </a:r>
            <a:r>
              <a:rPr lang="en-US" sz="2800" b="0" i="1" dirty="0" smtClean="0"/>
              <a:t> son del Kit de </a:t>
            </a:r>
            <a:r>
              <a:rPr lang="en-US" sz="2800" b="0" i="1" dirty="0" err="1" smtClean="0"/>
              <a:t>Soluciones</a:t>
            </a:r>
            <a:r>
              <a:rPr lang="en-US" sz="2800" b="0" i="1" dirty="0" smtClean="0"/>
              <a:t>)</a:t>
            </a:r>
          </a:p>
        </p:txBody>
      </p:sp>
      <p:sp>
        <p:nvSpPr>
          <p:cNvPr id="19" name="Content Placeholder 16"/>
          <p:cNvSpPr>
            <a:spLocks noGrp="1"/>
          </p:cNvSpPr>
          <p:nvPr>
            <p:ph sz="quarter" idx="4"/>
          </p:nvPr>
        </p:nvSpPr>
        <p:spPr>
          <a:xfrm>
            <a:off x="4645025" y="3475038"/>
            <a:ext cx="4041775" cy="3154362"/>
          </a:xfrm>
        </p:spPr>
        <p:txBody>
          <a:bodyPr/>
          <a:lstStyle/>
          <a:p>
            <a:r>
              <a:rPr lang="en-US" sz="2800" dirty="0" err="1" smtClean="0"/>
              <a:t>Comparte</a:t>
            </a:r>
            <a:endParaRPr lang="en-US" sz="2800" dirty="0" smtClean="0"/>
          </a:p>
          <a:p>
            <a:r>
              <a:rPr lang="en-US" sz="2800" dirty="0" smtClean="0"/>
              <a:t>Cambia un </a:t>
            </a:r>
            <a:r>
              <a:rPr lang="en-US" sz="2800" dirty="0" err="1" smtClean="0"/>
              <a:t>juguete/artículo</a:t>
            </a:r>
            <a:endParaRPr lang="en-US" sz="2800" dirty="0" smtClean="0"/>
          </a:p>
          <a:p>
            <a:r>
              <a:rPr lang="en-US" sz="2800" dirty="0" err="1" smtClean="0"/>
              <a:t>Espera</a:t>
            </a:r>
            <a:r>
              <a:rPr lang="en-US" sz="2800" dirty="0" smtClean="0"/>
              <a:t> </a:t>
            </a:r>
            <a:r>
              <a:rPr lang="en-US" sz="2800" dirty="0" err="1" smtClean="0"/>
              <a:t>y</a:t>
            </a:r>
            <a:r>
              <a:rPr lang="en-US" sz="2800" dirty="0" smtClean="0"/>
              <a:t> </a:t>
            </a:r>
            <a:r>
              <a:rPr lang="en-US" sz="2800" dirty="0" err="1" smtClean="0"/>
              <a:t>tomen</a:t>
            </a:r>
            <a:r>
              <a:rPr lang="en-US" sz="2800" dirty="0" smtClean="0"/>
              <a:t> </a:t>
            </a:r>
            <a:r>
              <a:rPr lang="en-US" sz="2800" dirty="0" err="1" smtClean="0"/>
              <a:t>turnos</a:t>
            </a:r>
            <a:endParaRPr lang="en-US" sz="2800" dirty="0" smtClean="0"/>
          </a:p>
          <a:p>
            <a:r>
              <a:rPr lang="en-US" sz="2800" dirty="0" err="1" smtClean="0"/>
              <a:t>Fijen</a:t>
            </a:r>
            <a:r>
              <a:rPr lang="en-US" sz="2800" dirty="0" smtClean="0"/>
              <a:t> un </a:t>
            </a:r>
            <a:r>
              <a:rPr lang="en-US" sz="2800" dirty="0" err="1" smtClean="0"/>
              <a:t>temporizador</a:t>
            </a:r>
            <a:endParaRPr lang="en-U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100" dirty="0" smtClean="0"/>
              <a:t>	</a:t>
            </a:r>
            <a:r>
              <a:rPr lang="en-US" sz="2100" dirty="0" err="1" smtClean="0"/>
              <a:t>Estimado</a:t>
            </a:r>
            <a:r>
              <a:rPr lang="en-US" sz="2100" dirty="0" smtClean="0"/>
              <a:t> Padre,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100" dirty="0" smtClean="0"/>
              <a:t>    	El </a:t>
            </a:r>
            <a:r>
              <a:rPr lang="en-US" sz="2100" dirty="0" err="1" smtClean="0"/>
              <a:t>día</a:t>
            </a:r>
            <a:r>
              <a:rPr lang="en-US" sz="2100" dirty="0" smtClean="0"/>
              <a:t> de </a:t>
            </a:r>
            <a:r>
              <a:rPr lang="en-US" sz="2100" dirty="0" err="1" smtClean="0"/>
              <a:t>hoy</a:t>
            </a:r>
            <a:r>
              <a:rPr lang="en-US" sz="2100" dirty="0" smtClean="0"/>
              <a:t> </a:t>
            </a:r>
            <a:r>
              <a:rPr lang="en-US" sz="2100" dirty="0" err="1" smtClean="0"/>
              <a:t>Juanito</a:t>
            </a:r>
            <a:r>
              <a:rPr lang="en-US" sz="2100" dirty="0" smtClean="0"/>
              <a:t> </a:t>
            </a:r>
            <a:r>
              <a:rPr lang="en-US" sz="2100" dirty="0" err="1" smtClean="0"/>
              <a:t>manejó</a:t>
            </a:r>
            <a:r>
              <a:rPr lang="en-US" sz="2100" dirty="0" smtClean="0"/>
              <a:t> de </a:t>
            </a:r>
            <a:r>
              <a:rPr lang="en-US" sz="2100" dirty="0" err="1" smtClean="0"/>
              <a:t>manera</a:t>
            </a:r>
            <a:r>
              <a:rPr lang="en-US" sz="2100" dirty="0" smtClean="0"/>
              <a:t> </a:t>
            </a:r>
            <a:r>
              <a:rPr lang="en-US" sz="2100" dirty="0" err="1" smtClean="0"/>
              <a:t>exitosa</a:t>
            </a:r>
            <a:r>
              <a:rPr lang="en-US" sz="2100" dirty="0" smtClean="0"/>
              <a:t> </a:t>
            </a:r>
            <a:r>
              <a:rPr lang="en-US" sz="2100" dirty="0" err="1" smtClean="0"/>
              <a:t>su</a:t>
            </a:r>
            <a:r>
              <a:rPr lang="en-US" sz="2100" dirty="0" smtClean="0"/>
              <a:t> </a:t>
            </a:r>
            <a:r>
              <a:rPr lang="en-US" sz="2100" dirty="0" err="1" smtClean="0"/>
              <a:t>frustración</a:t>
            </a:r>
            <a:r>
              <a:rPr lang="en-US" sz="2100" dirty="0" smtClean="0"/>
              <a:t> </a:t>
            </a:r>
            <a:r>
              <a:rPr lang="en-US" sz="2100" dirty="0" err="1" smtClean="0"/>
              <a:t>y</a:t>
            </a:r>
            <a:r>
              <a:rPr lang="en-US" sz="2100" dirty="0" smtClean="0"/>
              <a:t> </a:t>
            </a:r>
            <a:r>
              <a:rPr lang="en-US" sz="2100" dirty="0" err="1" smtClean="0"/>
              <a:t>enojo</a:t>
            </a:r>
            <a:r>
              <a:rPr lang="en-US" sz="2100" dirty="0" smtClean="0"/>
              <a:t> </a:t>
            </a:r>
            <a:r>
              <a:rPr lang="en-US" sz="2100" dirty="0" err="1" smtClean="0"/>
              <a:t>cuando</a:t>
            </a:r>
            <a:r>
              <a:rPr lang="en-US" sz="2100" dirty="0" smtClean="0"/>
              <a:t> se </a:t>
            </a:r>
            <a:r>
              <a:rPr lang="en-US" sz="2100" dirty="0" err="1" smtClean="0"/>
              <a:t>nos</a:t>
            </a:r>
            <a:r>
              <a:rPr lang="en-US" sz="2100" dirty="0" smtClean="0"/>
              <a:t> </a:t>
            </a:r>
            <a:r>
              <a:rPr lang="en-US" sz="2100" dirty="0" err="1" smtClean="0"/>
              <a:t>acabaron</a:t>
            </a:r>
            <a:r>
              <a:rPr lang="en-US" sz="2100" dirty="0" smtClean="0"/>
              <a:t> </a:t>
            </a:r>
            <a:r>
              <a:rPr lang="en-US" sz="2100" dirty="0" err="1" smtClean="0"/>
              <a:t>sus</a:t>
            </a:r>
            <a:r>
              <a:rPr lang="en-US" sz="2100" dirty="0" smtClean="0"/>
              <a:t> </a:t>
            </a:r>
            <a:r>
              <a:rPr lang="en-US" sz="2100" dirty="0" err="1" smtClean="0"/>
              <a:t>galletas</a:t>
            </a:r>
            <a:r>
              <a:rPr lang="en-US" sz="2100" dirty="0" smtClean="0"/>
              <a:t> </a:t>
            </a:r>
            <a:r>
              <a:rPr lang="en-US" sz="2100" dirty="0" err="1" smtClean="0"/>
              <a:t>favoritas</a:t>
            </a:r>
            <a:r>
              <a:rPr lang="en-US" sz="2100" dirty="0" smtClean="0"/>
              <a:t> a la </a:t>
            </a:r>
            <a:r>
              <a:rPr lang="en-US" sz="2100" dirty="0" err="1" smtClean="0"/>
              <a:t>hora</a:t>
            </a:r>
            <a:r>
              <a:rPr lang="en-US" sz="2100" dirty="0" smtClean="0"/>
              <a:t> del </a:t>
            </a:r>
            <a:r>
              <a:rPr lang="en-US" sz="2100" dirty="0" err="1" smtClean="0"/>
              <a:t>refrigerio</a:t>
            </a:r>
            <a:r>
              <a:rPr lang="en-US" sz="2100" dirty="0" smtClean="0"/>
              <a:t>. </a:t>
            </a:r>
            <a:r>
              <a:rPr lang="en-US" sz="2100" dirty="0" err="1" smtClean="0"/>
              <a:t>Cuando</a:t>
            </a:r>
            <a:r>
              <a:rPr lang="en-US" sz="2100" dirty="0" smtClean="0"/>
              <a:t> </a:t>
            </a:r>
            <a:r>
              <a:rPr lang="en-US" sz="2100" dirty="0" err="1" smtClean="0"/>
              <a:t>él</a:t>
            </a:r>
            <a:r>
              <a:rPr lang="en-US" sz="2100" dirty="0" smtClean="0"/>
              <a:t> </a:t>
            </a:r>
            <a:r>
              <a:rPr lang="en-US" sz="2100" dirty="0" err="1" smtClean="0"/>
              <a:t>sintió</a:t>
            </a:r>
            <a:r>
              <a:rPr lang="en-US" sz="2100" dirty="0" smtClean="0"/>
              <a:t> </a:t>
            </a:r>
            <a:r>
              <a:rPr lang="en-US" sz="2100" dirty="0" err="1" smtClean="0"/>
              <a:t>que</a:t>
            </a:r>
            <a:r>
              <a:rPr lang="en-US" sz="2100" dirty="0" smtClean="0"/>
              <a:t> se </a:t>
            </a:r>
            <a:r>
              <a:rPr lang="en-US" sz="2100" dirty="0" err="1" smtClean="0"/>
              <a:t>estaba</a:t>
            </a:r>
            <a:r>
              <a:rPr lang="en-US" sz="2100" dirty="0" smtClean="0"/>
              <a:t> </a:t>
            </a:r>
            <a:r>
              <a:rPr lang="en-US" sz="2100" dirty="0" err="1" smtClean="0"/>
              <a:t>enfadando</a:t>
            </a:r>
            <a:r>
              <a:rPr lang="en-US" sz="2100" dirty="0" smtClean="0"/>
              <a:t>, se </a:t>
            </a:r>
            <a:r>
              <a:rPr lang="en-US" sz="2100" dirty="0" err="1" smtClean="0"/>
              <a:t>detuvo</a:t>
            </a:r>
            <a:r>
              <a:rPr lang="en-US" sz="2100" dirty="0" smtClean="0"/>
              <a:t>, </a:t>
            </a:r>
            <a:r>
              <a:rPr lang="en-US" sz="2100" dirty="0" err="1" smtClean="0"/>
              <a:t>respiró</a:t>
            </a:r>
            <a:r>
              <a:rPr lang="en-US" sz="2100" dirty="0" smtClean="0"/>
              <a:t> </a:t>
            </a:r>
            <a:r>
              <a:rPr lang="en-US" sz="2100" dirty="0" err="1" smtClean="0"/>
              <a:t>profundo</a:t>
            </a:r>
            <a:r>
              <a:rPr lang="en-US" sz="2100" dirty="0" smtClean="0"/>
              <a:t> </a:t>
            </a:r>
            <a:r>
              <a:rPr lang="en-US" sz="2100" dirty="0" err="1" smtClean="0"/>
              <a:t>tres</a:t>
            </a:r>
            <a:r>
              <a:rPr lang="en-US" sz="2100" dirty="0" smtClean="0"/>
              <a:t> </a:t>
            </a:r>
            <a:r>
              <a:rPr lang="en-US" sz="2100" dirty="0" err="1" smtClean="0"/>
              <a:t>veces</a:t>
            </a:r>
            <a:r>
              <a:rPr lang="en-US" sz="2100" dirty="0" smtClean="0"/>
              <a:t> </a:t>
            </a:r>
            <a:r>
              <a:rPr lang="en-US" sz="2100" dirty="0" err="1" smtClean="0"/>
              <a:t>y</a:t>
            </a:r>
            <a:r>
              <a:rPr lang="en-US" sz="2100" dirty="0" smtClean="0"/>
              <a:t> </a:t>
            </a:r>
            <a:r>
              <a:rPr lang="en-US" sz="2100" dirty="0" err="1" smtClean="0"/>
              <a:t>decidió</a:t>
            </a:r>
            <a:r>
              <a:rPr lang="en-US" sz="2100" dirty="0" smtClean="0"/>
              <a:t> </a:t>
            </a:r>
            <a:r>
              <a:rPr lang="en-US" sz="2100" dirty="0" err="1" smtClean="0"/>
              <a:t>que</a:t>
            </a:r>
            <a:r>
              <a:rPr lang="en-US" sz="2100" dirty="0" smtClean="0"/>
              <a:t> </a:t>
            </a:r>
            <a:r>
              <a:rPr lang="en-US" sz="2100" dirty="0" err="1" smtClean="0"/>
              <a:t>probaría</a:t>
            </a:r>
            <a:r>
              <a:rPr lang="en-US" sz="2100" dirty="0" smtClean="0"/>
              <a:t> </a:t>
            </a:r>
            <a:r>
              <a:rPr lang="en-US" sz="2100" dirty="0" err="1" smtClean="0"/>
              <a:t>una</a:t>
            </a:r>
            <a:r>
              <a:rPr lang="en-US" sz="2100" dirty="0" smtClean="0"/>
              <a:t> de </a:t>
            </a:r>
            <a:r>
              <a:rPr lang="en-US" sz="2100" dirty="0" err="1" smtClean="0"/>
              <a:t>las</a:t>
            </a:r>
            <a:r>
              <a:rPr lang="en-US" sz="2100" dirty="0" smtClean="0"/>
              <a:t> </a:t>
            </a:r>
            <a:r>
              <a:rPr lang="en-US" sz="2100" dirty="0" err="1" smtClean="0"/>
              <a:t>otras</a:t>
            </a:r>
            <a:r>
              <a:rPr lang="en-US" sz="2100" dirty="0" smtClean="0"/>
              <a:t> </a:t>
            </a:r>
            <a:r>
              <a:rPr lang="en-US" sz="2100" dirty="0" err="1" smtClean="0"/>
              <a:t>galletas</a:t>
            </a:r>
            <a:r>
              <a:rPr lang="en-US" sz="2100" dirty="0" smtClean="0"/>
              <a:t>. ¡</a:t>
            </a:r>
            <a:r>
              <a:rPr lang="en-US" sz="2100" dirty="0" err="1" smtClean="0"/>
              <a:t>Eso</a:t>
            </a:r>
            <a:r>
              <a:rPr lang="en-US" sz="2100" dirty="0" smtClean="0"/>
              <a:t> </a:t>
            </a:r>
            <a:r>
              <a:rPr lang="en-US" sz="2100" dirty="0" err="1" smtClean="0"/>
              <a:t>fue</a:t>
            </a:r>
            <a:r>
              <a:rPr lang="en-US" sz="2100" dirty="0" smtClean="0"/>
              <a:t> </a:t>
            </a:r>
            <a:r>
              <a:rPr lang="en-US" sz="2100" dirty="0" err="1" smtClean="0"/>
              <a:t>una</a:t>
            </a:r>
            <a:r>
              <a:rPr lang="en-US" sz="2100" dirty="0" smtClean="0"/>
              <a:t> </a:t>
            </a:r>
            <a:r>
              <a:rPr lang="en-US" sz="2100" dirty="0" err="1" smtClean="0"/>
              <a:t>gran</a:t>
            </a:r>
            <a:r>
              <a:rPr lang="en-US" sz="2100" dirty="0" smtClean="0"/>
              <a:t> </a:t>
            </a:r>
            <a:r>
              <a:rPr lang="en-US" sz="2100" dirty="0" err="1" smtClean="0"/>
              <a:t>solución</a:t>
            </a:r>
            <a:r>
              <a:rPr lang="en-US" sz="2100" dirty="0" smtClean="0"/>
              <a:t> </a:t>
            </a:r>
            <a:r>
              <a:rPr lang="en-US" sz="2100" dirty="0" err="1" smtClean="0"/>
              <a:t>y</a:t>
            </a:r>
            <a:r>
              <a:rPr lang="en-US" sz="2100" dirty="0" smtClean="0"/>
              <a:t> </a:t>
            </a:r>
            <a:r>
              <a:rPr lang="en-US" sz="2100" dirty="0" err="1" smtClean="0"/>
              <a:t>además</a:t>
            </a:r>
            <a:r>
              <a:rPr lang="en-US" sz="2100" dirty="0" smtClean="0"/>
              <a:t> </a:t>
            </a:r>
            <a:r>
              <a:rPr lang="en-US" sz="2100" dirty="0" err="1" smtClean="0"/>
              <a:t>realmente</a:t>
            </a:r>
            <a:r>
              <a:rPr lang="en-US" sz="2100" dirty="0" smtClean="0"/>
              <a:t> le </a:t>
            </a:r>
            <a:r>
              <a:rPr lang="en-US" sz="2100" dirty="0" err="1" smtClean="0"/>
              <a:t>agradó</a:t>
            </a:r>
            <a:r>
              <a:rPr lang="en-US" sz="2100" dirty="0" smtClean="0"/>
              <a:t> la </a:t>
            </a:r>
            <a:r>
              <a:rPr lang="en-US" sz="2100" dirty="0" err="1" smtClean="0"/>
              <a:t>galleta</a:t>
            </a:r>
            <a:r>
              <a:rPr lang="en-US" sz="2100" dirty="0" smtClean="0"/>
              <a:t> </a:t>
            </a:r>
            <a:r>
              <a:rPr lang="en-US" sz="2100" dirty="0" err="1" smtClean="0"/>
              <a:t>nueva</a:t>
            </a:r>
            <a:r>
              <a:rPr lang="en-US" sz="2100" dirty="0" smtClean="0"/>
              <a:t>!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1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100" dirty="0" smtClean="0"/>
              <a:t>	</a:t>
            </a:r>
            <a:r>
              <a:rPr lang="en-US" sz="2100" dirty="0" err="1" smtClean="0"/>
              <a:t>Usted</a:t>
            </a:r>
            <a:r>
              <a:rPr lang="en-US" sz="2100" dirty="0" smtClean="0"/>
              <a:t> </a:t>
            </a:r>
            <a:r>
              <a:rPr lang="en-US" sz="2100" dirty="0" err="1" smtClean="0"/>
              <a:t>puede</a:t>
            </a:r>
            <a:r>
              <a:rPr lang="en-US" sz="2100" dirty="0" smtClean="0"/>
              <a:t> </a:t>
            </a:r>
            <a:r>
              <a:rPr lang="en-US" sz="2100" dirty="0" err="1" smtClean="0"/>
              <a:t>ayudarle</a:t>
            </a:r>
            <a:r>
              <a:rPr lang="en-US" sz="2100" dirty="0" smtClean="0"/>
              <a:t> a </a:t>
            </a:r>
            <a:r>
              <a:rPr lang="en-US" sz="2100" dirty="0" err="1" smtClean="0"/>
              <a:t>Juanito</a:t>
            </a:r>
            <a:r>
              <a:rPr lang="en-US" sz="2100" dirty="0" smtClean="0"/>
              <a:t> en casa </a:t>
            </a:r>
            <a:r>
              <a:rPr lang="en-US" sz="2100" dirty="0" err="1" smtClean="0"/>
              <a:t>preguntándole</a:t>
            </a:r>
            <a:r>
              <a:rPr lang="en-US" sz="2100" dirty="0" smtClean="0"/>
              <a:t> lo </a:t>
            </a:r>
            <a:r>
              <a:rPr lang="en-US" sz="2100" dirty="0" err="1" smtClean="0"/>
              <a:t>que</a:t>
            </a:r>
            <a:r>
              <a:rPr lang="en-US" sz="2100" dirty="0" smtClean="0"/>
              <a:t> </a:t>
            </a:r>
            <a:r>
              <a:rPr lang="en-US" sz="2100" dirty="0" err="1" smtClean="0"/>
              <a:t>hizo</a:t>
            </a:r>
            <a:r>
              <a:rPr lang="en-US" sz="2100" dirty="0" smtClean="0"/>
              <a:t> </a:t>
            </a:r>
            <a:r>
              <a:rPr lang="en-US" sz="2100" dirty="0" err="1" smtClean="0"/>
              <a:t>hoy</a:t>
            </a:r>
            <a:r>
              <a:rPr lang="en-US" sz="2100" dirty="0" smtClean="0"/>
              <a:t> en la </a:t>
            </a:r>
            <a:r>
              <a:rPr lang="en-US" sz="2100" dirty="0" err="1" smtClean="0"/>
              <a:t>escuela</a:t>
            </a:r>
            <a:r>
              <a:rPr lang="en-US" sz="2100" dirty="0" smtClean="0"/>
              <a:t> </a:t>
            </a:r>
            <a:r>
              <a:rPr lang="en-US" sz="2100" dirty="0" err="1" smtClean="0"/>
              <a:t>cuando</a:t>
            </a:r>
            <a:r>
              <a:rPr lang="en-US" sz="2100" dirty="0" smtClean="0"/>
              <a:t> se </a:t>
            </a:r>
            <a:r>
              <a:rPr lang="en-US" sz="2100" dirty="0" err="1" smtClean="0"/>
              <a:t>nos</a:t>
            </a:r>
            <a:r>
              <a:rPr lang="en-US" sz="2100" dirty="0" smtClean="0"/>
              <a:t> </a:t>
            </a:r>
            <a:r>
              <a:rPr lang="en-US" sz="2100" dirty="0" err="1" smtClean="0"/>
              <a:t>terminaron</a:t>
            </a:r>
            <a:r>
              <a:rPr lang="en-US" sz="2100" dirty="0" smtClean="0"/>
              <a:t> </a:t>
            </a:r>
            <a:r>
              <a:rPr lang="en-US" sz="2100" dirty="0" err="1" smtClean="0"/>
              <a:t>sus</a:t>
            </a:r>
            <a:r>
              <a:rPr lang="en-US" sz="2100" dirty="0" smtClean="0"/>
              <a:t> </a:t>
            </a:r>
            <a:r>
              <a:rPr lang="en-US" sz="2100" dirty="0" err="1" smtClean="0"/>
              <a:t>galletas</a:t>
            </a:r>
            <a:r>
              <a:rPr lang="en-US" sz="2100" dirty="0" smtClean="0"/>
              <a:t> </a:t>
            </a:r>
            <a:r>
              <a:rPr lang="en-US" sz="2100" dirty="0" err="1" smtClean="0"/>
              <a:t>favoritas</a:t>
            </a:r>
            <a:r>
              <a:rPr lang="en-US" sz="2100" dirty="0" smtClean="0"/>
              <a:t>. </a:t>
            </a:r>
            <a:r>
              <a:rPr lang="en-US" sz="2100" dirty="0" err="1" smtClean="0"/>
              <a:t>Pregúntele</a:t>
            </a:r>
            <a:r>
              <a:rPr lang="en-US" sz="2100" dirty="0" smtClean="0"/>
              <a:t> </a:t>
            </a:r>
            <a:r>
              <a:rPr lang="en-US" sz="2100" dirty="0" err="1" smtClean="0"/>
              <a:t>como</a:t>
            </a:r>
            <a:r>
              <a:rPr lang="en-US" sz="2100" dirty="0" smtClean="0"/>
              <a:t> le </a:t>
            </a:r>
            <a:r>
              <a:rPr lang="en-US" sz="2100" dirty="0" err="1" smtClean="0"/>
              <a:t>hizo</a:t>
            </a:r>
            <a:r>
              <a:rPr lang="en-US" sz="2100" dirty="0" smtClean="0"/>
              <a:t> </a:t>
            </a:r>
            <a:r>
              <a:rPr lang="en-US" sz="2100" dirty="0" err="1" smtClean="0"/>
              <a:t>para</a:t>
            </a:r>
            <a:r>
              <a:rPr lang="en-US" sz="2100" dirty="0" smtClean="0"/>
              <a:t> </a:t>
            </a:r>
            <a:r>
              <a:rPr lang="en-US" sz="2100" dirty="0" err="1" smtClean="0"/>
              <a:t>tranquilizarse</a:t>
            </a:r>
            <a:r>
              <a:rPr lang="en-US" sz="2100" dirty="0" smtClean="0"/>
              <a:t>. </a:t>
            </a:r>
            <a:r>
              <a:rPr lang="en-US" sz="2100" dirty="0" err="1" smtClean="0"/>
              <a:t>Coméntele</a:t>
            </a:r>
            <a:r>
              <a:rPr lang="en-US" sz="2100" dirty="0" smtClean="0"/>
              <a:t> </a:t>
            </a:r>
            <a:r>
              <a:rPr lang="en-US" sz="2100" dirty="0" err="1" smtClean="0"/>
              <a:t>qué</a:t>
            </a:r>
            <a:r>
              <a:rPr lang="en-US" sz="2100" dirty="0" smtClean="0"/>
              <a:t> tan </a:t>
            </a:r>
            <a:r>
              <a:rPr lang="en-US" sz="2100" dirty="0" err="1" smtClean="0"/>
              <a:t>bueno</a:t>
            </a:r>
            <a:r>
              <a:rPr lang="en-US" sz="2100" dirty="0" smtClean="0"/>
              <a:t> </a:t>
            </a:r>
            <a:r>
              <a:rPr lang="en-US" sz="2100" dirty="0" err="1" smtClean="0"/>
              <a:t>es</a:t>
            </a:r>
            <a:r>
              <a:rPr lang="en-US" sz="2100" dirty="0" smtClean="0"/>
              <a:t> </a:t>
            </a:r>
            <a:r>
              <a:rPr lang="en-US" sz="2100" dirty="0" err="1" smtClean="0"/>
              <a:t>él</a:t>
            </a:r>
            <a:r>
              <a:rPr lang="en-US" sz="2100" dirty="0" smtClean="0"/>
              <a:t> </a:t>
            </a:r>
            <a:r>
              <a:rPr lang="en-US" sz="2100" dirty="0" err="1" smtClean="0"/>
              <a:t>para</a:t>
            </a:r>
            <a:r>
              <a:rPr lang="en-US" sz="2100" dirty="0" smtClean="0"/>
              <a:t> resolver </a:t>
            </a:r>
            <a:r>
              <a:rPr lang="en-US" sz="2100" dirty="0" err="1" smtClean="0"/>
              <a:t>problemas</a:t>
            </a:r>
            <a:r>
              <a:rPr lang="en-US" sz="2100" dirty="0" smtClean="0"/>
              <a:t>. </a:t>
            </a:r>
            <a:r>
              <a:rPr lang="en-US" sz="2100" dirty="0" err="1" smtClean="0"/>
              <a:t>Dígale</a:t>
            </a:r>
            <a:r>
              <a:rPr lang="en-US" sz="2100" dirty="0" smtClean="0"/>
              <a:t> </a:t>
            </a:r>
            <a:r>
              <a:rPr lang="en-US" sz="2100" dirty="0" err="1" smtClean="0"/>
              <a:t>que</a:t>
            </a:r>
            <a:r>
              <a:rPr lang="en-US" sz="2100" dirty="0" smtClean="0"/>
              <a:t> </a:t>
            </a:r>
            <a:r>
              <a:rPr lang="en-US" sz="2100" dirty="0" err="1" smtClean="0"/>
              <a:t>usted</a:t>
            </a:r>
            <a:r>
              <a:rPr lang="en-US" sz="2100" dirty="0" smtClean="0"/>
              <a:t> </a:t>
            </a:r>
            <a:r>
              <a:rPr lang="en-US" sz="2100" dirty="0" err="1" smtClean="0"/>
              <a:t>espera</a:t>
            </a:r>
            <a:r>
              <a:rPr lang="en-US" sz="2100" dirty="0" smtClean="0"/>
              <a:t> </a:t>
            </a:r>
            <a:r>
              <a:rPr lang="en-US" sz="2100" dirty="0" err="1" smtClean="0"/>
              <a:t>que</a:t>
            </a:r>
            <a:r>
              <a:rPr lang="en-US" sz="2100" dirty="0" smtClean="0"/>
              <a:t> </a:t>
            </a:r>
            <a:r>
              <a:rPr lang="en-US" sz="2100" dirty="0" err="1" smtClean="0"/>
              <a:t>él</a:t>
            </a:r>
            <a:r>
              <a:rPr lang="en-US" sz="2100" dirty="0" smtClean="0"/>
              <a:t> </a:t>
            </a:r>
            <a:r>
              <a:rPr lang="en-US" sz="2100" dirty="0" err="1" smtClean="0"/>
              <a:t>vuelva</a:t>
            </a:r>
            <a:r>
              <a:rPr lang="en-US" sz="2100" dirty="0" smtClean="0"/>
              <a:t> a </a:t>
            </a:r>
            <a:r>
              <a:rPr lang="en-US" sz="2100" dirty="0" err="1" smtClean="0"/>
              <a:t>hacer</a:t>
            </a:r>
            <a:r>
              <a:rPr lang="en-US" sz="2100" dirty="0" smtClean="0"/>
              <a:t> </a:t>
            </a:r>
            <a:r>
              <a:rPr lang="en-US" sz="2100" dirty="0" err="1" smtClean="0"/>
              <a:t>eso</a:t>
            </a:r>
            <a:r>
              <a:rPr lang="en-US" sz="2100" dirty="0" smtClean="0"/>
              <a:t> </a:t>
            </a:r>
            <a:r>
              <a:rPr lang="en-US" sz="2100" dirty="0" err="1" smtClean="0"/>
              <a:t>cuando</a:t>
            </a:r>
            <a:r>
              <a:rPr lang="en-US" sz="2100" dirty="0" smtClean="0"/>
              <a:t> se </a:t>
            </a:r>
            <a:r>
              <a:rPr lang="en-US" sz="2100" dirty="0" err="1" smtClean="0"/>
              <a:t>vuelva</a:t>
            </a:r>
            <a:r>
              <a:rPr lang="en-US" sz="2100" dirty="0" smtClean="0"/>
              <a:t> a </a:t>
            </a:r>
            <a:r>
              <a:rPr lang="en-US" sz="2100" dirty="0" err="1" smtClean="0"/>
              <a:t>enfadarse</a:t>
            </a:r>
            <a:r>
              <a:rPr lang="en-US" sz="2100" dirty="0" smtClean="0"/>
              <a:t> </a:t>
            </a:r>
            <a:r>
              <a:rPr lang="en-US" sz="2100" dirty="0" err="1" smtClean="0"/>
              <a:t>por</a:t>
            </a:r>
            <a:r>
              <a:rPr lang="en-US" sz="2100" dirty="0" smtClean="0"/>
              <a:t> </a:t>
            </a:r>
            <a:r>
              <a:rPr lang="en-US" sz="2100" dirty="0" err="1" smtClean="0"/>
              <a:t>algo</a:t>
            </a:r>
            <a:r>
              <a:rPr lang="en-US" sz="2100" dirty="0" smtClean="0"/>
              <a:t> </a:t>
            </a:r>
            <a:r>
              <a:rPr lang="en-US" sz="2100" dirty="0" err="1" smtClean="0"/>
              <a:t>que</a:t>
            </a:r>
            <a:r>
              <a:rPr lang="en-US" sz="2100" dirty="0" smtClean="0"/>
              <a:t> </a:t>
            </a:r>
            <a:r>
              <a:rPr lang="en-US" sz="2100" dirty="0" err="1" smtClean="0"/>
              <a:t>suceda</a:t>
            </a:r>
            <a:r>
              <a:rPr lang="en-US" sz="2100" dirty="0" smtClean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1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100" dirty="0" smtClean="0"/>
              <a:t> 	¡</a:t>
            </a:r>
            <a:r>
              <a:rPr lang="en-US" sz="2100" dirty="0" err="1" smtClean="0"/>
              <a:t>Muchísimas</a:t>
            </a:r>
            <a:r>
              <a:rPr lang="en-US" sz="2100" dirty="0" smtClean="0"/>
              <a:t> Gracias!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100" dirty="0" smtClean="0"/>
              <a:t>	</a:t>
            </a:r>
            <a:r>
              <a:rPr lang="en-US" sz="2100" dirty="0" err="1" smtClean="0"/>
              <a:t>Señorita</a:t>
            </a:r>
            <a:r>
              <a:rPr lang="en-US" sz="2100" dirty="0" smtClean="0"/>
              <a:t> Laura</a:t>
            </a:r>
            <a:endParaRPr lang="en-US" sz="210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err="1" smtClean="0"/>
              <a:t>Carta</a:t>
            </a:r>
            <a:r>
              <a:rPr lang="en-US" dirty="0" smtClean="0"/>
              <a:t> </a:t>
            </a:r>
            <a:r>
              <a:rPr lang="en-US" dirty="0" err="1" smtClean="0"/>
              <a:t>Súper</a:t>
            </a:r>
            <a:r>
              <a:rPr lang="en-US" dirty="0" smtClean="0"/>
              <a:t> </a:t>
            </a:r>
            <a:r>
              <a:rPr lang="en-US" dirty="0" err="1" smtClean="0"/>
              <a:t>Caracol</a:t>
            </a:r>
            <a:endParaRPr lang="en-US" sz="2500" dirty="0">
              <a:solidFill>
                <a:schemeClr val="tx1"/>
              </a:solidFill>
              <a:latin typeface="Comic Sans MS" pitchFamily="-84" charset="0"/>
            </a:endParaRPr>
          </a:p>
        </p:txBody>
      </p:sp>
      <p:pic>
        <p:nvPicPr>
          <p:cNvPr id="53252" name="Picture 4" descr="snail_4feeling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550" y="381000"/>
            <a:ext cx="1416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2738"/>
            <a:ext cx="8229600" cy="754062"/>
          </a:xfrm>
        </p:spPr>
        <p:txBody>
          <a:bodyPr/>
          <a:lstStyle/>
          <a:p>
            <a:r>
              <a:rPr lang="en-US" sz="2500" dirty="0" smtClean="0"/>
              <a:t>Sonia </a:t>
            </a:r>
            <a:r>
              <a:rPr lang="en-US" sz="2500" dirty="0" err="1" smtClean="0"/>
              <a:t>Caracol</a:t>
            </a:r>
            <a:r>
              <a:rPr lang="en-US" sz="2500" dirty="0" smtClean="0"/>
              <a:t> </a:t>
            </a:r>
            <a:r>
              <a:rPr lang="en-US" sz="2500" dirty="0" err="1" smtClean="0"/>
              <a:t>es</a:t>
            </a:r>
            <a:r>
              <a:rPr lang="en-US" sz="2500" dirty="0" smtClean="0"/>
              <a:t> </a:t>
            </a:r>
            <a:r>
              <a:rPr lang="en-US" sz="2500" dirty="0" err="1" smtClean="0"/>
              <a:t>una</a:t>
            </a:r>
            <a:r>
              <a:rPr lang="en-US" sz="2500" dirty="0" smtClean="0"/>
              <a:t> </a:t>
            </a:r>
            <a:r>
              <a:rPr lang="en-US" sz="2500" dirty="0" err="1" smtClean="0"/>
              <a:t>estupenda</a:t>
            </a:r>
            <a:r>
              <a:rPr lang="en-US" sz="2500" dirty="0" smtClean="0"/>
              <a:t> </a:t>
            </a:r>
            <a:r>
              <a:rPr lang="en-US" sz="2500" dirty="0" err="1" smtClean="0"/>
              <a:t>caracol</a:t>
            </a:r>
            <a:r>
              <a:rPr lang="en-US" sz="2500" dirty="0" smtClean="0"/>
              <a:t>. Le </a:t>
            </a:r>
            <a:r>
              <a:rPr lang="en-US" sz="2500" dirty="0" err="1" smtClean="0"/>
              <a:t>gusta</a:t>
            </a:r>
            <a:r>
              <a:rPr lang="en-US" sz="2500" dirty="0" smtClean="0"/>
              <a:t> </a:t>
            </a:r>
            <a:r>
              <a:rPr lang="en-US" sz="2500" dirty="0" err="1" smtClean="0"/>
              <a:t>jugar</a:t>
            </a:r>
            <a:r>
              <a:rPr lang="en-US" sz="2500" dirty="0" smtClean="0"/>
              <a:t> con </a:t>
            </a:r>
            <a:r>
              <a:rPr lang="en-US" sz="2500" dirty="0" err="1" smtClean="0"/>
              <a:t>sus</a:t>
            </a:r>
            <a:r>
              <a:rPr lang="en-US" sz="2500" dirty="0" smtClean="0"/>
              <a:t> amigos de la </a:t>
            </a:r>
            <a:r>
              <a:rPr lang="en-US" sz="2500" dirty="0" err="1" smtClean="0"/>
              <a:t>Escuela</a:t>
            </a:r>
            <a:r>
              <a:rPr lang="en-US" sz="2500" dirty="0" smtClean="0"/>
              <a:t> </a:t>
            </a:r>
            <a:r>
              <a:rPr lang="en-US" sz="2500" dirty="0" err="1" smtClean="0"/>
              <a:t>Lago</a:t>
            </a:r>
            <a:r>
              <a:rPr lang="en-US" sz="2500" dirty="0" smtClean="0"/>
              <a:t> </a:t>
            </a:r>
            <a:r>
              <a:rPr lang="en-US" sz="2500" dirty="0" err="1" smtClean="0"/>
              <a:t>Mojado</a:t>
            </a:r>
            <a:r>
              <a:rPr lang="en-US" sz="2500" dirty="0" smtClean="0"/>
              <a:t>.</a:t>
            </a:r>
            <a:endParaRPr lang="en-US" sz="2500" dirty="0" smtClean="0"/>
          </a:p>
        </p:txBody>
      </p:sp>
      <p:pic>
        <p:nvPicPr>
          <p:cNvPr id="23555" name="Picture 51" descr="schoo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19200"/>
            <a:ext cx="6705600" cy="5033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Picture 52" descr="snail_turtle_playin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524000"/>
            <a:ext cx="28209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3" descr="catepillar_1playin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667000"/>
            <a:ext cx="14017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5" descr="dog_1playin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029200" y="2667000"/>
            <a:ext cx="90805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6" descr="mouse_1playing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295400" y="2498725"/>
            <a:ext cx="83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54" descr="froggy_1playing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3352800"/>
            <a:ext cx="20447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Pero</a:t>
            </a:r>
            <a:r>
              <a:rPr lang="en-US" sz="2800" dirty="0" smtClean="0"/>
              <a:t> en </a:t>
            </a:r>
            <a:r>
              <a:rPr lang="en-US" sz="2800" dirty="0" err="1" smtClean="0"/>
              <a:t>ocasiones</a:t>
            </a:r>
            <a:r>
              <a:rPr lang="en-US" sz="2800" dirty="0" smtClean="0"/>
              <a:t> </a:t>
            </a:r>
            <a:r>
              <a:rPr lang="en-US" sz="2800" dirty="0" err="1" smtClean="0"/>
              <a:t>suceden</a:t>
            </a:r>
            <a:r>
              <a:rPr lang="en-US" sz="2800" dirty="0" smtClean="0"/>
              <a:t> </a:t>
            </a:r>
            <a:r>
              <a:rPr lang="en-US" sz="2800" dirty="0" err="1" smtClean="0"/>
              <a:t>cosas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hacen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Sonia </a:t>
            </a:r>
            <a:r>
              <a:rPr lang="en-US" sz="2800" dirty="0" err="1" smtClean="0"/>
              <a:t>realmente</a:t>
            </a:r>
            <a:r>
              <a:rPr lang="en-US" sz="2800" dirty="0" smtClean="0"/>
              <a:t> se </a:t>
            </a:r>
            <a:r>
              <a:rPr lang="en-US" sz="2800" dirty="0" err="1" smtClean="0"/>
              <a:t>enoje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25603" name="Picture 4" descr="snail_ma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676400"/>
            <a:ext cx="37861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3" descr="mouse_2scar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410200" y="2057400"/>
            <a:ext cx="16065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503238"/>
            <a:ext cx="7277100" cy="1096962"/>
          </a:xfrm>
        </p:spPr>
        <p:txBody>
          <a:bodyPr/>
          <a:lstStyle/>
          <a:p>
            <a:r>
              <a:rPr lang="en-US" sz="2400" dirty="0" err="1" smtClean="0"/>
              <a:t>Cuando</a:t>
            </a:r>
            <a:r>
              <a:rPr lang="en-US" sz="2400" dirty="0" smtClean="0"/>
              <a:t> Sonia se </a:t>
            </a:r>
            <a:r>
              <a:rPr lang="en-US" sz="2400" dirty="0" err="1" smtClean="0"/>
              <a:t>enojaba</a:t>
            </a:r>
            <a:r>
              <a:rPr lang="en-US" sz="2400" dirty="0" smtClean="0"/>
              <a:t>, </a:t>
            </a:r>
            <a:r>
              <a:rPr lang="en-US" sz="2400" dirty="0" err="1" smtClean="0"/>
              <a:t>ella</a:t>
            </a:r>
            <a:r>
              <a:rPr lang="en-US" sz="2400" dirty="0" smtClean="0"/>
              <a:t> </a:t>
            </a:r>
            <a:r>
              <a:rPr lang="en-US" sz="2400" dirty="0" err="1" smtClean="0"/>
              <a:t>solía</a:t>
            </a:r>
            <a:r>
              <a:rPr lang="en-US" sz="2400" dirty="0" smtClean="0"/>
              <a:t> </a:t>
            </a:r>
            <a:r>
              <a:rPr lang="en-US" sz="2400" dirty="0" err="1" smtClean="0"/>
              <a:t>golpear</a:t>
            </a:r>
            <a:r>
              <a:rPr lang="en-US" sz="2400" dirty="0" smtClean="0"/>
              <a:t>, </a:t>
            </a:r>
            <a:r>
              <a:rPr lang="en-US" sz="2400" dirty="0" err="1" smtClean="0"/>
              <a:t>patear</a:t>
            </a:r>
            <a:r>
              <a:rPr lang="en-US" sz="2400" dirty="0" smtClean="0"/>
              <a:t> </a:t>
            </a:r>
            <a:r>
              <a:rPr lang="en-US" sz="2400" dirty="0" err="1" smtClean="0"/>
              <a:t>o</a:t>
            </a:r>
            <a:r>
              <a:rPr lang="en-US" sz="2400" dirty="0" smtClean="0"/>
              <a:t> </a:t>
            </a:r>
            <a:r>
              <a:rPr lang="en-US" sz="2400" dirty="0" err="1" smtClean="0"/>
              <a:t>gritarle</a:t>
            </a:r>
            <a:r>
              <a:rPr lang="en-US" sz="2400" dirty="0" smtClean="0"/>
              <a:t> a </a:t>
            </a:r>
            <a:r>
              <a:rPr lang="en-US" sz="2400" dirty="0" err="1" smtClean="0"/>
              <a:t>sus</a:t>
            </a:r>
            <a:r>
              <a:rPr lang="en-US" sz="2400" dirty="0" smtClean="0"/>
              <a:t> amigos. </a:t>
            </a:r>
            <a:r>
              <a:rPr lang="en-US" sz="2400" dirty="0" err="1" smtClean="0"/>
              <a:t>Sus</a:t>
            </a:r>
            <a:r>
              <a:rPr lang="en-US" sz="2400" dirty="0" smtClean="0"/>
              <a:t> amigos se </a:t>
            </a:r>
            <a:r>
              <a:rPr lang="en-US" sz="2400" dirty="0" err="1" smtClean="0"/>
              <a:t>enfadaban</a:t>
            </a:r>
            <a:r>
              <a:rPr lang="en-US" sz="2400" dirty="0" smtClean="0"/>
              <a:t> </a:t>
            </a:r>
            <a:r>
              <a:rPr lang="en-US" sz="2400" dirty="0" err="1" smtClean="0"/>
              <a:t>o</a:t>
            </a:r>
            <a:r>
              <a:rPr lang="en-US" sz="2400" dirty="0" smtClean="0"/>
              <a:t> se </a:t>
            </a:r>
            <a:r>
              <a:rPr lang="en-US" sz="2400" dirty="0" err="1" smtClean="0"/>
              <a:t>molestaban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</a:t>
            </a:r>
            <a:r>
              <a:rPr lang="en-US" sz="2400" dirty="0" err="1" smtClean="0"/>
              <a:t>ella</a:t>
            </a:r>
            <a:r>
              <a:rPr lang="en-US" sz="2400" dirty="0" smtClean="0"/>
              <a:t> los </a:t>
            </a:r>
            <a:r>
              <a:rPr lang="en-US" sz="2400" dirty="0" err="1" smtClean="0"/>
              <a:t>golpeaba</a:t>
            </a:r>
            <a:r>
              <a:rPr lang="en-US" sz="2400" dirty="0" smtClean="0"/>
              <a:t>, </a:t>
            </a:r>
            <a:r>
              <a:rPr lang="en-US" sz="2400" dirty="0" err="1" smtClean="0"/>
              <a:t>pateaba</a:t>
            </a:r>
            <a:r>
              <a:rPr lang="en-US" sz="2400" dirty="0" smtClean="0"/>
              <a:t> </a:t>
            </a:r>
            <a:r>
              <a:rPr lang="en-US" sz="2400" dirty="0" err="1" smtClean="0"/>
              <a:t>o</a:t>
            </a:r>
            <a:r>
              <a:rPr lang="en-US" sz="2400" dirty="0" smtClean="0"/>
              <a:t> les </a:t>
            </a:r>
            <a:r>
              <a:rPr lang="en-US" sz="2400" dirty="0" err="1" smtClean="0"/>
              <a:t>gritaba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7652" name="Line 7"/>
          <p:cNvSpPr>
            <a:spLocks noChangeShapeType="1"/>
          </p:cNvSpPr>
          <p:nvPr/>
        </p:nvSpPr>
        <p:spPr bwMode="auto">
          <a:xfrm>
            <a:off x="3048000" y="25908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3" name="Picture 10" descr="catepillar_2scar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867400" y="3352800"/>
            <a:ext cx="160178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 descr="dog_2scar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086600" y="2438400"/>
            <a:ext cx="1233488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2" descr="froggy_2scar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334000" y="4419600"/>
            <a:ext cx="23495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4" descr="snail_angry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59581">
            <a:off x="1143000" y="1905000"/>
            <a:ext cx="41481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447800"/>
          </a:xfrm>
        </p:spPr>
        <p:txBody>
          <a:bodyPr/>
          <a:lstStyle/>
          <a:p>
            <a:r>
              <a:rPr lang="en-US" sz="2800" dirty="0" smtClean="0"/>
              <a:t>Sonia </a:t>
            </a:r>
            <a:r>
              <a:rPr lang="en-US" sz="2800" dirty="0" err="1" smtClean="0"/>
              <a:t>ahora</a:t>
            </a:r>
            <a:r>
              <a:rPr lang="en-US" sz="2800" dirty="0" smtClean="0"/>
              <a:t> </a:t>
            </a:r>
            <a:r>
              <a:rPr lang="en-US" sz="2800" dirty="0" err="1" smtClean="0"/>
              <a:t>conoce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nueva</a:t>
            </a:r>
            <a:r>
              <a:rPr lang="en-US" sz="2800" dirty="0" smtClean="0"/>
              <a:t> </a:t>
            </a:r>
            <a:r>
              <a:rPr lang="en-US" sz="2800" dirty="0" err="1" smtClean="0"/>
              <a:t>manera</a:t>
            </a:r>
            <a:r>
              <a:rPr lang="en-US" sz="2800" dirty="0" smtClean="0"/>
              <a:t> de “</a:t>
            </a:r>
            <a:r>
              <a:rPr lang="en-US" sz="2800" dirty="0" err="1" smtClean="0"/>
              <a:t>pensar</a:t>
            </a:r>
            <a:r>
              <a:rPr lang="en-US" sz="2800" dirty="0" smtClean="0"/>
              <a:t> </a:t>
            </a:r>
            <a:r>
              <a:rPr lang="en-US" sz="2800" dirty="0" err="1" smtClean="0"/>
              <a:t>como</a:t>
            </a:r>
            <a:r>
              <a:rPr lang="en-US" sz="2800" dirty="0" smtClean="0"/>
              <a:t> un </a:t>
            </a:r>
            <a:r>
              <a:rPr lang="en-US" sz="2800" dirty="0" err="1" smtClean="0"/>
              <a:t>caracol</a:t>
            </a:r>
            <a:r>
              <a:rPr lang="en-US" sz="2800" dirty="0" smtClean="0"/>
              <a:t>” </a:t>
            </a:r>
            <a:r>
              <a:rPr lang="en-US" sz="2800" dirty="0" err="1" smtClean="0"/>
              <a:t>cuando</a:t>
            </a:r>
            <a:r>
              <a:rPr lang="en-US" sz="2800" dirty="0" smtClean="0"/>
              <a:t> </a:t>
            </a:r>
            <a:r>
              <a:rPr lang="en-US" sz="2800" dirty="0" err="1" smtClean="0"/>
              <a:t>algo</a:t>
            </a:r>
            <a:r>
              <a:rPr lang="en-US" sz="2800" dirty="0" smtClean="0"/>
              <a:t> </a:t>
            </a:r>
            <a:r>
              <a:rPr lang="en-US" sz="2800" dirty="0" err="1" smtClean="0"/>
              <a:t>sucede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la </a:t>
            </a:r>
            <a:r>
              <a:rPr lang="en-US" sz="2800" dirty="0" err="1" smtClean="0"/>
              <a:t>hace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se </a:t>
            </a:r>
            <a:r>
              <a:rPr lang="en-US" sz="2800" dirty="0" err="1" smtClean="0"/>
              <a:t>irrite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pic>
        <p:nvPicPr>
          <p:cNvPr id="29699" name="Picture 3" descr="snail_1ouc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944813"/>
            <a:ext cx="584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914400" y="5562600"/>
            <a:ext cx="1143000" cy="46166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Paso 1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153400" cy="1219200"/>
          </a:xfrm>
        </p:spPr>
        <p:txBody>
          <a:bodyPr/>
          <a:lstStyle/>
          <a:p>
            <a:r>
              <a:rPr lang="en-US" sz="2800" dirty="0" smtClean="0">
                <a:solidFill>
                  <a:srgbClr val="333399"/>
                </a:solidFill>
              </a:rPr>
              <a:t>Ella se </a:t>
            </a:r>
            <a:r>
              <a:rPr lang="en-US" sz="2800" dirty="0" err="1" smtClean="0">
                <a:solidFill>
                  <a:srgbClr val="333399"/>
                </a:solidFill>
              </a:rPr>
              <a:t>puede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detener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y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mantener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sus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manos</a:t>
            </a:r>
            <a:r>
              <a:rPr lang="en-US" sz="2800" dirty="0" smtClean="0">
                <a:solidFill>
                  <a:srgbClr val="333399"/>
                </a:solidFill>
              </a:rPr>
              <a:t>, </a:t>
            </a:r>
            <a:r>
              <a:rPr lang="en-US" sz="2800" dirty="0" err="1" smtClean="0">
                <a:solidFill>
                  <a:srgbClr val="333399"/>
                </a:solidFill>
              </a:rPr>
              <a:t>cuerpo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y</a:t>
            </a:r>
            <a:r>
              <a:rPr lang="en-US" sz="2800" dirty="0" smtClean="0">
                <a:solidFill>
                  <a:srgbClr val="333399"/>
                </a:solidFill>
              </a:rPr>
              <a:t> los </a:t>
            </a:r>
            <a:r>
              <a:rPr lang="en-US" sz="2800" dirty="0" err="1" smtClean="0">
                <a:solidFill>
                  <a:srgbClr val="333399"/>
                </a:solidFill>
              </a:rPr>
              <a:t>gritos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para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sí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misma</a:t>
            </a:r>
            <a:r>
              <a:rPr lang="en-US" sz="2800" dirty="0" smtClean="0">
                <a:solidFill>
                  <a:srgbClr val="333399"/>
                </a:solidFill>
              </a:rPr>
              <a:t>. Ella </a:t>
            </a:r>
            <a:r>
              <a:rPr lang="en-US" sz="2800" dirty="0" err="1" smtClean="0">
                <a:solidFill>
                  <a:srgbClr val="333399"/>
                </a:solidFill>
              </a:rPr>
              <a:t>puede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pensar</a:t>
            </a:r>
            <a:r>
              <a:rPr lang="en-US" sz="2800" dirty="0" smtClean="0">
                <a:solidFill>
                  <a:srgbClr val="333399"/>
                </a:solidFill>
              </a:rPr>
              <a:t>, ¿</a:t>
            </a:r>
            <a:r>
              <a:rPr lang="en-US" sz="2800" dirty="0" err="1" smtClean="0">
                <a:solidFill>
                  <a:srgbClr val="333399"/>
                </a:solidFill>
              </a:rPr>
              <a:t>Qué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estoy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sintiendo</a:t>
            </a:r>
            <a:r>
              <a:rPr lang="en-US" sz="2800" dirty="0" smtClean="0">
                <a:solidFill>
                  <a:srgbClr val="333399"/>
                </a:solidFill>
              </a:rPr>
              <a:t>?” Si </a:t>
            </a:r>
            <a:r>
              <a:rPr lang="en-US" sz="2800" dirty="0" err="1" smtClean="0">
                <a:solidFill>
                  <a:srgbClr val="333399"/>
                </a:solidFill>
              </a:rPr>
              <a:t>ella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está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enojada</a:t>
            </a:r>
            <a:r>
              <a:rPr lang="en-US" sz="2800" dirty="0" smtClean="0">
                <a:solidFill>
                  <a:srgbClr val="333399"/>
                </a:solidFill>
              </a:rPr>
              <a:t>, </a:t>
            </a:r>
            <a:r>
              <a:rPr lang="en-US" sz="2800" dirty="0" err="1" smtClean="0">
                <a:solidFill>
                  <a:srgbClr val="333399"/>
                </a:solidFill>
              </a:rPr>
              <a:t>ella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puede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azotar</a:t>
            </a:r>
            <a:r>
              <a:rPr lang="en-US" sz="2800" dirty="0" smtClean="0">
                <a:solidFill>
                  <a:srgbClr val="333399"/>
                </a:solidFill>
              </a:rPr>
              <a:t> los pies </a:t>
            </a:r>
            <a:r>
              <a:rPr lang="en-US" sz="2800" dirty="0" err="1" smtClean="0">
                <a:solidFill>
                  <a:srgbClr val="333399"/>
                </a:solidFill>
              </a:rPr>
              <a:t>y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decir</a:t>
            </a:r>
            <a:r>
              <a:rPr lang="en-US" sz="2800" dirty="0" smtClean="0">
                <a:solidFill>
                  <a:srgbClr val="333399"/>
                </a:solidFill>
              </a:rPr>
              <a:t> “¡</a:t>
            </a:r>
            <a:r>
              <a:rPr lang="en-US" sz="2800" dirty="0" err="1" smtClean="0">
                <a:solidFill>
                  <a:srgbClr val="333399"/>
                </a:solidFill>
              </a:rPr>
              <a:t>estoy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enojada</a:t>
            </a:r>
            <a:r>
              <a:rPr lang="en-US" sz="2800" dirty="0" smtClean="0">
                <a:solidFill>
                  <a:srgbClr val="333399"/>
                </a:solidFill>
              </a:rPr>
              <a:t>!” </a:t>
            </a:r>
            <a:endParaRPr lang="en-US" sz="2100" dirty="0" smtClean="0">
              <a:solidFill>
                <a:srgbClr val="333399"/>
              </a:solidFill>
            </a:endParaRPr>
          </a:p>
        </p:txBody>
      </p:sp>
      <p:pic>
        <p:nvPicPr>
          <p:cNvPr id="31747" name="Picture 3" descr="snail_2st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857" y="2514600"/>
            <a:ext cx="41902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914400" y="5562600"/>
            <a:ext cx="1143000" cy="46166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Paso 2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Ella </a:t>
            </a:r>
            <a:r>
              <a:rPr lang="en-US" sz="2800" dirty="0" err="1" smtClean="0"/>
              <a:t>puede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FF00"/>
                </a:solidFill>
              </a:rPr>
              <a:t>retraerse</a:t>
            </a:r>
            <a:r>
              <a:rPr lang="en-US" sz="2800" dirty="0" smtClean="0">
                <a:solidFill>
                  <a:srgbClr val="00FF00"/>
                </a:solidFill>
              </a:rPr>
              <a:t>  </a:t>
            </a:r>
            <a:r>
              <a:rPr lang="en-US" sz="2800" dirty="0" err="1" smtClean="0"/>
              <a:t>dentro</a:t>
            </a:r>
            <a:r>
              <a:rPr lang="en-US" sz="2800" dirty="0" smtClean="0"/>
              <a:t> de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caparazón</a:t>
            </a:r>
            <a:r>
              <a:rPr lang="en-US" sz="2800" dirty="0" smtClean="0"/>
              <a:t> </a:t>
            </a:r>
            <a:r>
              <a:rPr lang="en-US" sz="2800" dirty="0" err="1" smtClean="0"/>
              <a:t>y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FF00"/>
                </a:solidFill>
              </a:rPr>
              <a:t>respirar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</a:rPr>
              <a:t>profundo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</a:rPr>
              <a:t>tres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</a:rPr>
              <a:t>veces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</a:rPr>
              <a:t>para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</a:rPr>
              <a:t>calmarse</a:t>
            </a:r>
            <a:r>
              <a:rPr lang="en-US" sz="2800" dirty="0" smtClean="0">
                <a:solidFill>
                  <a:srgbClr val="00FF00"/>
                </a:solidFill>
              </a:rPr>
              <a:t>. </a:t>
            </a:r>
            <a:endParaRPr lang="en-US" sz="2100" dirty="0" smtClean="0">
              <a:solidFill>
                <a:srgbClr val="00FF00"/>
              </a:solidFill>
            </a:endParaRPr>
          </a:p>
        </p:txBody>
      </p:sp>
      <p:pic>
        <p:nvPicPr>
          <p:cNvPr id="33795" name="Picture 3" descr="snail_3tuc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916238"/>
            <a:ext cx="51816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914400" y="5562600"/>
            <a:ext cx="1143000" cy="46166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Paso 3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371600"/>
          </a:xfrm>
        </p:spPr>
        <p:txBody>
          <a:bodyPr/>
          <a:lstStyle/>
          <a:p>
            <a:r>
              <a:rPr lang="en-US" sz="2800" dirty="0" smtClean="0"/>
              <a:t>Sonia </a:t>
            </a:r>
            <a:r>
              <a:rPr lang="en-US" sz="2800" dirty="0" err="1" smtClean="0"/>
              <a:t>puede</a:t>
            </a:r>
            <a:r>
              <a:rPr lang="en-US" sz="2800" dirty="0" smtClean="0"/>
              <a:t> </a:t>
            </a:r>
            <a:r>
              <a:rPr lang="en-US" sz="2800" dirty="0" err="1" smtClean="0"/>
              <a:t>salir</a:t>
            </a:r>
            <a:r>
              <a:rPr lang="en-US" sz="2800" dirty="0" smtClean="0"/>
              <a:t> de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caparazón</a:t>
            </a:r>
            <a:r>
              <a:rPr lang="en-US" sz="2800" dirty="0" smtClean="0"/>
              <a:t>, </a:t>
            </a:r>
            <a:r>
              <a:rPr lang="en-US" sz="2800" dirty="0" err="1" smtClean="0"/>
              <a:t>expresar</a:t>
            </a:r>
            <a:r>
              <a:rPr lang="en-US" sz="2800" dirty="0" smtClean="0"/>
              <a:t> </a:t>
            </a:r>
            <a:r>
              <a:rPr lang="en-US" sz="2800" dirty="0" err="1" smtClean="0"/>
              <a:t>sus</a:t>
            </a:r>
            <a:r>
              <a:rPr lang="en-US" sz="2800" dirty="0" smtClean="0"/>
              <a:t> </a:t>
            </a:r>
            <a:r>
              <a:rPr lang="en-US" sz="2800" dirty="0" err="1" smtClean="0"/>
              <a:t>sentimientos</a:t>
            </a:r>
            <a:r>
              <a:rPr lang="en-US" sz="2800" dirty="0" smtClean="0"/>
              <a:t> </a:t>
            </a:r>
            <a:r>
              <a:rPr lang="en-US" sz="2800" dirty="0" err="1" smtClean="0"/>
              <a:t>y</a:t>
            </a:r>
            <a:r>
              <a:rPr lang="en-US" sz="2800" dirty="0" smtClean="0"/>
              <a:t> </a:t>
            </a:r>
            <a:r>
              <a:rPr lang="en-US" sz="2800" dirty="0" err="1" smtClean="0"/>
              <a:t>después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FF00"/>
                </a:solidFill>
              </a:rPr>
              <a:t>pensar</a:t>
            </a:r>
            <a:r>
              <a:rPr lang="en-US" sz="2800" dirty="0" smtClean="0">
                <a:solidFill>
                  <a:srgbClr val="00FF00"/>
                </a:solidFill>
              </a:rPr>
              <a:t> en </a:t>
            </a:r>
            <a:r>
              <a:rPr lang="en-US" sz="2800" dirty="0" err="1" smtClean="0">
                <a:solidFill>
                  <a:srgbClr val="00FF00"/>
                </a:solidFill>
              </a:rPr>
              <a:t>una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</a:rPr>
              <a:t>solución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 err="1" smtClean="0"/>
              <a:t>o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manera</a:t>
            </a:r>
            <a:r>
              <a:rPr lang="en-US" sz="2800" dirty="0" smtClean="0"/>
              <a:t> de </a:t>
            </a:r>
            <a:r>
              <a:rPr lang="en-US" sz="2800" dirty="0" err="1" smtClean="0"/>
              <a:t>mejorar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cosas</a:t>
            </a:r>
            <a:r>
              <a:rPr lang="en-US" sz="2800" dirty="0" smtClean="0"/>
              <a:t>.</a:t>
            </a:r>
            <a:endParaRPr lang="en-US" sz="2100" dirty="0" smtClean="0"/>
          </a:p>
        </p:txBody>
      </p:sp>
      <p:pic>
        <p:nvPicPr>
          <p:cNvPr id="35843" name="Picture 3" descr="snail_4feeling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9700" y="2405063"/>
            <a:ext cx="42545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914400" y="5562600"/>
            <a:ext cx="1143000" cy="46166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Paso 4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/>
          <a:lstStyle/>
          <a:p>
            <a:r>
              <a:rPr lang="en-US" sz="2400" dirty="0" smtClean="0"/>
              <a:t>Sonia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feliz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</a:t>
            </a:r>
            <a:r>
              <a:rPr lang="en-US" sz="2400" dirty="0" err="1" smtClean="0"/>
              <a:t>juega</a:t>
            </a:r>
            <a:r>
              <a:rPr lang="en-US" sz="2400" dirty="0" smtClean="0"/>
              <a:t> con </a:t>
            </a:r>
            <a:r>
              <a:rPr lang="en-US" sz="2400" dirty="0" err="1" smtClean="0"/>
              <a:t>sus</a:t>
            </a:r>
            <a:r>
              <a:rPr lang="en-US" sz="2400" dirty="0" smtClean="0"/>
              <a:t> amigos </a:t>
            </a:r>
            <a:r>
              <a:rPr lang="en-US" sz="2400" dirty="0" err="1" smtClean="0"/>
              <a:t>y</a:t>
            </a:r>
            <a:r>
              <a:rPr lang="en-US" sz="2400" dirty="0" smtClean="0"/>
              <a:t> </a:t>
            </a:r>
            <a:r>
              <a:rPr lang="en-US" sz="2400" dirty="0" err="1" smtClean="0"/>
              <a:t>mantiene</a:t>
            </a:r>
            <a:r>
              <a:rPr lang="en-US" sz="2400" dirty="0" smtClean="0"/>
              <a:t> </a:t>
            </a:r>
            <a:r>
              <a:rPr lang="en-US" sz="2400" dirty="0" err="1" smtClean="0"/>
              <a:t>sus</a:t>
            </a:r>
            <a:r>
              <a:rPr lang="en-US" sz="2400" dirty="0" smtClean="0"/>
              <a:t> </a:t>
            </a:r>
            <a:r>
              <a:rPr lang="en-US" sz="2400" dirty="0" err="1" smtClean="0"/>
              <a:t>manos</a:t>
            </a:r>
            <a:r>
              <a:rPr lang="en-US" sz="2400" dirty="0" smtClean="0"/>
              <a:t> </a:t>
            </a:r>
            <a:r>
              <a:rPr lang="en-US" sz="2400" dirty="0" err="1" smtClean="0"/>
              <a:t>y</a:t>
            </a:r>
            <a:r>
              <a:rPr lang="en-US" sz="2400" dirty="0" smtClean="0"/>
              <a:t> </a:t>
            </a:r>
            <a:r>
              <a:rPr lang="en-US" sz="2400" dirty="0" err="1" smtClean="0"/>
              <a:t>cuerpo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sí</a:t>
            </a:r>
            <a:r>
              <a:rPr lang="en-US" sz="2400" dirty="0" smtClean="0"/>
              <a:t>  </a:t>
            </a:r>
            <a:r>
              <a:rPr lang="en-US" sz="2400" dirty="0" err="1" smtClean="0"/>
              <a:t>misma</a:t>
            </a:r>
            <a:r>
              <a:rPr lang="en-US" sz="2400" dirty="0" smtClean="0"/>
              <a:t>. A </a:t>
            </a:r>
            <a:r>
              <a:rPr lang="en-US" sz="2400" dirty="0" err="1" smtClean="0"/>
              <a:t>sus</a:t>
            </a:r>
            <a:r>
              <a:rPr lang="en-US" sz="2400" dirty="0" smtClean="0"/>
              <a:t> amigos </a:t>
            </a:r>
            <a:r>
              <a:rPr lang="en-US" sz="2400" dirty="0" err="1" smtClean="0"/>
              <a:t>también</a:t>
            </a:r>
            <a:r>
              <a:rPr lang="en-US" sz="2400" dirty="0" smtClean="0"/>
              <a:t> les </a:t>
            </a:r>
            <a:r>
              <a:rPr lang="en-US" sz="2400" dirty="0" err="1" smtClean="0"/>
              <a:t>agrada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Sonia se </a:t>
            </a:r>
            <a:r>
              <a:rPr lang="en-US" sz="2400" dirty="0" err="1" smtClean="0"/>
              <a:t>detiene</a:t>
            </a:r>
            <a:r>
              <a:rPr lang="en-US" sz="2400" dirty="0" smtClean="0"/>
              <a:t> </a:t>
            </a:r>
            <a:r>
              <a:rPr lang="en-US" sz="2400" dirty="0" err="1" smtClean="0"/>
              <a:t>y</a:t>
            </a:r>
            <a:r>
              <a:rPr lang="en-US" sz="2400" dirty="0" smtClean="0"/>
              <a:t> “</a:t>
            </a:r>
            <a:r>
              <a:rPr lang="en-US" sz="2400" dirty="0" err="1" smtClean="0"/>
              <a:t>piensa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caracol</a:t>
            </a:r>
            <a:r>
              <a:rPr lang="en-US" sz="2400" dirty="0" smtClean="0"/>
              <a:t>”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se </a:t>
            </a:r>
            <a:r>
              <a:rPr lang="en-US" sz="2400" dirty="0" err="1" smtClean="0"/>
              <a:t>enoja</a:t>
            </a:r>
            <a:r>
              <a:rPr lang="en-US" sz="2400" dirty="0" smtClean="0"/>
              <a:t>. </a:t>
            </a:r>
            <a:endParaRPr lang="en-US" sz="24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1000" y="5334000"/>
            <a:ext cx="807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Si se le </a:t>
            </a:r>
            <a:r>
              <a:rPr lang="en-US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olvida</a:t>
            </a:r>
            <a:r>
              <a:rPr lang="en-US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que</a:t>
            </a:r>
            <a:r>
              <a:rPr lang="en-US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hacer</a:t>
            </a:r>
            <a:r>
              <a:rPr lang="en-US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US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maestro/a </a:t>
            </a:r>
            <a:r>
              <a:rPr lang="en-US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puede</a:t>
            </a:r>
            <a:r>
              <a:rPr lang="en-US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ayudarla</a:t>
            </a:r>
            <a:r>
              <a:rPr lang="en-US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cuando</a:t>
            </a:r>
            <a:r>
              <a:rPr lang="en-US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ella</a:t>
            </a:r>
            <a:r>
              <a:rPr lang="en-US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está</a:t>
            </a:r>
            <a:r>
              <a:rPr lang="en-US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molesta</a:t>
            </a:r>
            <a:r>
              <a:rPr lang="en-US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Sonia se </a:t>
            </a:r>
            <a:r>
              <a:rPr lang="en-US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divierte</a:t>
            </a:r>
            <a:r>
              <a:rPr lang="en-US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con </a:t>
            </a:r>
            <a:r>
              <a:rPr lang="en-US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sus</a:t>
            </a:r>
            <a:r>
              <a:rPr lang="en-US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amigos en la </a:t>
            </a:r>
            <a:r>
              <a:rPr lang="en-US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Escuela</a:t>
            </a:r>
            <a:r>
              <a:rPr lang="en-US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Lago</a:t>
            </a:r>
            <a:r>
              <a:rPr lang="en-US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4080"/>
                </a:solidFill>
                <a:latin typeface="+mj-lt"/>
                <a:ea typeface="+mj-ea"/>
                <a:cs typeface="+mj-cs"/>
              </a:rPr>
              <a:t>Mojado</a:t>
            </a:r>
            <a:r>
              <a:rPr lang="en-US" b="1" kern="0" dirty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. </a:t>
            </a:r>
            <a:endParaRPr lang="en-US" b="1" kern="0" dirty="0">
              <a:solidFill>
                <a:srgbClr val="00408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7892" name="Picture 8" descr="catepillar_3happ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2667000"/>
            <a:ext cx="27813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9" descr="dog_3happ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2668">
            <a:off x="5943600" y="1968500"/>
            <a:ext cx="19335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1" descr="mouse_3happ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1025" y="2057400"/>
            <a:ext cx="21605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2" descr="snail_hap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30500" y="2913063"/>
            <a:ext cx="37465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0" descr="froggy_3happy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6225" y="3754438"/>
            <a:ext cx="1947863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12921</TotalTime>
  <Words>999</Words>
  <Application>Microsoft Macintosh PowerPoint</Application>
  <PresentationFormat>On-screen Show (4:3)</PresentationFormat>
  <Paragraphs>127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ＭＳ Ｐゴシック</vt:lpstr>
      <vt:lpstr>Footlight MT Light</vt:lpstr>
      <vt:lpstr>Wingdings</vt:lpstr>
      <vt:lpstr>Verdana</vt:lpstr>
      <vt:lpstr>Comic Sans MS</vt:lpstr>
      <vt:lpstr>Blank Presentation</vt:lpstr>
      <vt:lpstr>Slide 1</vt:lpstr>
      <vt:lpstr>Sonia Caracol es una estupenda caracol. Le gusta jugar con sus amigos de la Escuela Lago Mojado.</vt:lpstr>
      <vt:lpstr>Pero en ocasiones suceden cosas que hacen que Sonia realmente se enoje. </vt:lpstr>
      <vt:lpstr>Cuando Sonia se enojaba, ella solía golpear, patear o gritarle a sus amigos. Sus amigos se enfadaban o se molestaban cuando ella los golpeaba, pateaba o les gritaba.</vt:lpstr>
      <vt:lpstr>Sonia ahora conoce una nueva manera de “pensar como un caracol” cuando algo sucede que la hace que se irrite.</vt:lpstr>
      <vt:lpstr>Ella se puede detener y mantener sus manos, cuerpo y los gritos para sí misma. Ella puede pensar, ¿Qué estoy sintiendo?” Si ella está enojada, ella puede azotar los pies y decir “¡estoy enojada!” </vt:lpstr>
      <vt:lpstr>Ella puede retraerse  dentro de su caparazón y respirar profundo tres veces para calmarse. </vt:lpstr>
      <vt:lpstr>Sonia puede salir de su caparazón, expresar sus sentimientos y después pensar en una solución o una manera de mejorar las cosas.</vt:lpstr>
      <vt:lpstr>Sonia es feliz cuando juega con sus amigos y mantiene sus manos y cuerpo para sí  misma. A sus amigos también les agrada cuando Sonia se detiene y “piensa como caracol” cuando se enoja. </vt:lpstr>
      <vt:lpstr>Fin!</vt:lpstr>
      <vt:lpstr>Slide 11</vt:lpstr>
      <vt:lpstr>Slide 12</vt:lpstr>
      <vt:lpstr>Slide 13</vt:lpstr>
      <vt:lpstr>Slide 14</vt:lpstr>
      <vt:lpstr>Técnica de Retraerse (CA CSEFEL)</vt:lpstr>
      <vt:lpstr>Consejos para los maestros sobre la Técnica de Retraerse </vt:lpstr>
      <vt:lpstr>¿Qué Puede Hacer un/a Niño/a? </vt:lpstr>
      <vt:lpstr>Carta Súper Caracol</vt:lpstr>
    </vt:vector>
  </TitlesOfParts>
  <Company>Family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Alejandro Castillon</dc:creator>
  <cp:lastModifiedBy>WestEd San Marcos</cp:lastModifiedBy>
  <cp:revision>182</cp:revision>
  <cp:lastPrinted>2012-05-01T21:09:55Z</cp:lastPrinted>
  <dcterms:created xsi:type="dcterms:W3CDTF">2013-05-05T08:24:27Z</dcterms:created>
  <dcterms:modified xsi:type="dcterms:W3CDTF">2013-05-05T08:48:40Z</dcterms:modified>
</cp:coreProperties>
</file>