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1" r:id="rId1"/>
    <p:sldMasterId id="2147483905" r:id="rId2"/>
  </p:sldMasterIdLst>
  <p:notesMasterIdLst>
    <p:notesMasterId r:id="rId17"/>
  </p:notesMasterIdLst>
  <p:handoutMasterIdLst>
    <p:handoutMasterId r:id="rId18"/>
  </p:handoutMasterIdLst>
  <p:sldIdLst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45"/>
    <p:restoredTop sz="92848"/>
  </p:normalViewPr>
  <p:slideViewPr>
    <p:cSldViewPr>
      <p:cViewPr varScale="1">
        <p:scale>
          <a:sx n="117" d="100"/>
          <a:sy n="117" d="100"/>
        </p:scale>
        <p:origin x="22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504" y="2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4BD7B34-9063-B04F-90CD-DBDB47ED74F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t" anchorCtr="0" compatLnSpc="1">
            <a:prstTxWarp prst="textNoShape">
              <a:avLst/>
            </a:prstTxWarp>
          </a:bodyPr>
          <a:lstStyle>
            <a:lvl1pPr defTabSz="935038" eaLnBrk="1" hangingPunct="1">
              <a:defRPr sz="1200">
                <a:latin typeface="Comic Sans MS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318E382-E0FE-3A4C-842D-598DA4FE9FD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t" anchorCtr="0" compatLnSpc="1">
            <a:prstTxWarp prst="textNoShape">
              <a:avLst/>
            </a:prstTxWarp>
          </a:bodyPr>
          <a:lstStyle>
            <a:lvl1pPr algn="r" defTabSz="935038" eaLnBrk="1" hangingPunct="1">
              <a:defRPr sz="1200">
                <a:latin typeface="Comic Sans MS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94934CB5-4E25-3C40-9BE7-55C33D141F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b" anchorCtr="0" compatLnSpc="1">
            <a:prstTxWarp prst="textNoShape">
              <a:avLst/>
            </a:prstTxWarp>
          </a:bodyPr>
          <a:lstStyle>
            <a:lvl1pPr defTabSz="935038" eaLnBrk="1" hangingPunct="1">
              <a:defRPr sz="1200">
                <a:latin typeface="Comic Sans MS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6056FFDA-1572-CF4F-ACE3-F3250EE5103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b" anchorCtr="0" compatLnSpc="1">
            <a:prstTxWarp prst="textNoShape">
              <a:avLst/>
            </a:prstTxWarp>
          </a:bodyPr>
          <a:lstStyle>
            <a:lvl1pPr algn="r" defTabSz="935038" eaLnBrk="1" hangingPunct="1">
              <a:defRPr sz="1200">
                <a:latin typeface="Comic Sans MS" charset="0"/>
                <a:ea typeface="ＭＳ Ｐゴシック" charset="-128"/>
              </a:defRPr>
            </a:lvl1pPr>
          </a:lstStyle>
          <a:p>
            <a:pPr>
              <a:defRPr/>
            </a:pPr>
            <a:fld id="{E4CE464F-5EC3-9C43-84F6-B7C1E6957ED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E11B324-8991-714B-BF91-32B8DB676D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t" anchorCtr="0" compatLnSpc="1">
            <a:prstTxWarp prst="textNoShape">
              <a:avLst/>
            </a:prstTxWarp>
          </a:bodyPr>
          <a:lstStyle>
            <a:lvl1pPr defTabSz="935038" eaLnBrk="1" hangingPunct="1">
              <a:defRPr sz="1200">
                <a:latin typeface="Comic Sans MS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7AA1DC1-AA85-8741-B9F3-1F60228EF45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t" anchorCtr="0" compatLnSpc="1">
            <a:prstTxWarp prst="textNoShape">
              <a:avLst/>
            </a:prstTxWarp>
          </a:bodyPr>
          <a:lstStyle>
            <a:lvl1pPr algn="r" defTabSz="935038" eaLnBrk="1" hangingPunct="1">
              <a:defRPr sz="1200">
                <a:latin typeface="Comic Sans MS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8DDEB9DC-738E-FB4C-83A6-4CEED90D918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701675"/>
            <a:ext cx="4679950" cy="3509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C1AF3C0B-2458-264C-9DE4-7A6D81C2040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45000"/>
            <a:ext cx="514032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06604715-8677-9A42-91E2-DDEE9DBFA61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2213"/>
            <a:ext cx="30384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b" anchorCtr="0" compatLnSpc="1">
            <a:prstTxWarp prst="textNoShape">
              <a:avLst/>
            </a:prstTxWarp>
          </a:bodyPr>
          <a:lstStyle>
            <a:lvl1pPr defTabSz="935038" eaLnBrk="1" hangingPunct="1">
              <a:defRPr sz="1200">
                <a:latin typeface="Comic Sans MS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EE0E8E2F-EA9D-AA4F-99CA-D20BA4748C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12213"/>
            <a:ext cx="30384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b" anchorCtr="0" compatLnSpc="1">
            <a:prstTxWarp prst="textNoShape">
              <a:avLst/>
            </a:prstTxWarp>
          </a:bodyPr>
          <a:lstStyle>
            <a:lvl1pPr algn="r" defTabSz="935038" eaLnBrk="1" hangingPunct="1">
              <a:defRPr sz="1200">
                <a:latin typeface="Comic Sans MS" charset="0"/>
                <a:ea typeface="ＭＳ Ｐゴシック" charset="-128"/>
              </a:defRPr>
            </a:lvl1pPr>
          </a:lstStyle>
          <a:p>
            <a:pPr>
              <a:defRPr/>
            </a:pPr>
            <a:fld id="{2DD5AF01-869F-D647-8A93-E6CAC30FA20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>
            <a:extLst>
              <a:ext uri="{FF2B5EF4-FFF2-40B4-BE49-F238E27FC236}">
                <a16:creationId xmlns:a16="http://schemas.microsoft.com/office/drawing/2014/main" id="{60A07273-E3B4-0549-9BDE-3028A22CE6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Notes Placeholder 2">
            <a:extLst>
              <a:ext uri="{FF2B5EF4-FFF2-40B4-BE49-F238E27FC236}">
                <a16:creationId xmlns:a16="http://schemas.microsoft.com/office/drawing/2014/main" id="{1E5542D3-7B6A-3B4F-8143-99DAD55D0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7171" name="Slide Number Placeholder 3">
            <a:extLst>
              <a:ext uri="{FF2B5EF4-FFF2-40B4-BE49-F238E27FC236}">
                <a16:creationId xmlns:a16="http://schemas.microsoft.com/office/drawing/2014/main" id="{31C30CF0-CF6D-3147-82CF-2CB95A940F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935038"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35038"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35038"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35038"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C31017A1-A3ED-FE4D-B8D5-C2B169829EA5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10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65598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25246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12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62281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13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08112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14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00266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0750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4832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77268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79846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1743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12350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25571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58198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>
            <a:extLst>
              <a:ext uri="{FF2B5EF4-FFF2-40B4-BE49-F238E27FC236}">
                <a16:creationId xmlns:a16="http://schemas.microsoft.com/office/drawing/2014/main" id="{8EE1528C-28F5-B14F-9D6C-7F7D1D7ACD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0200" y="304800"/>
            <a:ext cx="8458200" cy="6324600"/>
          </a:xfrm>
          <a:prstGeom prst="rect">
            <a:avLst/>
          </a:prstGeom>
          <a:noFill/>
          <a:ln w="25400">
            <a:solidFill>
              <a:srgbClr val="3852A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/>
          </a:p>
        </p:txBody>
      </p:sp>
      <p:pic>
        <p:nvPicPr>
          <p:cNvPr id="5" name="Picture 7" descr="tp_logo_landscape.png">
            <a:extLst>
              <a:ext uri="{FF2B5EF4-FFF2-40B4-BE49-F238E27FC236}">
                <a16:creationId xmlns:a16="http://schemas.microsoft.com/office/drawing/2014/main" id="{A531AFA0-490F-3E40-BDE6-C12D58EA04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57200"/>
            <a:ext cx="769620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9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685800" y="2308225"/>
            <a:ext cx="7772400" cy="1905000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1369060" y="4407852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2FD771-9C2C-C543-91C8-E6E7DA62052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0860" y="5716587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7B9B64-BF99-7944-ADC1-CB4D4A98B51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69460" y="5716587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3853534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ed Story: Vertica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80999"/>
            <a:ext cx="4114800" cy="1985211"/>
          </a:xfrm>
        </p:spPr>
        <p:txBody>
          <a:bodyPr anchor="t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0" y="2377360"/>
            <a:ext cx="4114800" cy="4175839"/>
          </a:xfrm>
        </p:spPr>
        <p:txBody>
          <a:bodyPr anchor="t"/>
          <a:lstStyle>
            <a:lvl1pPr>
              <a:defRPr sz="2800" b="1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9E4A7A90-68CA-C04D-A27A-82C1823B03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" y="380999"/>
            <a:ext cx="4038600" cy="61722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05398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in bottom 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102352"/>
            <a:ext cx="7772400" cy="137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9921751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4729126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6809033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8708352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1186658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985549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0732114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2762101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7010432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Logo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>
            <a:extLst>
              <a:ext uri="{FF2B5EF4-FFF2-40B4-BE49-F238E27FC236}">
                <a16:creationId xmlns:a16="http://schemas.microsoft.com/office/drawing/2014/main" id="{8EE1528C-28F5-B14F-9D6C-7F7D1D7ACD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0200" y="304800"/>
            <a:ext cx="8458200" cy="6324600"/>
          </a:xfrm>
          <a:prstGeom prst="rect">
            <a:avLst/>
          </a:prstGeom>
          <a:noFill/>
          <a:ln w="25400">
            <a:solidFill>
              <a:srgbClr val="3852A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/>
          </a:p>
        </p:txBody>
      </p:sp>
      <p:pic>
        <p:nvPicPr>
          <p:cNvPr id="5" name="Picture 7" descr="tp_logo_landscape.png">
            <a:extLst>
              <a:ext uri="{FF2B5EF4-FFF2-40B4-BE49-F238E27FC236}">
                <a16:creationId xmlns:a16="http://schemas.microsoft.com/office/drawing/2014/main" id="{A531AFA0-490F-3E40-BDE6-C12D58EA04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57200"/>
            <a:ext cx="769620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9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685800" y="2308225"/>
            <a:ext cx="7772400" cy="1905000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1369060" y="4407852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2FD771-9C2C-C543-91C8-E6E7DA62052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0860" y="5716587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7B9B64-BF99-7944-ADC1-CB4D4A98B51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69460" y="5716587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C931FC-4A46-2C4E-97D9-1E6382444AD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1000" y="2209007"/>
            <a:ext cx="296164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7048010"/>
      </p:ext>
    </p:extLst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381000"/>
            <a:ext cx="20383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59626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7685535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4844451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8642564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7363077"/>
      </p:ext>
    </p:extLst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9986600"/>
      </p:ext>
    </p:extLst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3571066"/>
      </p:ext>
    </p:extLst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495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30066229"/>
      </p:ext>
    </p:extLst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1676400"/>
            <a:ext cx="5486400" cy="3657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5486400"/>
            <a:ext cx="5486400" cy="9144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991900"/>
      </p:ext>
    </p:extLst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1066800"/>
            <a:ext cx="5486400" cy="3657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5029200"/>
            <a:ext cx="5486400" cy="9144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1033876"/>
      </p:ext>
    </p:extLst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2FC9B-54E0-E34A-BD6C-B98680BD03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" y="304800"/>
            <a:ext cx="8686800" cy="624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52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7198681"/>
      </p:ext>
    </p:extLst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2FC9B-54E0-E34A-BD6C-B98680BD03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" y="304800"/>
            <a:ext cx="8686800" cy="624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185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(1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sz="2800">
                <a:solidFill>
                  <a:srgbClr val="00408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E4ED69-7661-5041-95DE-306AA767780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48200" y="1600200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BC45F03-E0B1-614F-9EA3-65607EC5DB5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" y="2647950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ED060B-11C0-0840-B2B4-11F18D87CB8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48200" y="2647950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E31BB2E-90F6-7F45-B5B1-65DABAC8306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" y="3695700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C73680F-C03A-2947-B865-F55FF8586E0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48200" y="3695700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780853D-5CCE-624D-995E-1CE8F8D4AE7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9600" y="4743450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CE3BDA4-9A8A-1B4D-9ECC-48924814814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648200" y="4743450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BD7C316-02CC-2A41-9E2E-5EBA902C9A2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09600" y="5791200"/>
            <a:ext cx="9144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0B7B5E3-F563-9746-8889-10D2A2983B1B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600200" y="5791200"/>
            <a:ext cx="9144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301D73C-F009-0041-AD34-98DF5074836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2590800" y="5781040"/>
            <a:ext cx="9144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C076F67-4E1A-2741-9236-6443D2C3EDE9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3581400" y="5791200"/>
            <a:ext cx="9144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741F17-FF46-744C-881E-4D893B9BA6BC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648200" y="5791200"/>
            <a:ext cx="9144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7ACC4-A4C3-E547-AE64-484FE04EC5D5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5638800" y="5791200"/>
            <a:ext cx="9144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4C83A19-DA66-B641-8B80-73CCD80FE271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629400" y="5791200"/>
            <a:ext cx="9144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B99F94B-8E36-F646-A3C6-421E6FEF1382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7620000" y="5791200"/>
            <a:ext cx="9144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6405449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ed Story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3890162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ed Story: Horizontal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153400" cy="1447800"/>
          </a:xfrm>
        </p:spPr>
        <p:txBody>
          <a:bodyPr anchor="t"/>
          <a:lstStyle>
            <a:lvl1pPr>
              <a:defRPr sz="2800" b="1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55E52-6244-194A-9D96-176D45CBCB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" y="3200400"/>
            <a:ext cx="8153400" cy="3352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68213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ed Story: Horizont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 anchor="t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5105400"/>
            <a:ext cx="8153400" cy="1447800"/>
          </a:xfrm>
        </p:spPr>
        <p:txBody>
          <a:bodyPr anchor="t"/>
          <a:lstStyle>
            <a:lvl1pPr>
              <a:defRPr sz="2800" b="1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CC6576E3-EE5A-1B42-9788-96E71619F8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" y="1676400"/>
            <a:ext cx="8153400" cy="3352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93634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ed Story: Horizontal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0"/>
            <a:ext cx="8153400" cy="1143000"/>
          </a:xfrm>
        </p:spPr>
        <p:txBody>
          <a:bodyPr anchor="t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5105400"/>
            <a:ext cx="8153400" cy="1447800"/>
          </a:xfrm>
        </p:spPr>
        <p:txBody>
          <a:bodyPr anchor="t"/>
          <a:lstStyle>
            <a:lvl1pPr>
              <a:defRPr sz="2800" b="1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CC6576E3-EE5A-1B42-9788-96E71619F8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" y="381000"/>
            <a:ext cx="8153400" cy="3352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36779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ed Story: Vertica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0999"/>
            <a:ext cx="4114800" cy="1985211"/>
          </a:xfrm>
        </p:spPr>
        <p:txBody>
          <a:bodyPr anchor="t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377360"/>
            <a:ext cx="4114800" cy="4175839"/>
          </a:xfrm>
        </p:spPr>
        <p:txBody>
          <a:bodyPr anchor="t"/>
          <a:lstStyle>
            <a:lvl1pPr>
              <a:defRPr sz="2800" b="1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4A404CB0-F92A-7842-A8A1-AA26A0AD2C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380999"/>
            <a:ext cx="4038600" cy="61722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70198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8">
            <a:extLst>
              <a:ext uri="{FF2B5EF4-FFF2-40B4-BE49-F238E27FC236}">
                <a16:creationId xmlns:a16="http://schemas.microsoft.com/office/drawing/2014/main" id="{842B423B-9282-4E46-A210-9B3C1CDC5EF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0200" y="304800"/>
            <a:ext cx="8458200" cy="6324600"/>
          </a:xfrm>
          <a:prstGeom prst="rect">
            <a:avLst/>
          </a:prstGeom>
          <a:noFill/>
          <a:ln w="25400">
            <a:solidFill>
              <a:srgbClr val="004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9883ECFA-0065-A84D-BD03-746AC35492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E88FD396-9767-3947-B7BC-1C8A5601C5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1029" name="Picture 6" descr="Teaching Pyramid">
            <a:extLst>
              <a:ext uri="{FF2B5EF4-FFF2-40B4-BE49-F238E27FC236}">
                <a16:creationId xmlns:a16="http://schemas.microsoft.com/office/drawing/2014/main" id="{05CE4C66-FF57-1141-B1DF-6369125EE384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547" y="6096000"/>
            <a:ext cx="590253" cy="6858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38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80" r:id="rId2"/>
    <p:sldLayoutId id="2147484053" r:id="rId3"/>
    <p:sldLayoutId id="2147484079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  <p:sldLayoutId id="2147484061" r:id="rId12"/>
    <p:sldLayoutId id="2147484062" r:id="rId13"/>
    <p:sldLayoutId id="2147484063" r:id="rId14"/>
    <p:sldLayoutId id="2147484064" r:id="rId15"/>
    <p:sldLayoutId id="2147484065" r:id="rId16"/>
    <p:sldLayoutId id="2147484066" r:id="rId17"/>
    <p:sldLayoutId id="2147484067" r:id="rId18"/>
    <p:sldLayoutId id="2147484068" r:id="rId19"/>
    <p:sldLayoutId id="2147484069" r:id="rId20"/>
    <p:sldLayoutId id="2147484070" r:id="rId21"/>
    <p:sldLayoutId id="2147484071" r:id="rId22"/>
    <p:sldLayoutId id="2147484072" r:id="rId23"/>
    <p:sldLayoutId id="2147484073" r:id="rId24"/>
    <p:sldLayoutId id="2147484074" r:id="rId25"/>
    <p:sldLayoutId id="2147484075" r:id="rId26"/>
    <p:sldLayoutId id="2147484077" r:id="rId27"/>
    <p:sldLayoutId id="2147484078" r:id="rId28"/>
  </p:sldLayoutIdLst>
  <p:transition>
    <p:zo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Comic Sans MS" charset="0"/>
          <a:cs typeface="Comic Sans M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4080"/>
          </a:solidFill>
          <a:latin typeface="Comic Sans MS" charset="0"/>
          <a:ea typeface="Comic Sans MS" charset="0"/>
          <a:cs typeface="Comic Sans M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4080"/>
          </a:solidFill>
          <a:latin typeface="Comic Sans MS" charset="0"/>
          <a:ea typeface="Comic Sans MS" charset="0"/>
          <a:cs typeface="Comic Sans M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4080"/>
          </a:solidFill>
          <a:latin typeface="Comic Sans MS" charset="0"/>
          <a:ea typeface="Comic Sans MS" charset="0"/>
          <a:cs typeface="Comic Sans M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4080"/>
          </a:solidFill>
          <a:latin typeface="Comic Sans MS" charset="0"/>
          <a:ea typeface="Comic Sans MS" charset="0"/>
          <a:cs typeface="Comic Sans M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Tx/>
        <a:buChar char="•"/>
        <a:defRPr sz="3200">
          <a:solidFill>
            <a:schemeClr val="tx1"/>
          </a:solidFill>
          <a:latin typeface="+mj-lt"/>
          <a:ea typeface="Comic Sans MS" charset="0"/>
          <a:cs typeface="Comic Sans MS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800">
          <a:solidFill>
            <a:schemeClr val="tx1"/>
          </a:solidFill>
          <a:latin typeface="+mj-lt"/>
          <a:ea typeface="Comic Sans MS" charset="0"/>
          <a:cs typeface="Comic Sans MS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Tx/>
        <a:buChar char="-"/>
        <a:defRPr sz="2400">
          <a:solidFill>
            <a:schemeClr val="tx1"/>
          </a:solidFill>
          <a:latin typeface="+mj-lt"/>
          <a:ea typeface="Comic Sans MS" charset="0"/>
          <a:cs typeface="Comic Sans MS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Tx/>
        <a:buChar char="–"/>
        <a:defRPr sz="2000">
          <a:solidFill>
            <a:schemeClr val="tx1"/>
          </a:solidFill>
          <a:latin typeface="+mj-lt"/>
          <a:ea typeface="Comic Sans MS" charset="0"/>
          <a:cs typeface="Comic Sans MS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Tx/>
        <a:buChar char="»"/>
        <a:defRPr sz="2000">
          <a:solidFill>
            <a:schemeClr val="tx1"/>
          </a:solidFill>
          <a:latin typeface="+mj-lt"/>
          <a:ea typeface="Comic Sans MS" charset="0"/>
          <a:cs typeface="Comic Sans MS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50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D4BB8-B306-494D-8DA3-0D0445E75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2308225"/>
            <a:ext cx="6400800" cy="1905000"/>
          </a:xfrm>
        </p:spPr>
        <p:txBody>
          <a:bodyPr/>
          <a:lstStyle/>
          <a:p>
            <a:r>
              <a:rPr lang="en-US" dirty="0">
                <a:solidFill>
                  <a:srgbClr val="004080"/>
                </a:solidFill>
              </a:rPr>
              <a:t>Tucker Turtle Takes Time to Tuck and Think at Home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C4C772F7-497B-0749-A80D-524D653F26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572000"/>
            <a:ext cx="6400800" cy="10668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Footlight MT Light" pitchFamily="-84" charset="0"/>
              </a:rPr>
              <a:t>Adapted 2020 by WestEd Teaching Pyramid</a:t>
            </a:r>
            <a:br>
              <a:rPr lang="en-US" dirty="0">
                <a:latin typeface="Footlight MT Light" pitchFamily="-84" charset="0"/>
              </a:rPr>
            </a:br>
            <a:r>
              <a:rPr lang="en-US" dirty="0">
                <a:latin typeface="Footlight MT Light" pitchFamily="-84" charset="0"/>
              </a:rPr>
              <a:t>from a scripted story to assist with teaching the “Turtle Technique”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FAEA9-2E22-404B-9676-CCC5A3CBA78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28900" y="5870574"/>
            <a:ext cx="3886200" cy="379413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>
                <a:latin typeface="Calibri" pitchFamily="-84" charset="0"/>
              </a:rPr>
              <a:t>Original By Rochelle </a:t>
            </a:r>
            <a:r>
              <a:rPr lang="en-US" sz="1600" dirty="0" err="1">
                <a:latin typeface="Calibri" pitchFamily="-84" charset="0"/>
              </a:rPr>
              <a:t>Lentini</a:t>
            </a:r>
            <a:r>
              <a:rPr lang="en-US" sz="1600" dirty="0">
                <a:latin typeface="Calibri" pitchFamily="-84" charset="0"/>
              </a:rPr>
              <a:t> March 2005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8D331EA-D9CF-5C43-BB12-B4031C848A5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057400" y="6249987"/>
            <a:ext cx="5029200" cy="379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1600" dirty="0">
                <a:latin typeface="Calibri" pitchFamily="-84" charset="0"/>
              </a:rPr>
              <a:t>Artwork by Alejandro Castillon,  2011 WestEd</a:t>
            </a:r>
          </a:p>
        </p:txBody>
      </p:sp>
      <p:pic>
        <p:nvPicPr>
          <p:cNvPr id="11" name="Content Placeholder 10" descr="Illustration of a cartoon turtle">
            <a:extLst>
              <a:ext uri="{FF2B5EF4-FFF2-40B4-BE49-F238E27FC236}">
                <a16:creationId xmlns:a16="http://schemas.microsoft.com/office/drawing/2014/main" id="{9FDF6908-2B76-704D-BE41-668673700778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609600" y="2362200"/>
            <a:ext cx="1910291" cy="3048000"/>
          </a:xfrm>
        </p:spPr>
      </p:pic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1">
            <a:extLst>
              <a:ext uri="{FF2B5EF4-FFF2-40B4-BE49-F238E27FC236}">
                <a16:creationId xmlns:a16="http://schemas.microsoft.com/office/drawing/2014/main" id="{AD01CEA6-4AC5-064C-9D6A-542B8C3B4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506423"/>
            <a:ext cx="9144000" cy="68640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BD2214-EAD5-EF4F-80F6-62538D5EC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When Tucker stops and thinks, his body is calm and feels better.  When he uses gentle touches and kind words with his family and friends, they feel happy and safe. </a:t>
            </a:r>
          </a:p>
        </p:txBody>
      </p:sp>
      <p:pic>
        <p:nvPicPr>
          <p:cNvPr id="14" name="Content Placeholder 13" descr="Illustration of a cartoon snail and turtle playing on a see-saw">
            <a:extLst>
              <a:ext uri="{FF2B5EF4-FFF2-40B4-BE49-F238E27FC236}">
                <a16:creationId xmlns:a16="http://schemas.microsoft.com/office/drawing/2014/main" id="{DB4290D0-9B9B-994F-8F42-A86CF628CD2F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4"/>
          <a:stretch>
            <a:fillRect/>
          </a:stretch>
        </p:blipFill>
        <p:spPr>
          <a:xfrm>
            <a:off x="1777110" y="2714141"/>
            <a:ext cx="3260534" cy="2180237"/>
          </a:xfrm>
        </p:spPr>
      </p:pic>
      <p:pic>
        <p:nvPicPr>
          <p:cNvPr id="16" name="Content Placeholder 15" descr="Illustration of a happy cartoon mouse">
            <a:extLst>
              <a:ext uri="{FF2B5EF4-FFF2-40B4-BE49-F238E27FC236}">
                <a16:creationId xmlns:a16="http://schemas.microsoft.com/office/drawing/2014/main" id="{B487ED5D-3878-854D-803A-6CFB0C87E042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5"/>
          <a:stretch>
            <a:fillRect/>
          </a:stretch>
        </p:blipFill>
        <p:spPr>
          <a:xfrm>
            <a:off x="5736624" y="2801113"/>
            <a:ext cx="1333910" cy="1975460"/>
          </a:xfrm>
        </p:spPr>
      </p:pic>
      <p:pic>
        <p:nvPicPr>
          <p:cNvPr id="18" name="Content Placeholder 17" descr="Illustration of a happy cartoon catepillar">
            <a:extLst>
              <a:ext uri="{FF2B5EF4-FFF2-40B4-BE49-F238E27FC236}">
                <a16:creationId xmlns:a16="http://schemas.microsoft.com/office/drawing/2014/main" id="{FCCBEECA-DF8E-184D-98AE-EF141C96E528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6"/>
          <a:stretch>
            <a:fillRect/>
          </a:stretch>
        </p:blipFill>
        <p:spPr>
          <a:xfrm>
            <a:off x="7078461" y="5035902"/>
            <a:ext cx="1687469" cy="1314450"/>
          </a:xfrm>
        </p:spPr>
      </p:pic>
      <p:pic>
        <p:nvPicPr>
          <p:cNvPr id="20" name="Content Placeholder 19" descr="Illustration of a happy cartoon frog">
            <a:extLst>
              <a:ext uri="{FF2B5EF4-FFF2-40B4-BE49-F238E27FC236}">
                <a16:creationId xmlns:a16="http://schemas.microsoft.com/office/drawing/2014/main" id="{FB3A20B4-4357-1849-8213-6F0321E8B02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7"/>
          <a:stretch>
            <a:fillRect/>
          </a:stretch>
        </p:blipFill>
        <p:spPr>
          <a:xfrm>
            <a:off x="2133600" y="5167761"/>
            <a:ext cx="1665559" cy="1464688"/>
          </a:xfrm>
        </p:spPr>
      </p:pic>
      <p:pic>
        <p:nvPicPr>
          <p:cNvPr id="22" name="Content Placeholder 21" descr="Illustration of a happy, older cartoon turtle">
            <a:extLst>
              <a:ext uri="{FF2B5EF4-FFF2-40B4-BE49-F238E27FC236}">
                <a16:creationId xmlns:a16="http://schemas.microsoft.com/office/drawing/2014/main" id="{E6F828AC-50F4-874C-B6F6-238C8FDC9517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8"/>
          <a:srcRect/>
          <a:stretch/>
        </p:blipFill>
        <p:spPr>
          <a:xfrm flipH="1">
            <a:off x="-609600" y="4648201"/>
            <a:ext cx="2133600" cy="3404303"/>
          </a:xfrm>
        </p:spPr>
      </p:pic>
    </p:spTree>
    <p:extLst>
      <p:ext uri="{BB962C8B-B14F-4D97-AF65-F5344CB8AC3E}">
        <p14:creationId xmlns:p14="http://schemas.microsoft.com/office/powerpoint/2010/main" val="3166552254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1">
            <a:extLst>
              <a:ext uri="{FF2B5EF4-FFF2-40B4-BE49-F238E27FC236}">
                <a16:creationId xmlns:a16="http://schemas.microsoft.com/office/drawing/2014/main" id="{AD01CEA6-4AC5-064C-9D6A-542B8C3B4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506423"/>
            <a:ext cx="9144000" cy="68640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BD2214-EAD5-EF4F-80F6-62538D5EC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Tucker’s family practices stopping and thinking together using Tucker’s new way to calm down.</a:t>
            </a:r>
            <a:endParaRPr lang="en-US" sz="2200" dirty="0"/>
          </a:p>
        </p:txBody>
      </p:sp>
      <p:pic>
        <p:nvPicPr>
          <p:cNvPr id="22" name="Content Placeholder 21" descr="Illustration of a happy, older cartoon turtle">
            <a:extLst>
              <a:ext uri="{FF2B5EF4-FFF2-40B4-BE49-F238E27FC236}">
                <a16:creationId xmlns:a16="http://schemas.microsoft.com/office/drawing/2014/main" id="{E6F828AC-50F4-874C-B6F6-238C8FDC9517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4"/>
          <a:srcRect/>
          <a:stretch/>
        </p:blipFill>
        <p:spPr>
          <a:xfrm flipH="1">
            <a:off x="-609600" y="4648201"/>
            <a:ext cx="2133600" cy="3404303"/>
          </a:xfrm>
        </p:spPr>
      </p:pic>
      <p:pic>
        <p:nvPicPr>
          <p:cNvPr id="10" name="Content Placeholder 9" descr="Illustration of a cartoon turtle expressing joy">
            <a:extLst>
              <a:ext uri="{FF2B5EF4-FFF2-40B4-BE49-F238E27FC236}">
                <a16:creationId xmlns:a16="http://schemas.microsoft.com/office/drawing/2014/main" id="{9BC0468A-24D1-5B47-8B8B-1E14BCA765EA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5"/>
          <a:stretch>
            <a:fillRect/>
          </a:stretch>
        </p:blipFill>
        <p:spPr>
          <a:xfrm flipH="1">
            <a:off x="4038600" y="3048000"/>
            <a:ext cx="1527899" cy="2437867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7CB288-A6AD-764B-8555-C583601A1B4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828800"/>
            <a:ext cx="3200400" cy="1877162"/>
          </a:xfrm>
          <a:prstGeom prst="wedgeEllipseCallout">
            <a:avLst>
              <a:gd name="adj1" fmla="val 53834"/>
              <a:gd name="adj2" fmla="val 3197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sz="2000" b="1" dirty="0"/>
              <a:t>You can do it too! You can try your best. Goodbye!</a:t>
            </a:r>
          </a:p>
        </p:txBody>
      </p:sp>
    </p:spTree>
    <p:extLst>
      <p:ext uri="{BB962C8B-B14F-4D97-AF65-F5344CB8AC3E}">
        <p14:creationId xmlns:p14="http://schemas.microsoft.com/office/powerpoint/2010/main" val="3339061299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>
            <a:extLst>
              <a:ext uri="{FF2B5EF4-FFF2-40B4-BE49-F238E27FC236}">
                <a16:creationId xmlns:a16="http://schemas.microsoft.com/office/drawing/2014/main" id="{6A1069EB-19D2-A54E-A5E4-1D651BA59E71}"/>
              </a:ext>
            </a:extLst>
          </p:cNvPr>
          <p:cNvGrpSpPr/>
          <p:nvPr/>
        </p:nvGrpSpPr>
        <p:grpSpPr>
          <a:xfrm>
            <a:off x="381131" y="1371600"/>
            <a:ext cx="8286750" cy="5029200"/>
            <a:chOff x="381131" y="1371600"/>
            <a:chExt cx="8286750" cy="5029200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34A78C3-52B1-0D43-AE35-86AE46AB657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81131" y="3886200"/>
              <a:ext cx="828675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347851C-26C4-2A4A-A8FC-B537ECBE667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39143" y="1371600"/>
              <a:ext cx="717" cy="50292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8C9A902-7259-4C4C-BCB2-09657E04F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Turtle Technique (CA CSEFEL)</a:t>
            </a:r>
          </a:p>
        </p:txBody>
      </p:sp>
      <p:sp>
        <p:nvSpPr>
          <p:cNvPr id="105" name="Content Placeholder 104">
            <a:extLst>
              <a:ext uri="{FF2B5EF4-FFF2-40B4-BE49-F238E27FC236}">
                <a16:creationId xmlns:a16="http://schemas.microsoft.com/office/drawing/2014/main" id="{1B52E938-06E1-1A48-B15C-53009AA49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429000"/>
            <a:ext cx="914400" cy="265176"/>
          </a:xfr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sz="1400" b="1" dirty="0"/>
              <a:t>Step 1</a:t>
            </a:r>
          </a:p>
        </p:txBody>
      </p:sp>
      <p:sp>
        <p:nvSpPr>
          <p:cNvPr id="106" name="Content Placeholder 105">
            <a:extLst>
              <a:ext uri="{FF2B5EF4-FFF2-40B4-BE49-F238E27FC236}">
                <a16:creationId xmlns:a16="http://schemas.microsoft.com/office/drawing/2014/main" id="{927DA34B-E6D3-D94A-B32F-D5BADA5E760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86927" y="1447800"/>
            <a:ext cx="2057400" cy="26517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en-US" sz="1800" b="1" dirty="0"/>
              <a:t>Something happens.</a:t>
            </a:r>
          </a:p>
        </p:txBody>
      </p:sp>
      <p:sp>
        <p:nvSpPr>
          <p:cNvPr id="107" name="Content Placeholder 106">
            <a:extLst>
              <a:ext uri="{FF2B5EF4-FFF2-40B4-BE49-F238E27FC236}">
                <a16:creationId xmlns:a16="http://schemas.microsoft.com/office/drawing/2014/main" id="{9D0E028C-8D70-8840-A2F4-F0E2161C976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68293" y="3429000"/>
            <a:ext cx="914400" cy="265176"/>
          </a:xfr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sz="1400" b="1" dirty="0"/>
              <a:t>Step 2</a:t>
            </a:r>
          </a:p>
        </p:txBody>
      </p:sp>
      <p:sp>
        <p:nvSpPr>
          <p:cNvPr id="108" name="Content Placeholder 107">
            <a:extLst>
              <a:ext uri="{FF2B5EF4-FFF2-40B4-BE49-F238E27FC236}">
                <a16:creationId xmlns:a16="http://schemas.microsoft.com/office/drawing/2014/main" id="{03CC507C-DC8C-B848-8F26-391E9B80F9B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858000" y="1447800"/>
            <a:ext cx="2057400" cy="26517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en-US" sz="1800" b="1" dirty="0"/>
              <a:t>Stop. Think: What am I feeling?</a:t>
            </a:r>
          </a:p>
        </p:txBody>
      </p:sp>
      <p:sp>
        <p:nvSpPr>
          <p:cNvPr id="109" name="Content Placeholder 108">
            <a:extLst>
              <a:ext uri="{FF2B5EF4-FFF2-40B4-BE49-F238E27FC236}">
                <a16:creationId xmlns:a16="http://schemas.microsoft.com/office/drawing/2014/main" id="{07231A3E-99C0-E148-AE6F-AE7871FDAB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1000" y="6152388"/>
            <a:ext cx="914400" cy="265176"/>
          </a:xfr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sz="1400" b="1" dirty="0"/>
              <a:t>Step 3</a:t>
            </a:r>
          </a:p>
        </p:txBody>
      </p:sp>
      <p:sp>
        <p:nvSpPr>
          <p:cNvPr id="110" name="Content Placeholder 109">
            <a:extLst>
              <a:ext uri="{FF2B5EF4-FFF2-40B4-BE49-F238E27FC236}">
                <a16:creationId xmlns:a16="http://schemas.microsoft.com/office/drawing/2014/main" id="{79A211C8-796E-054C-AFE9-B29006176BC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686927" y="4002024"/>
            <a:ext cx="2057400" cy="26517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en-US" sz="1800" b="1" dirty="0"/>
              <a:t>Go into your shell. Take 3 deep breaths and think calm thoughts.</a:t>
            </a:r>
          </a:p>
        </p:txBody>
      </p:sp>
      <p:sp>
        <p:nvSpPr>
          <p:cNvPr id="111" name="Content Placeholder 110">
            <a:extLst>
              <a:ext uri="{FF2B5EF4-FFF2-40B4-BE49-F238E27FC236}">
                <a16:creationId xmlns:a16="http://schemas.microsoft.com/office/drawing/2014/main" id="{2E4B5CF1-49F8-B249-B443-B560D8A4E79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68293" y="6152388"/>
            <a:ext cx="914400" cy="265176"/>
          </a:xfr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sz="1400" b="1" dirty="0"/>
              <a:t>Step 4</a:t>
            </a:r>
          </a:p>
        </p:txBody>
      </p:sp>
      <p:sp>
        <p:nvSpPr>
          <p:cNvPr id="112" name="Content Placeholder 111">
            <a:extLst>
              <a:ext uri="{FF2B5EF4-FFF2-40B4-BE49-F238E27FC236}">
                <a16:creationId xmlns:a16="http://schemas.microsoft.com/office/drawing/2014/main" id="{3273A6F7-CB2D-A349-BEFF-33E86D64FE6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858000" y="4002024"/>
            <a:ext cx="2057400" cy="26517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en-US" sz="1800" b="1" dirty="0"/>
              <a:t>Come out of shell, express your feelings and think of a solution.</a:t>
            </a:r>
          </a:p>
        </p:txBody>
      </p:sp>
      <p:sp>
        <p:nvSpPr>
          <p:cNvPr id="144" name="Content Placeholder 143">
            <a:extLst>
              <a:ext uri="{FF2B5EF4-FFF2-40B4-BE49-F238E27FC236}">
                <a16:creationId xmlns:a16="http://schemas.microsoft.com/office/drawing/2014/main" id="{30947EAB-3232-2C48-A662-32200F19904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85572" y="6438897"/>
            <a:ext cx="4646770" cy="190503"/>
          </a:xfrm>
        </p:spPr>
        <p:txBody>
          <a:bodyPr anchor="t"/>
          <a:lstStyle/>
          <a:p>
            <a:pPr marL="0" indent="0">
              <a:buNone/>
            </a:pPr>
            <a:r>
              <a:rPr lang="en-US" sz="1000" dirty="0"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Adapted by WestEd Teaching Pyramid – </a:t>
            </a:r>
            <a:r>
              <a:rPr lang="en-US" sz="1000" dirty="0" err="1"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www.CAinclusion.org</a:t>
            </a:r>
            <a:r>
              <a:rPr lang="en-US" sz="1000" dirty="0"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/</a:t>
            </a:r>
            <a:r>
              <a:rPr lang="en-US" sz="1000" dirty="0" err="1"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teachingpyramid</a:t>
            </a:r>
            <a:endParaRPr lang="en-US" sz="1000" dirty="0"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</p:txBody>
      </p:sp>
      <p:pic>
        <p:nvPicPr>
          <p:cNvPr id="151" name="Content Placeholder 28" descr="A picture containing water&#10;&#10;Description automatically generated">
            <a:extLst>
              <a:ext uri="{FF2B5EF4-FFF2-40B4-BE49-F238E27FC236}">
                <a16:creationId xmlns:a16="http://schemas.microsoft.com/office/drawing/2014/main" id="{63DA829E-9BA3-6549-B8D6-8BE0BB3DDF96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3"/>
          <a:stretch>
            <a:fillRect/>
          </a:stretch>
        </p:blipFill>
        <p:spPr bwMode="auto">
          <a:xfrm>
            <a:off x="1014260" y="1559249"/>
            <a:ext cx="2286000" cy="221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Content Placeholder 3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3C22C3E-E851-E941-8A51-1CAE618873A9}"/>
              </a:ext>
            </a:extLst>
          </p:cNvPr>
          <p:cNvPicPr>
            <a:picLocks noGrp="1" noChangeAspect="1"/>
          </p:cNvPicPr>
          <p:nvPr>
            <p:ph idx="18"/>
          </p:nvPr>
        </p:nvPicPr>
        <p:blipFill>
          <a:blip r:embed="rId4"/>
          <a:stretch>
            <a:fillRect/>
          </a:stretch>
        </p:blipFill>
        <p:spPr bwMode="auto">
          <a:xfrm>
            <a:off x="5364709" y="1499725"/>
            <a:ext cx="18281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" name="Content Placeholder 32" descr="A picture containing room&#10;&#10;Description automatically generated">
            <a:extLst>
              <a:ext uri="{FF2B5EF4-FFF2-40B4-BE49-F238E27FC236}">
                <a16:creationId xmlns:a16="http://schemas.microsoft.com/office/drawing/2014/main" id="{BEFBB2E5-F619-9C4D-9DDE-F1B1A274C2BC}"/>
              </a:ext>
            </a:extLst>
          </p:cNvPr>
          <p:cNvPicPr>
            <a:picLocks noGrp="1" noChangeAspect="1"/>
          </p:cNvPicPr>
          <p:nvPr>
            <p:ph idx="19"/>
          </p:nvPr>
        </p:nvPicPr>
        <p:blipFill>
          <a:blip r:embed="rId5"/>
          <a:stretch>
            <a:fillRect/>
          </a:stretch>
        </p:blipFill>
        <p:spPr bwMode="auto">
          <a:xfrm>
            <a:off x="733121" y="4101194"/>
            <a:ext cx="284827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Content Placeholder 34" descr="Illustration of a cartoon turtle expressing an idea">
            <a:extLst>
              <a:ext uri="{FF2B5EF4-FFF2-40B4-BE49-F238E27FC236}">
                <a16:creationId xmlns:a16="http://schemas.microsoft.com/office/drawing/2014/main" id="{1C78D818-640B-3D40-A0EB-56FE68DA70D6}"/>
              </a:ext>
            </a:extLst>
          </p:cNvPr>
          <p:cNvPicPr>
            <a:picLocks noGrp="1" noChangeAspect="1"/>
          </p:cNvPicPr>
          <p:nvPr>
            <p:ph idx="20"/>
          </p:nvPr>
        </p:nvPicPr>
        <p:blipFill>
          <a:blip r:embed="rId6"/>
          <a:stretch>
            <a:fillRect/>
          </a:stretch>
        </p:blipFill>
        <p:spPr bwMode="auto">
          <a:xfrm rot="387994" flipH="1">
            <a:off x="5381205" y="4125572"/>
            <a:ext cx="167361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165036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75511230-FF36-824D-AC79-4480C5D04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2800" dirty="0">
                <a:solidFill>
                  <a:srgbClr val="004080"/>
                </a:solidFill>
              </a:rPr>
              <a:t>Family Tips on the Turtle Technique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F9FC663-7C4E-A544-8426-70BB316A2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914400"/>
            <a:ext cx="8305800" cy="5562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4080"/>
              </a:buClr>
            </a:pPr>
            <a:r>
              <a:rPr lang="en-US" sz="2400" dirty="0">
                <a:latin typeface="Footlight MT Light" pitchFamily="-84" charset="0"/>
              </a:rPr>
              <a:t>Model remaining calm</a:t>
            </a:r>
          </a:p>
          <a:p>
            <a:pPr>
              <a:lnSpc>
                <a:spcPct val="90000"/>
              </a:lnSpc>
              <a:buClr>
                <a:srgbClr val="004080"/>
              </a:buClr>
            </a:pPr>
            <a:r>
              <a:rPr lang="en-US" sz="2400" dirty="0">
                <a:latin typeface="Footlight MT Light" pitchFamily="-84" charset="0"/>
              </a:rPr>
              <a:t>Teach the child the steps of how to manage feelings and calm down (“think like a snail”)</a:t>
            </a:r>
          </a:p>
          <a:p>
            <a:pPr lvl="1">
              <a:lnSpc>
                <a:spcPct val="90000"/>
              </a:lnSpc>
              <a:buClr>
                <a:srgbClr val="FF8000"/>
              </a:buClr>
              <a:buFont typeface="Wingdings" pitchFamily="-84" charset="2"/>
              <a:buChar char="§"/>
            </a:pPr>
            <a:r>
              <a:rPr lang="en-US" sz="2200" dirty="0">
                <a:latin typeface="Footlight MT Light" pitchFamily="-84" charset="0"/>
              </a:rPr>
              <a:t>Step 1:  Recognize that something happened.</a:t>
            </a:r>
          </a:p>
          <a:p>
            <a:pPr lvl="1">
              <a:lnSpc>
                <a:spcPct val="90000"/>
              </a:lnSpc>
              <a:buClr>
                <a:srgbClr val="FF8000"/>
              </a:buClr>
              <a:buFont typeface="Wingdings" pitchFamily="-84" charset="2"/>
              <a:buChar char="§"/>
            </a:pPr>
            <a:r>
              <a:rPr lang="en-US" sz="2200" dirty="0">
                <a:latin typeface="Footlight MT Light" pitchFamily="-84" charset="0"/>
              </a:rPr>
              <a:t>Step 2:  Stop. Think: what are you feeling? Acknowledge your feeling and maybe do something physical to let that feeling out.</a:t>
            </a:r>
          </a:p>
          <a:p>
            <a:pPr lvl="1">
              <a:lnSpc>
                <a:spcPct val="90000"/>
              </a:lnSpc>
              <a:buClr>
                <a:srgbClr val="FF8000"/>
              </a:buClr>
              <a:buFont typeface="Wingdings" pitchFamily="-84" charset="2"/>
              <a:buChar char="§"/>
            </a:pPr>
            <a:r>
              <a:rPr lang="en-US" sz="2200" dirty="0">
                <a:latin typeface="Footlight MT Light" pitchFamily="-84" charset="0"/>
              </a:rPr>
              <a:t>Step 3:  Tuck inside your “shell” and take 3 belly breaths to help you become calm.</a:t>
            </a:r>
          </a:p>
          <a:p>
            <a:pPr lvl="1">
              <a:lnSpc>
                <a:spcPct val="90000"/>
              </a:lnSpc>
              <a:buClr>
                <a:srgbClr val="FF8000"/>
              </a:buClr>
              <a:buFont typeface="Wingdings" pitchFamily="-84" charset="2"/>
              <a:buChar char="§"/>
            </a:pPr>
            <a:r>
              <a:rPr lang="en-US" sz="2200" dirty="0">
                <a:latin typeface="Footlight MT Light" pitchFamily="-84" charset="0"/>
              </a:rPr>
              <a:t>Step 4:  Come out, express your feelings, and think of a solution.</a:t>
            </a:r>
          </a:p>
          <a:p>
            <a:pPr>
              <a:lnSpc>
                <a:spcPct val="90000"/>
              </a:lnSpc>
              <a:buClr>
                <a:srgbClr val="004080"/>
              </a:buClr>
            </a:pPr>
            <a:r>
              <a:rPr lang="en-US" sz="2400" dirty="0">
                <a:latin typeface="Footlight MT Light" pitchFamily="-84" charset="0"/>
              </a:rPr>
              <a:t>Practice steps frequently (see cue cards outlining each step)</a:t>
            </a:r>
          </a:p>
          <a:p>
            <a:pPr>
              <a:lnSpc>
                <a:spcPct val="90000"/>
              </a:lnSpc>
              <a:buClr>
                <a:srgbClr val="004080"/>
              </a:buClr>
            </a:pPr>
            <a:r>
              <a:rPr lang="en-US" sz="2400" dirty="0">
                <a:latin typeface="Footlight MT Light" pitchFamily="-84" charset="0"/>
              </a:rPr>
              <a:t>Prepare for and help the child handle strong emotions and to think of a solution (see “What Can the Child Do?” list)</a:t>
            </a:r>
          </a:p>
          <a:p>
            <a:pPr>
              <a:lnSpc>
                <a:spcPct val="90000"/>
              </a:lnSpc>
              <a:buClr>
                <a:srgbClr val="004080"/>
              </a:buClr>
            </a:pPr>
            <a:r>
              <a:rPr lang="en-US" sz="2400" dirty="0">
                <a:latin typeface="Footlight MT Light" pitchFamily="-84" charset="0"/>
              </a:rPr>
              <a:t>Give encouragement and acknowledgement as children make efforts to do the steps</a:t>
            </a:r>
          </a:p>
          <a:p>
            <a:pPr>
              <a:lnSpc>
                <a:spcPct val="90000"/>
              </a:lnSpc>
              <a:buClr>
                <a:srgbClr val="004080"/>
              </a:buClr>
            </a:pPr>
            <a:r>
              <a:rPr lang="en-US" sz="2400" dirty="0">
                <a:latin typeface="Footlight MT Light" pitchFamily="-84" charset="0"/>
              </a:rPr>
              <a:t>Families – teach the “Turtle Technique”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A197E8A-70F0-5740-A784-94A3A5069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6400800"/>
            <a:ext cx="8001000" cy="228600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>
                <a:latin typeface="Calibri" pitchFamily="-84" charset="0"/>
              </a:rPr>
              <a:t>Adapted from Webster-Stratton, C. (1991).  The teachers and children videotape series: Dina dinosaur school. Seattle, WA:  The Incredible Years.</a:t>
            </a:r>
          </a:p>
        </p:txBody>
      </p:sp>
    </p:spTree>
    <p:extLst>
      <p:ext uri="{BB962C8B-B14F-4D97-AF65-F5344CB8AC3E}">
        <p14:creationId xmlns:p14="http://schemas.microsoft.com/office/powerpoint/2010/main" val="3751585983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>
            <a:extLst>
              <a:ext uri="{FF2B5EF4-FFF2-40B4-BE49-F238E27FC236}">
                <a16:creationId xmlns:a16="http://schemas.microsoft.com/office/drawing/2014/main" id="{51C9AE52-FEB5-3F49-B267-FBCF03B25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20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63" t="1135" r="47804" b="72263"/>
          <a:stretch>
            <a:fillRect/>
          </a:stretch>
        </p:blipFill>
        <p:spPr bwMode="auto">
          <a:xfrm>
            <a:off x="381000" y="762000"/>
            <a:ext cx="175260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6117737-D026-8A45-87D7-45A68F0DE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The Child Do?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F3FDE2-87C7-EC4E-A2C2-C9F0C5289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24" y="1981200"/>
            <a:ext cx="8113776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Help the Child Think of a Possible Solution:</a:t>
            </a:r>
            <a:br>
              <a:rPr lang="en-US" dirty="0"/>
            </a:br>
            <a:r>
              <a:rPr lang="en-US" i="1" dirty="0"/>
              <a:t>(These are from the Solution Kit)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A526B37-4CC5-6C44-8EC3-BDDCBEEA07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5800" y="3404616"/>
            <a:ext cx="3886200" cy="609600"/>
          </a:xfrm>
        </p:spPr>
        <p:txBody>
          <a:bodyPr/>
          <a:lstStyle/>
          <a:p>
            <a:r>
              <a:rPr lang="en-US" sz="2800" dirty="0"/>
              <a:t>Get an adult</a:t>
            </a:r>
          </a:p>
          <a:p>
            <a:r>
              <a:rPr lang="en-US" sz="2800" dirty="0"/>
              <a:t>Ask in a friendly way</a:t>
            </a:r>
          </a:p>
          <a:p>
            <a:r>
              <a:rPr lang="en-US" sz="2800" dirty="0"/>
              <a:t>Ignore</a:t>
            </a:r>
          </a:p>
          <a:p>
            <a:r>
              <a:rPr lang="en-US" sz="2800" dirty="0"/>
              <a:t>Play</a:t>
            </a:r>
          </a:p>
          <a:p>
            <a:r>
              <a:rPr lang="en-US" sz="2800" dirty="0"/>
              <a:t>Say, “Please stop.”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DE1D97A-99F8-E640-A84C-835B5A59569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0" y="3404616"/>
            <a:ext cx="3886200" cy="609600"/>
          </a:xfrm>
        </p:spPr>
        <p:txBody>
          <a:bodyPr/>
          <a:lstStyle/>
          <a:p>
            <a:r>
              <a:rPr lang="en-US" sz="2800" dirty="0"/>
              <a:t>Say, “Please.”</a:t>
            </a:r>
          </a:p>
          <a:p>
            <a:r>
              <a:rPr lang="en-US" sz="2800" dirty="0"/>
              <a:t>Share</a:t>
            </a:r>
          </a:p>
          <a:p>
            <a:r>
              <a:rPr lang="en-US" sz="2800" dirty="0"/>
              <a:t>Trade a toy/item</a:t>
            </a:r>
          </a:p>
          <a:p>
            <a:r>
              <a:rPr lang="en-US" sz="2800" dirty="0"/>
              <a:t>Wait and take turns</a:t>
            </a:r>
          </a:p>
          <a:p>
            <a:r>
              <a:rPr lang="en-US" sz="2800" dirty="0"/>
              <a:t>Set a Timer</a:t>
            </a:r>
          </a:p>
        </p:txBody>
      </p:sp>
    </p:spTree>
    <p:extLst>
      <p:ext uri="{BB962C8B-B14F-4D97-AF65-F5344CB8AC3E}">
        <p14:creationId xmlns:p14="http://schemas.microsoft.com/office/powerpoint/2010/main" val="4136152116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1">
            <a:extLst>
              <a:ext uri="{FF2B5EF4-FFF2-40B4-BE49-F238E27FC236}">
                <a16:creationId xmlns:a16="http://schemas.microsoft.com/office/drawing/2014/main" id="{EC4553AB-2D2E-0E45-ABD7-87B0E6DC1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6423"/>
            <a:ext cx="9144000" cy="68640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209612-24FA-5E4A-9AC9-BD4F17ECA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Tucker Turtle is a terrific turtle. He lives with his family in a small pond.</a:t>
            </a:r>
          </a:p>
        </p:txBody>
      </p:sp>
      <p:pic>
        <p:nvPicPr>
          <p:cNvPr id="14" name="Picture 10" descr="Illustration of a younger cartoon turtle">
            <a:extLst>
              <a:ext uri="{FF2B5EF4-FFF2-40B4-BE49-F238E27FC236}">
                <a16:creationId xmlns:a16="http://schemas.microsoft.com/office/drawing/2014/main" id="{29FA14A5-F1A3-AF4F-BC6D-54CE5AB3675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733800"/>
            <a:ext cx="133720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21" descr="Illustration of an older cartoon turtle">
            <a:extLst>
              <a:ext uri="{FF2B5EF4-FFF2-40B4-BE49-F238E27FC236}">
                <a16:creationId xmlns:a16="http://schemas.microsoft.com/office/drawing/2014/main" id="{C3216837-3407-2244-AC1F-1AA814F97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/>
        </p:blipFill>
        <p:spPr>
          <a:xfrm flipH="1">
            <a:off x="-609600" y="4648201"/>
            <a:ext cx="2131884" cy="3401565"/>
          </a:xfrm>
        </p:spPr>
      </p:pic>
    </p:spTree>
    <p:extLst>
      <p:ext uri="{BB962C8B-B14F-4D97-AF65-F5344CB8AC3E}">
        <p14:creationId xmlns:p14="http://schemas.microsoft.com/office/powerpoint/2010/main" val="1906529097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 descr="Illustration of a cartoon dog">
            <a:extLst>
              <a:ext uri="{FF2B5EF4-FFF2-40B4-BE49-F238E27FC236}">
                <a16:creationId xmlns:a16="http://schemas.microsoft.com/office/drawing/2014/main" id="{AB395B5C-1555-A840-BF1E-CC0BC94B563B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2386442" y="2165252"/>
            <a:ext cx="1152788" cy="198767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6E7542-CC0F-754F-AF14-2A2D1683D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Sometimes, things happen that can make Tucker really mad.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EF939-3DAD-0E48-8E21-215DB44C4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351" y="1323974"/>
            <a:ext cx="2086141" cy="1060323"/>
          </a:xfrm>
          <a:prstGeom prst="wedgeEllipseCallout">
            <a:avLst>
              <a:gd name="adj1" fmla="val -12066"/>
              <a:gd name="adj2" fmla="val 117692"/>
            </a:avLst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sz="1600" b="1" dirty="0">
                <a:latin typeface="Arial" charset="0"/>
                <a:ea typeface="ＭＳ Ｐゴシック" charset="-128"/>
                <a:cs typeface="ＭＳ Ｐゴシック" charset="-128"/>
              </a:rPr>
              <a:t>You can’t play with us.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018F1-B37F-7044-8AC7-7361E2C8A3A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355695" y="1323974"/>
            <a:ext cx="2222274" cy="1257300"/>
          </a:xfrm>
          <a:prstGeom prst="wedgeEllipseCallout">
            <a:avLst>
              <a:gd name="adj1" fmla="val 70592"/>
              <a:gd name="adj2" fmla="val 20803"/>
            </a:avLst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1600" b="1" dirty="0">
                <a:latin typeface="Arial" charset="0"/>
                <a:ea typeface="ＭＳ Ｐゴシック" charset="-128"/>
                <a:cs typeface="ＭＳ Ｐゴシック" charset="-128"/>
              </a:rPr>
              <a:t>It’s time to stop playing and get ready for dinner. </a:t>
            </a:r>
          </a:p>
        </p:txBody>
      </p:sp>
      <p:pic>
        <p:nvPicPr>
          <p:cNvPr id="14" name="Content Placeholder 13" descr="Illustration of a cartoon frog">
            <a:extLst>
              <a:ext uri="{FF2B5EF4-FFF2-40B4-BE49-F238E27FC236}">
                <a16:creationId xmlns:a16="http://schemas.microsoft.com/office/drawing/2014/main" id="{68B98A93-A237-8040-A34E-6C25DFA79EB5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4"/>
          <a:stretch>
            <a:fillRect/>
          </a:stretch>
        </p:blipFill>
        <p:spPr>
          <a:xfrm>
            <a:off x="671712" y="3221987"/>
            <a:ext cx="2194652" cy="1203519"/>
          </a:xfrm>
        </p:spPr>
      </p:pic>
      <p:pic>
        <p:nvPicPr>
          <p:cNvPr id="18" name="Content Placeholder 17" descr="Illustration of an angry cartoon turtle">
            <a:extLst>
              <a:ext uri="{FF2B5EF4-FFF2-40B4-BE49-F238E27FC236}">
                <a16:creationId xmlns:a16="http://schemas.microsoft.com/office/drawing/2014/main" id="{0E524656-16ED-394E-B1A3-C7C1707CDEFC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5"/>
          <a:srcRect/>
          <a:stretch/>
        </p:blipFill>
        <p:spPr>
          <a:xfrm>
            <a:off x="3440445" y="4398643"/>
            <a:ext cx="2073228" cy="2169788"/>
          </a:xfrm>
        </p:spPr>
      </p:pic>
      <p:pic>
        <p:nvPicPr>
          <p:cNvPr id="20" name="Content Placeholder 19" descr="Illustration of an older cartoon turtle">
            <a:extLst>
              <a:ext uri="{FF2B5EF4-FFF2-40B4-BE49-F238E27FC236}">
                <a16:creationId xmlns:a16="http://schemas.microsoft.com/office/drawing/2014/main" id="{A709AA35-859B-3F4A-9A24-46986C56002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6"/>
          <a:srcRect/>
          <a:stretch/>
        </p:blipFill>
        <p:spPr>
          <a:xfrm>
            <a:off x="6957881" y="1640036"/>
            <a:ext cx="1728918" cy="2758607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542CAA-19BD-A942-BC39-87FABF4137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310572" y="3636865"/>
            <a:ext cx="2495482" cy="1032130"/>
          </a:xfrm>
          <a:prstGeom prst="cloudCallout">
            <a:avLst>
              <a:gd name="adj1" fmla="val -22300"/>
              <a:gd name="adj2" fmla="val 94393"/>
            </a:avLst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1600" b="1" dirty="0">
                <a:latin typeface="Arial" charset="0"/>
                <a:ea typeface="ＭＳ Ｐゴシック" charset="-128"/>
                <a:cs typeface="ＭＳ Ｐゴシック" charset="-128"/>
              </a:rPr>
              <a:t>That makes me MAD!</a:t>
            </a:r>
          </a:p>
        </p:txBody>
      </p:sp>
    </p:spTree>
    <p:extLst>
      <p:ext uri="{BB962C8B-B14F-4D97-AF65-F5344CB8AC3E}">
        <p14:creationId xmlns:p14="http://schemas.microsoft.com/office/powerpoint/2010/main" val="3151166932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xplosion 2 24">
            <a:extLst>
              <a:ext uri="{FF2B5EF4-FFF2-40B4-BE49-F238E27FC236}">
                <a16:creationId xmlns:a16="http://schemas.microsoft.com/office/drawing/2014/main" id="{7B6DCF0A-955B-E845-89EF-60E466709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rot="1581920">
            <a:off x="1610746" y="1439557"/>
            <a:ext cx="6037361" cy="5748772"/>
          </a:xfrm>
          <a:prstGeom prst="irregularSeal2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BCBDF6-72F4-A249-A18E-C8BA36BD0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It used to be that when Tucker got mad, he would hit, kick, or yell at his family and friends. His family and friends would get sad and scared.</a:t>
            </a:r>
          </a:p>
        </p:txBody>
      </p:sp>
      <p:pic>
        <p:nvPicPr>
          <p:cNvPr id="14" name="Content Placeholder 13" descr="Illustration of a shocked cartoon mouse">
            <a:extLst>
              <a:ext uri="{FF2B5EF4-FFF2-40B4-BE49-F238E27FC236}">
                <a16:creationId xmlns:a16="http://schemas.microsoft.com/office/drawing/2014/main" id="{3BAD7829-67FC-F240-9884-8A7734B0F4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1002303">
            <a:off x="1036278" y="1978639"/>
            <a:ext cx="1612426" cy="2370160"/>
          </a:xfrm>
        </p:spPr>
      </p:pic>
      <p:pic>
        <p:nvPicPr>
          <p:cNvPr id="16" name="Content Placeholder 15" descr="Illustration of a shocked cartoon dog">
            <a:extLst>
              <a:ext uri="{FF2B5EF4-FFF2-40B4-BE49-F238E27FC236}">
                <a16:creationId xmlns:a16="http://schemas.microsoft.com/office/drawing/2014/main" id="{78F4DD8E-29B1-8844-80F7-CCD072CD2B07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4"/>
          <a:stretch>
            <a:fillRect/>
          </a:stretch>
        </p:blipFill>
        <p:spPr>
          <a:xfrm>
            <a:off x="3412396" y="1498853"/>
            <a:ext cx="863567" cy="1853585"/>
          </a:xfrm>
        </p:spPr>
      </p:pic>
      <p:pic>
        <p:nvPicPr>
          <p:cNvPr id="18" name="Content Placeholder 17" descr="Illustration of a shocked cartoon frog">
            <a:extLst>
              <a:ext uri="{FF2B5EF4-FFF2-40B4-BE49-F238E27FC236}">
                <a16:creationId xmlns:a16="http://schemas.microsoft.com/office/drawing/2014/main" id="{0D79D87C-1053-774B-A1B4-E49E2AB4888F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5"/>
          <a:stretch>
            <a:fillRect/>
          </a:stretch>
        </p:blipFill>
        <p:spPr>
          <a:xfrm rot="20647970" flipH="1">
            <a:off x="6059455" y="1757729"/>
            <a:ext cx="1961304" cy="1657350"/>
          </a:xfrm>
        </p:spPr>
      </p:pic>
      <p:pic>
        <p:nvPicPr>
          <p:cNvPr id="20" name="Content Placeholder 19" descr="Illustration of a shocked cartoon catepillar">
            <a:extLst>
              <a:ext uri="{FF2B5EF4-FFF2-40B4-BE49-F238E27FC236}">
                <a16:creationId xmlns:a16="http://schemas.microsoft.com/office/drawing/2014/main" id="{F4967897-E325-2146-B8D7-558FED2BDF93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6"/>
          <a:stretch>
            <a:fillRect/>
          </a:stretch>
        </p:blipFill>
        <p:spPr>
          <a:xfrm rot="20264322">
            <a:off x="674771" y="4841907"/>
            <a:ext cx="2042176" cy="1550434"/>
          </a:xfrm>
        </p:spPr>
      </p:pic>
      <p:pic>
        <p:nvPicPr>
          <p:cNvPr id="22" name="Content Placeholder 21" descr="Illustration of a shocked, older cartoon turtle">
            <a:extLst>
              <a:ext uri="{FF2B5EF4-FFF2-40B4-BE49-F238E27FC236}">
                <a16:creationId xmlns:a16="http://schemas.microsoft.com/office/drawing/2014/main" id="{D5A64422-65D5-9F45-89A8-E776373FF72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7"/>
          <a:srcRect/>
          <a:stretch/>
        </p:blipFill>
        <p:spPr>
          <a:xfrm rot="210661">
            <a:off x="6525625" y="3689664"/>
            <a:ext cx="1752600" cy="2796392"/>
          </a:xfrm>
        </p:spPr>
      </p:pic>
      <p:pic>
        <p:nvPicPr>
          <p:cNvPr id="24" name="Content Placeholder 23" descr="Illustration of an angry cartoon turtle">
            <a:extLst>
              <a:ext uri="{FF2B5EF4-FFF2-40B4-BE49-F238E27FC236}">
                <a16:creationId xmlns:a16="http://schemas.microsoft.com/office/drawing/2014/main" id="{D521AA32-44AC-B64E-B125-87ADD001CEAB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8"/>
          <a:stretch>
            <a:fillRect/>
          </a:stretch>
        </p:blipFill>
        <p:spPr>
          <a:xfrm>
            <a:off x="3844181" y="3352438"/>
            <a:ext cx="1279184" cy="1923013"/>
          </a:xfrm>
        </p:spPr>
      </p:pic>
    </p:spTree>
    <p:extLst>
      <p:ext uri="{BB962C8B-B14F-4D97-AF65-F5344CB8AC3E}">
        <p14:creationId xmlns:p14="http://schemas.microsoft.com/office/powerpoint/2010/main" val="1029447169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306CB-4733-5A45-B2CA-644761C01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Tucker now knows a new way to stay calm when he gets mad.</a:t>
            </a:r>
            <a:endParaRPr lang="en-US" sz="2800" dirty="0"/>
          </a:p>
        </p:txBody>
      </p:sp>
      <p:pic>
        <p:nvPicPr>
          <p:cNvPr id="14" name="Content Placeholder 13" descr="Illustration of thoughtful cartoon turtle">
            <a:extLst>
              <a:ext uri="{FF2B5EF4-FFF2-40B4-BE49-F238E27FC236}">
                <a16:creationId xmlns:a16="http://schemas.microsoft.com/office/drawing/2014/main" id="{4B20D652-9099-6245-B509-753571B33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3091861" y="1676400"/>
            <a:ext cx="2884077" cy="4797552"/>
          </a:xfrm>
        </p:spPr>
      </p:pic>
    </p:spTree>
    <p:extLst>
      <p:ext uri="{BB962C8B-B14F-4D97-AF65-F5344CB8AC3E}">
        <p14:creationId xmlns:p14="http://schemas.microsoft.com/office/powerpoint/2010/main" val="3615103629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3D34B-7C92-1745-97D8-D43D228A2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Tucker now knows a new way to “think like a turtle” when something happens to make him mad.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94E05-8489-964C-82C2-AFEBA0E84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715000"/>
            <a:ext cx="1447800" cy="609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Step 1</a:t>
            </a:r>
          </a:p>
        </p:txBody>
      </p:sp>
      <p:pic>
        <p:nvPicPr>
          <p:cNvPr id="14" name="Content Placeholder 13" descr="Illustration of a cartoon turtle getting hit by a ball">
            <a:extLst>
              <a:ext uri="{FF2B5EF4-FFF2-40B4-BE49-F238E27FC236}">
                <a16:creationId xmlns:a16="http://schemas.microsoft.com/office/drawing/2014/main" id="{E77610EE-DAF8-B94D-9D67-634CB86583EB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2000250" y="1564676"/>
            <a:ext cx="5067300" cy="4915372"/>
          </a:xfrm>
        </p:spPr>
      </p:pic>
    </p:spTree>
    <p:extLst>
      <p:ext uri="{BB962C8B-B14F-4D97-AF65-F5344CB8AC3E}">
        <p14:creationId xmlns:p14="http://schemas.microsoft.com/office/powerpoint/2010/main" val="3073705222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57CA3-8F13-DA4E-B785-C6392BC86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>
                <a:solidFill>
                  <a:srgbClr val="002060"/>
                </a:solidFill>
              </a:rPr>
              <a:t>He can </a:t>
            </a:r>
            <a:r>
              <a:rPr lang="en-US" sz="2500" dirty="0">
                <a:solidFill>
                  <a:srgbClr val="FF0000"/>
                </a:solidFill>
              </a:rPr>
              <a:t>stop </a:t>
            </a:r>
            <a:r>
              <a:rPr lang="en-US" sz="2500" dirty="0">
                <a:solidFill>
                  <a:srgbClr val="002060"/>
                </a:solidFill>
              </a:rPr>
              <a:t>and keep his hands, body, and yelling to himself. He can think, “What am I feeling?” If he is angry, he can stomp his feet and say, “I’m mad!”</a:t>
            </a:r>
            <a:endParaRPr lang="en-US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4F0A1-5496-0946-B088-B11641FB0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715000"/>
            <a:ext cx="1444752" cy="609600"/>
          </a:xfrm>
          <a:ln w="38100">
            <a:solidFill>
              <a:schemeClr val="tx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Step 2</a:t>
            </a:r>
          </a:p>
        </p:txBody>
      </p:sp>
      <p:pic>
        <p:nvPicPr>
          <p:cNvPr id="14" name="Content Placeholder 13" descr="Illustration of a cartoon turtle with a stop sign">
            <a:extLst>
              <a:ext uri="{FF2B5EF4-FFF2-40B4-BE49-F238E27FC236}">
                <a16:creationId xmlns:a16="http://schemas.microsoft.com/office/drawing/2014/main" id="{E3DB8B6E-96C6-3942-A379-9D10FC25218A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2514600" y="1557528"/>
            <a:ext cx="4038600" cy="5050008"/>
          </a:xfrm>
        </p:spPr>
      </p:pic>
    </p:spTree>
    <p:extLst>
      <p:ext uri="{BB962C8B-B14F-4D97-AF65-F5344CB8AC3E}">
        <p14:creationId xmlns:p14="http://schemas.microsoft.com/office/powerpoint/2010/main" val="3911273526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57CA3-8F13-DA4E-B785-C6392BC86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He can </a:t>
            </a:r>
            <a:r>
              <a:rPr lang="en-US" sz="2400" dirty="0">
                <a:solidFill>
                  <a:srgbClr val="33CC33"/>
                </a:solidFill>
              </a:rPr>
              <a:t>tuck</a:t>
            </a:r>
            <a:r>
              <a:rPr lang="en-US" sz="2400" dirty="0"/>
              <a:t> inside his shell and take </a:t>
            </a:r>
            <a:r>
              <a:rPr lang="en-US" sz="2400" dirty="0">
                <a:solidFill>
                  <a:srgbClr val="33CC33"/>
                </a:solidFill>
              </a:rPr>
              <a:t>3 deep breaths to calm down.</a:t>
            </a:r>
            <a:endParaRPr lang="en-US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4F0A1-5496-0946-B088-B11641FB0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715000"/>
            <a:ext cx="1444752" cy="609600"/>
          </a:xfrm>
          <a:ln w="38100">
            <a:solidFill>
              <a:schemeClr val="tx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Step 3</a:t>
            </a:r>
          </a:p>
        </p:txBody>
      </p:sp>
      <p:pic>
        <p:nvPicPr>
          <p:cNvPr id="14" name="Content Placeholder 13" descr="Illustration of a cartoon turtle inside its shell thinking 1, 2 ,3">
            <a:extLst>
              <a:ext uri="{FF2B5EF4-FFF2-40B4-BE49-F238E27FC236}">
                <a16:creationId xmlns:a16="http://schemas.microsoft.com/office/drawing/2014/main" id="{E3DB8B6E-96C6-3942-A379-9D10FC25218A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rcRect/>
          <a:stretch/>
        </p:blipFill>
        <p:spPr>
          <a:xfrm>
            <a:off x="1219200" y="1400947"/>
            <a:ext cx="6324600" cy="5076053"/>
          </a:xfrm>
        </p:spPr>
      </p:pic>
    </p:spTree>
    <p:extLst>
      <p:ext uri="{BB962C8B-B14F-4D97-AF65-F5344CB8AC3E}">
        <p14:creationId xmlns:p14="http://schemas.microsoft.com/office/powerpoint/2010/main" val="1947896849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57CA3-8F13-DA4E-B785-C6392BC86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Tucker can come out of his shell, express his feelings, then </a:t>
            </a:r>
            <a:r>
              <a:rPr lang="en-US" sz="2400" dirty="0">
                <a:solidFill>
                  <a:srgbClr val="33CC33"/>
                </a:solidFill>
              </a:rPr>
              <a:t>think of a solution</a:t>
            </a:r>
            <a:r>
              <a:rPr lang="en-US" sz="2400" dirty="0"/>
              <a:t> or a way to make it better.</a:t>
            </a:r>
            <a:endParaRPr lang="en-US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4F0A1-5496-0946-B088-B11641FB0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715000"/>
            <a:ext cx="1444752" cy="609600"/>
          </a:xfrm>
          <a:ln w="38100">
            <a:solidFill>
              <a:schemeClr val="tx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Step 4</a:t>
            </a:r>
          </a:p>
        </p:txBody>
      </p:sp>
      <p:pic>
        <p:nvPicPr>
          <p:cNvPr id="14" name="Content Placeholder 13" descr="Illustration of a cartoon turtle expressing an idea">
            <a:extLst>
              <a:ext uri="{FF2B5EF4-FFF2-40B4-BE49-F238E27FC236}">
                <a16:creationId xmlns:a16="http://schemas.microsoft.com/office/drawing/2014/main" id="{E3DB8B6E-96C6-3942-A379-9D10FC25218A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rcRect/>
          <a:stretch/>
        </p:blipFill>
        <p:spPr>
          <a:xfrm rot="21194700">
            <a:off x="2874969" y="1495310"/>
            <a:ext cx="3697177" cy="5050008"/>
          </a:xfrm>
        </p:spPr>
      </p:pic>
    </p:spTree>
    <p:extLst>
      <p:ext uri="{BB962C8B-B14F-4D97-AF65-F5344CB8AC3E}">
        <p14:creationId xmlns:p14="http://schemas.microsoft.com/office/powerpoint/2010/main" val="1130644269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Footlight MT Light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14714</TotalTime>
  <Words>637</Words>
  <Application>Microsoft Macintosh PowerPoint</Application>
  <PresentationFormat>On-screen Show (4:3)</PresentationFormat>
  <Paragraphs>70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Footlight MT Light</vt:lpstr>
      <vt:lpstr>Times New Roman</vt:lpstr>
      <vt:lpstr>Wingdings</vt:lpstr>
      <vt:lpstr>1_Blank Presentation</vt:lpstr>
      <vt:lpstr>Blank Master</vt:lpstr>
      <vt:lpstr>Tucker Turtle Takes Time to Tuck and Think at Home</vt:lpstr>
      <vt:lpstr>Tucker Turtle is a terrific turtle. He lives with his family in a small pond.</vt:lpstr>
      <vt:lpstr>Sometimes, things happen that can make Tucker really mad. </vt:lpstr>
      <vt:lpstr>It used to be that when Tucker got mad, he would hit, kick, or yell at his family and friends. His family and friends would get sad and scared.</vt:lpstr>
      <vt:lpstr>Tucker now knows a new way to stay calm when he gets mad.</vt:lpstr>
      <vt:lpstr>Tucker now knows a new way to “think like a turtle” when something happens to make him mad. </vt:lpstr>
      <vt:lpstr>He can stop and keep his hands, body, and yelling to himself. He can think, “What am I feeling?” If he is angry, he can stomp his feet and say, “I’m mad!”</vt:lpstr>
      <vt:lpstr>He can tuck inside his shell and take 3 deep breaths to calm down.</vt:lpstr>
      <vt:lpstr>Tucker can come out of his shell, express his feelings, then think of a solution or a way to make it better.</vt:lpstr>
      <vt:lpstr>When Tucker stops and thinks, his body is calm and feels better.  When he uses gentle touches and kind words with his family and friends, they feel happy and safe. </vt:lpstr>
      <vt:lpstr>Tucker’s family practices stopping and thinking together using Tucker’s new way to calm down.</vt:lpstr>
      <vt:lpstr>Turtle Technique (CA CSEFEL)</vt:lpstr>
      <vt:lpstr>Family Tips on the Turtle Technique</vt:lpstr>
      <vt:lpstr>What Can The Child Do?</vt:lpstr>
    </vt:vector>
  </TitlesOfParts>
  <Company>University of South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Go to Preschool</dc:title>
  <dc:creator>Rochelle Lentini</dc:creator>
  <cp:lastModifiedBy>Alejandro Castillon</cp:lastModifiedBy>
  <cp:revision>137</cp:revision>
  <cp:lastPrinted>2018-02-15T20:53:17Z</cp:lastPrinted>
  <dcterms:created xsi:type="dcterms:W3CDTF">2014-04-10T19:43:30Z</dcterms:created>
  <dcterms:modified xsi:type="dcterms:W3CDTF">2020-06-11T16:19:30Z</dcterms:modified>
</cp:coreProperties>
</file>