
<file path=[Content_Types].xml><?xml version="1.0" encoding="utf-8"?>
<Types xmlns="http://schemas.openxmlformats.org/package/2006/content-types">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slideLayouts/slideLayout15.xml" ContentType="application/vnd.openxmlformats-officedocument.presentationml.slideLayout+xml"/>
  <Override PartName="/ppt/slides/slide20.xml" ContentType="application/vnd.openxmlformats-officedocument.presentationml.slide+xml"/>
  <Override PartName="/ppt/slideLayouts/slideLayout24.xml" ContentType="application/vnd.openxmlformats-officedocument.presentationml.slideLayout+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theme/theme4.xml" ContentType="application/vnd.openxmlformats-officedocument.theme+xml"/>
  <Override PartName="/ppt/slideLayouts/slideLayout13.xml" ContentType="application/vnd.openxmlformats-officedocument.presentationml.slideLayout+xml"/>
  <Override PartName="/ppt/slideLayouts/slideLayout29.xml" ContentType="application/vnd.openxmlformats-officedocument.presentationml.slideLayout+xml"/>
  <Override PartName="/ppt/slides/slide9.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27.xml" ContentType="application/vnd.openxmlformats-officedocument.presentationml.slideLayout+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theme/theme1.xml" ContentType="application/vnd.openxmlformats-officedocument.theme+xml"/>
  <Override PartName="/ppt/slideLayouts/slideLayout10.xml" ContentType="application/vnd.openxmlformats-officedocument.presentationml.slideLayout+xml"/>
  <Override PartName="/ppt/presentation.xml" ContentType="application/vnd.openxmlformats-officedocument.presentationml.presentation.main+xml"/>
  <Override PartName="/ppt/slideLayouts/slideLayout26.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Lst>
  <p:notesMasterIdLst>
    <p:notesMasterId r:id="rId23"/>
  </p:notesMasterIdLst>
  <p:handoutMasterIdLst>
    <p:handoutMasterId r:id="rId24"/>
  </p:handoutMasterIdLst>
  <p:sldIdLst>
    <p:sldId id="284" r:id="rId3"/>
    <p:sldId id="285" r:id="rId4"/>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Lst>
  <p:sldSz cx="9144000" cy="6858000" type="screen4x3"/>
  <p:notesSz cx="9296400" cy="7010400"/>
  <p:defaultTextStyle>
    <a:defPPr>
      <a:defRPr lang="en-US"/>
    </a:defPPr>
    <a:lvl1pPr algn="l" rtl="0" fontAlgn="base">
      <a:spcBef>
        <a:spcPct val="0"/>
      </a:spcBef>
      <a:spcAft>
        <a:spcPct val="0"/>
      </a:spcAft>
      <a:defRPr sz="2800" kern="1200">
        <a:solidFill>
          <a:schemeClr val="tx1"/>
        </a:solidFill>
        <a:latin typeface="Comic Sans MS" pitchFamily="-84" charset="0"/>
        <a:ea typeface="ＭＳ Ｐゴシック" pitchFamily="-84" charset="-128"/>
        <a:cs typeface="ＭＳ Ｐゴシック" pitchFamily="-84" charset="-128"/>
      </a:defRPr>
    </a:lvl1pPr>
    <a:lvl2pPr marL="457200" algn="l" rtl="0" fontAlgn="base">
      <a:spcBef>
        <a:spcPct val="0"/>
      </a:spcBef>
      <a:spcAft>
        <a:spcPct val="0"/>
      </a:spcAft>
      <a:defRPr sz="2800" kern="1200">
        <a:solidFill>
          <a:schemeClr val="tx1"/>
        </a:solidFill>
        <a:latin typeface="Comic Sans MS" pitchFamily="-84" charset="0"/>
        <a:ea typeface="ＭＳ Ｐゴシック" pitchFamily="-84" charset="-128"/>
        <a:cs typeface="ＭＳ Ｐゴシック" pitchFamily="-84" charset="-128"/>
      </a:defRPr>
    </a:lvl2pPr>
    <a:lvl3pPr marL="914400" algn="l" rtl="0" fontAlgn="base">
      <a:spcBef>
        <a:spcPct val="0"/>
      </a:spcBef>
      <a:spcAft>
        <a:spcPct val="0"/>
      </a:spcAft>
      <a:defRPr sz="2800" kern="1200">
        <a:solidFill>
          <a:schemeClr val="tx1"/>
        </a:solidFill>
        <a:latin typeface="Comic Sans MS" pitchFamily="-84" charset="0"/>
        <a:ea typeface="ＭＳ Ｐゴシック" pitchFamily="-84" charset="-128"/>
        <a:cs typeface="ＭＳ Ｐゴシック" pitchFamily="-84" charset="-128"/>
      </a:defRPr>
    </a:lvl3pPr>
    <a:lvl4pPr marL="1371600" algn="l" rtl="0" fontAlgn="base">
      <a:spcBef>
        <a:spcPct val="0"/>
      </a:spcBef>
      <a:spcAft>
        <a:spcPct val="0"/>
      </a:spcAft>
      <a:defRPr sz="2800" kern="1200">
        <a:solidFill>
          <a:schemeClr val="tx1"/>
        </a:solidFill>
        <a:latin typeface="Comic Sans MS" pitchFamily="-84" charset="0"/>
        <a:ea typeface="ＭＳ Ｐゴシック" pitchFamily="-84" charset="-128"/>
        <a:cs typeface="ＭＳ Ｐゴシック" pitchFamily="-84" charset="-128"/>
      </a:defRPr>
    </a:lvl4pPr>
    <a:lvl5pPr marL="1828800" algn="l" rtl="0" fontAlgn="base">
      <a:spcBef>
        <a:spcPct val="0"/>
      </a:spcBef>
      <a:spcAft>
        <a:spcPct val="0"/>
      </a:spcAft>
      <a:defRPr sz="2800" kern="1200">
        <a:solidFill>
          <a:schemeClr val="tx1"/>
        </a:solidFill>
        <a:latin typeface="Comic Sans MS" pitchFamily="-84" charset="0"/>
        <a:ea typeface="ＭＳ Ｐゴシック" pitchFamily="-84" charset="-128"/>
        <a:cs typeface="ＭＳ Ｐゴシック" pitchFamily="-84" charset="-128"/>
      </a:defRPr>
    </a:lvl5pPr>
    <a:lvl6pPr marL="2286000" algn="l" defTabSz="457200" rtl="0" eaLnBrk="1" latinLnBrk="0" hangingPunct="1">
      <a:defRPr sz="2800" kern="1200">
        <a:solidFill>
          <a:schemeClr val="tx1"/>
        </a:solidFill>
        <a:latin typeface="Comic Sans MS" pitchFamily="-84" charset="0"/>
        <a:ea typeface="ＭＳ Ｐゴシック" pitchFamily="-84" charset="-128"/>
        <a:cs typeface="ＭＳ Ｐゴシック" pitchFamily="-84" charset="-128"/>
      </a:defRPr>
    </a:lvl6pPr>
    <a:lvl7pPr marL="2743200" algn="l" defTabSz="457200" rtl="0" eaLnBrk="1" latinLnBrk="0" hangingPunct="1">
      <a:defRPr sz="2800" kern="1200">
        <a:solidFill>
          <a:schemeClr val="tx1"/>
        </a:solidFill>
        <a:latin typeface="Comic Sans MS" pitchFamily="-84" charset="0"/>
        <a:ea typeface="ＭＳ Ｐゴシック" pitchFamily="-84" charset="-128"/>
        <a:cs typeface="ＭＳ Ｐゴシック" pitchFamily="-84" charset="-128"/>
      </a:defRPr>
    </a:lvl7pPr>
    <a:lvl8pPr marL="3200400" algn="l" defTabSz="457200" rtl="0" eaLnBrk="1" latinLnBrk="0" hangingPunct="1">
      <a:defRPr sz="2800" kern="1200">
        <a:solidFill>
          <a:schemeClr val="tx1"/>
        </a:solidFill>
        <a:latin typeface="Comic Sans MS" pitchFamily="-84" charset="0"/>
        <a:ea typeface="ＭＳ Ｐゴシック" pitchFamily="-84" charset="-128"/>
        <a:cs typeface="ＭＳ Ｐゴシック" pitchFamily="-84" charset="-128"/>
      </a:defRPr>
    </a:lvl8pPr>
    <a:lvl9pPr marL="3657600" algn="l" defTabSz="457200" rtl="0" eaLnBrk="1" latinLnBrk="0" hangingPunct="1">
      <a:defRPr sz="2800" kern="1200">
        <a:solidFill>
          <a:schemeClr val="tx1"/>
        </a:solidFill>
        <a:latin typeface="Comic Sans MS" pitchFamily="-84" charset="0"/>
        <a:ea typeface="ＭＳ Ｐゴシック" pitchFamily="-84" charset="-128"/>
        <a:cs typeface="ＭＳ Ｐゴシック" pitchFamily="-84"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FF00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112" d="100"/>
          <a:sy n="112" d="100"/>
        </p:scale>
        <p:origin x="-66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4224"/>
    </p:cViewPr>
  </p:sorterViewPr>
  <p:notesViewPr>
    <p:cSldViewPr>
      <p:cViewPr varScale="1">
        <p:scale>
          <a:sx n="121" d="100"/>
          <a:sy n="121" d="100"/>
        </p:scale>
        <p:origin x="-1240" y="-96"/>
      </p:cViewPr>
      <p:guideLst>
        <p:guide orient="horz" pos="2208"/>
        <p:guide pos="2928"/>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3534" tIns="46767" rIns="93534" bIns="46767" numCol="1" anchor="t" anchorCtr="0" compatLnSpc="1">
            <a:prstTxWarp prst="textNoShape">
              <a:avLst/>
            </a:prstTxWarp>
          </a:bodyPr>
          <a:lstStyle>
            <a:lvl1pPr defTabSz="935038">
              <a:defRPr sz="1200" dirty="0" smtClean="0">
                <a:latin typeface="Arial"/>
                <a:ea typeface="+mn-ea"/>
                <a:cs typeface="+mn-cs"/>
              </a:defRPr>
            </a:lvl1pPr>
          </a:lstStyle>
          <a:p>
            <a:pPr>
              <a:defRPr/>
            </a:pPr>
            <a:r>
              <a:rPr lang="en-US">
                <a:cs typeface="Arial"/>
              </a:rPr>
              <a:t>Teaching Pyramid</a:t>
            </a:r>
          </a:p>
          <a:p>
            <a:pPr>
              <a:defRPr/>
            </a:pPr>
            <a:endParaRPr lang="en-US"/>
          </a:p>
        </p:txBody>
      </p:sp>
      <p:sp>
        <p:nvSpPr>
          <p:cNvPr id="17411" name="Rectangle 3"/>
          <p:cNvSpPr>
            <a:spLocks noGrp="1" noChangeArrowheads="1"/>
          </p:cNvSpPr>
          <p:nvPr>
            <p:ph type="dt" sz="quarter" idx="1"/>
          </p:nvPr>
        </p:nvSpPr>
        <p:spPr bwMode="auto">
          <a:xfrm>
            <a:off x="5267325" y="0"/>
            <a:ext cx="4029075" cy="350838"/>
          </a:xfrm>
          <a:prstGeom prst="rect">
            <a:avLst/>
          </a:prstGeom>
          <a:noFill/>
          <a:ln w="9525">
            <a:noFill/>
            <a:miter lim="800000"/>
            <a:headEnd/>
            <a:tailEnd/>
          </a:ln>
          <a:effectLst/>
        </p:spPr>
        <p:txBody>
          <a:bodyPr vert="horz" wrap="square" lIns="93534" tIns="46767" rIns="93534" bIns="46767" numCol="1" anchor="t" anchorCtr="0" compatLnSpc="1">
            <a:prstTxWarp prst="textNoShape">
              <a:avLst/>
            </a:prstTxWarp>
          </a:bodyPr>
          <a:lstStyle>
            <a:lvl1pPr algn="r" defTabSz="935038">
              <a:defRPr sz="1200" dirty="0" smtClean="0">
                <a:latin typeface="Arial"/>
                <a:ea typeface="+mn-ea"/>
                <a:cs typeface="Arial"/>
              </a:defRPr>
            </a:lvl1pPr>
          </a:lstStyle>
          <a:p>
            <a:pPr>
              <a:defRPr/>
            </a:pPr>
            <a:r>
              <a:rPr lang="en-US"/>
              <a:t>Updated June 2012</a:t>
            </a:r>
            <a:endParaRPr lang="en-US"/>
          </a:p>
        </p:txBody>
      </p:sp>
      <p:sp>
        <p:nvSpPr>
          <p:cNvPr id="17412" name="Rectangle 4"/>
          <p:cNvSpPr>
            <a:spLocks noGrp="1" noChangeArrowheads="1"/>
          </p:cNvSpPr>
          <p:nvPr>
            <p:ph type="ftr" sz="quarter" idx="2"/>
          </p:nvPr>
        </p:nvSpPr>
        <p:spPr bwMode="auto">
          <a:xfrm>
            <a:off x="0" y="6659563"/>
            <a:ext cx="4029075" cy="350837"/>
          </a:xfrm>
          <a:prstGeom prst="rect">
            <a:avLst/>
          </a:prstGeom>
          <a:noFill/>
          <a:ln w="9525">
            <a:noFill/>
            <a:miter lim="800000"/>
            <a:headEnd/>
            <a:tailEnd/>
          </a:ln>
          <a:effectLst/>
        </p:spPr>
        <p:txBody>
          <a:bodyPr vert="horz" wrap="square" lIns="93534" tIns="46767" rIns="93534" bIns="46767" numCol="1" anchor="b" anchorCtr="0" compatLnSpc="1">
            <a:prstTxWarp prst="textNoShape">
              <a:avLst/>
            </a:prstTxWarp>
          </a:bodyPr>
          <a:lstStyle>
            <a:lvl1pPr defTabSz="935038">
              <a:defRPr sz="1200" dirty="0" smtClean="0">
                <a:latin typeface="Arial"/>
                <a:ea typeface="+mn-ea"/>
                <a:cs typeface="Arial"/>
              </a:defRPr>
            </a:lvl1pPr>
          </a:lstStyle>
          <a:p>
            <a:pPr>
              <a:defRPr/>
            </a:pPr>
            <a:r>
              <a:rPr lang="en-US"/>
              <a:t>WestEd Center for Child &amp; Family Studies</a:t>
            </a:r>
          </a:p>
        </p:txBody>
      </p:sp>
      <p:sp>
        <p:nvSpPr>
          <p:cNvPr id="17413" name="Rectangle 5"/>
          <p:cNvSpPr>
            <a:spLocks noGrp="1" noChangeArrowheads="1"/>
          </p:cNvSpPr>
          <p:nvPr>
            <p:ph type="sldNum" sz="quarter" idx="3"/>
          </p:nvPr>
        </p:nvSpPr>
        <p:spPr bwMode="auto">
          <a:xfrm>
            <a:off x="5267325" y="6659563"/>
            <a:ext cx="4029075" cy="350837"/>
          </a:xfrm>
          <a:prstGeom prst="rect">
            <a:avLst/>
          </a:prstGeom>
          <a:noFill/>
          <a:ln w="9525">
            <a:noFill/>
            <a:miter lim="800000"/>
            <a:headEnd/>
            <a:tailEnd/>
          </a:ln>
          <a:effectLst/>
        </p:spPr>
        <p:txBody>
          <a:bodyPr vert="horz" wrap="square" lIns="93534" tIns="46767" rIns="93534" bIns="46767" numCol="1" anchor="b" anchorCtr="0" compatLnSpc="1">
            <a:prstTxWarp prst="textNoShape">
              <a:avLst/>
            </a:prstTxWarp>
          </a:bodyPr>
          <a:lstStyle>
            <a:lvl1pPr algn="r" defTabSz="935038">
              <a:defRPr sz="1200">
                <a:latin typeface="Arial" pitchFamily="-84" charset="0"/>
                <a:ea typeface="Arial" pitchFamily="-84" charset="0"/>
                <a:cs typeface="Arial" pitchFamily="-84" charset="0"/>
              </a:defRPr>
            </a:lvl1pPr>
          </a:lstStyle>
          <a:p>
            <a:fld id="{D0FE8E44-B2E0-7B47-B4A8-0A1AE2C4F155}"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4029075" cy="352425"/>
          </a:xfrm>
          <a:prstGeom prst="rect">
            <a:avLst/>
          </a:prstGeom>
          <a:noFill/>
          <a:ln w="9525">
            <a:noFill/>
            <a:miter lim="800000"/>
            <a:headEnd/>
            <a:tailEnd/>
          </a:ln>
          <a:effectLst/>
        </p:spPr>
        <p:txBody>
          <a:bodyPr vert="horz" wrap="square" lIns="93534" tIns="46767" rIns="93534" bIns="46767" numCol="1" anchor="t" anchorCtr="0" compatLnSpc="1">
            <a:prstTxWarp prst="textNoShape">
              <a:avLst/>
            </a:prstTxWarp>
          </a:bodyPr>
          <a:lstStyle>
            <a:lvl1pPr defTabSz="935038">
              <a:defRPr sz="1200" dirty="0" smtClean="0">
                <a:latin typeface="Arial"/>
                <a:ea typeface="+mn-ea"/>
                <a:cs typeface="Arial"/>
              </a:defRPr>
            </a:lvl1pPr>
          </a:lstStyle>
          <a:p>
            <a:pPr>
              <a:defRPr/>
            </a:pPr>
            <a:r>
              <a:rPr lang="en-US"/>
              <a:t>Teaching Pyramid</a:t>
            </a:r>
            <a:endParaRPr lang="en-US"/>
          </a:p>
        </p:txBody>
      </p:sp>
      <p:sp>
        <p:nvSpPr>
          <p:cNvPr id="18435" name="Rectangle 3"/>
          <p:cNvSpPr>
            <a:spLocks noGrp="1" noChangeArrowheads="1"/>
          </p:cNvSpPr>
          <p:nvPr>
            <p:ph type="dt" idx="1"/>
          </p:nvPr>
        </p:nvSpPr>
        <p:spPr bwMode="auto">
          <a:xfrm>
            <a:off x="5267325" y="0"/>
            <a:ext cx="4029075" cy="352425"/>
          </a:xfrm>
          <a:prstGeom prst="rect">
            <a:avLst/>
          </a:prstGeom>
          <a:noFill/>
          <a:ln w="9525">
            <a:noFill/>
            <a:miter lim="800000"/>
            <a:headEnd/>
            <a:tailEnd/>
          </a:ln>
          <a:effectLst/>
        </p:spPr>
        <p:txBody>
          <a:bodyPr vert="horz" wrap="square" lIns="93534" tIns="46767" rIns="93534" bIns="46767" numCol="1" anchor="t" anchorCtr="0" compatLnSpc="1">
            <a:prstTxWarp prst="textNoShape">
              <a:avLst/>
            </a:prstTxWarp>
          </a:bodyPr>
          <a:lstStyle>
            <a:lvl1pPr algn="r" defTabSz="935038">
              <a:defRPr sz="1200" dirty="0" smtClean="0">
                <a:latin typeface="Arial"/>
                <a:ea typeface="+mn-ea"/>
                <a:cs typeface="Arial"/>
              </a:defRPr>
            </a:lvl1pPr>
          </a:lstStyle>
          <a:p>
            <a:pPr>
              <a:defRPr/>
            </a:pPr>
            <a:r>
              <a:rPr lang="en-US"/>
              <a:t>Updated June 2012</a:t>
            </a:r>
            <a:endParaRPr lang="en-US"/>
          </a:p>
        </p:txBody>
      </p:sp>
      <p:sp>
        <p:nvSpPr>
          <p:cNvPr id="33796" name="Rectangle 4"/>
          <p:cNvSpPr>
            <a:spLocks noGrp="1" noRot="1" noChangeAspect="1" noChangeArrowheads="1" noTextEdit="1"/>
          </p:cNvSpPr>
          <p:nvPr>
            <p:ph type="sldImg" idx="2"/>
          </p:nvPr>
        </p:nvSpPr>
        <p:spPr bwMode="auto">
          <a:xfrm>
            <a:off x="2882900" y="528638"/>
            <a:ext cx="3530600" cy="264795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1239838" y="3351213"/>
            <a:ext cx="6816725" cy="3117850"/>
          </a:xfrm>
          <a:prstGeom prst="rect">
            <a:avLst/>
          </a:prstGeom>
          <a:noFill/>
          <a:ln w="9525">
            <a:noFill/>
            <a:miter lim="800000"/>
            <a:headEnd/>
            <a:tailEnd/>
          </a:ln>
          <a:effectLst/>
        </p:spPr>
        <p:txBody>
          <a:bodyPr vert="horz" wrap="square" lIns="93534" tIns="46767" rIns="93534" bIns="46767"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8438" name="Rectangle 6"/>
          <p:cNvSpPr>
            <a:spLocks noGrp="1" noChangeArrowheads="1"/>
          </p:cNvSpPr>
          <p:nvPr>
            <p:ph type="ftr" sz="quarter" idx="4"/>
          </p:nvPr>
        </p:nvSpPr>
        <p:spPr bwMode="auto">
          <a:xfrm>
            <a:off x="0" y="6645275"/>
            <a:ext cx="4029075" cy="352425"/>
          </a:xfrm>
          <a:prstGeom prst="rect">
            <a:avLst/>
          </a:prstGeom>
          <a:noFill/>
          <a:ln w="9525">
            <a:noFill/>
            <a:miter lim="800000"/>
            <a:headEnd/>
            <a:tailEnd/>
          </a:ln>
          <a:effectLst/>
        </p:spPr>
        <p:txBody>
          <a:bodyPr vert="horz" wrap="square" lIns="93534" tIns="46767" rIns="93534" bIns="46767" numCol="1" anchor="b" anchorCtr="0" compatLnSpc="1">
            <a:prstTxWarp prst="textNoShape">
              <a:avLst/>
            </a:prstTxWarp>
          </a:bodyPr>
          <a:lstStyle>
            <a:lvl1pPr defTabSz="935038">
              <a:defRPr sz="1200" dirty="0" smtClean="0">
                <a:latin typeface="Arial"/>
                <a:ea typeface="+mn-ea"/>
                <a:cs typeface="Arial"/>
              </a:defRPr>
            </a:lvl1pPr>
          </a:lstStyle>
          <a:p>
            <a:pPr>
              <a:defRPr/>
            </a:pPr>
            <a:r>
              <a:rPr lang="en-US"/>
              <a:t>WestEd Center for Child &amp; Family Studies</a:t>
            </a:r>
          </a:p>
        </p:txBody>
      </p:sp>
      <p:sp>
        <p:nvSpPr>
          <p:cNvPr id="18439" name="Rectangle 7"/>
          <p:cNvSpPr>
            <a:spLocks noGrp="1" noChangeArrowheads="1"/>
          </p:cNvSpPr>
          <p:nvPr>
            <p:ph type="sldNum" sz="quarter" idx="5"/>
          </p:nvPr>
        </p:nvSpPr>
        <p:spPr bwMode="auto">
          <a:xfrm>
            <a:off x="5267325" y="6645275"/>
            <a:ext cx="4029075" cy="352425"/>
          </a:xfrm>
          <a:prstGeom prst="rect">
            <a:avLst/>
          </a:prstGeom>
          <a:noFill/>
          <a:ln w="9525">
            <a:noFill/>
            <a:miter lim="800000"/>
            <a:headEnd/>
            <a:tailEnd/>
          </a:ln>
          <a:effectLst/>
        </p:spPr>
        <p:txBody>
          <a:bodyPr vert="horz" wrap="square" lIns="93534" tIns="46767" rIns="93534" bIns="46767" numCol="1" anchor="b" anchorCtr="0" compatLnSpc="1">
            <a:prstTxWarp prst="textNoShape">
              <a:avLst/>
            </a:prstTxWarp>
          </a:bodyPr>
          <a:lstStyle>
            <a:lvl1pPr algn="r" defTabSz="935038">
              <a:defRPr sz="1200">
                <a:latin typeface="Arial" pitchFamily="-84" charset="0"/>
                <a:ea typeface="Arial" pitchFamily="-84" charset="0"/>
                <a:cs typeface="Arial" pitchFamily="-84" charset="0"/>
              </a:defRPr>
            </a:lvl1pPr>
          </a:lstStyle>
          <a:p>
            <a:fld id="{8971CABF-6DAA-494D-8B78-019A5B112F35}"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a:ea typeface="ＭＳ Ｐゴシック" pitchFamily="1" charset="-128"/>
        <a:cs typeface="Arial"/>
      </a:defRPr>
    </a:lvl1pPr>
    <a:lvl2pPr marL="457200" algn="l" rtl="0" eaLnBrk="0" fontAlgn="base" hangingPunct="0">
      <a:spcBef>
        <a:spcPct val="30000"/>
      </a:spcBef>
      <a:spcAft>
        <a:spcPct val="0"/>
      </a:spcAft>
      <a:defRPr sz="1200" kern="1200">
        <a:solidFill>
          <a:schemeClr val="tx1"/>
        </a:solidFill>
        <a:latin typeface="Arial"/>
        <a:ea typeface="ＭＳ Ｐゴシック" pitchFamily="-109" charset="-128"/>
        <a:cs typeface="Arial"/>
      </a:defRPr>
    </a:lvl2pPr>
    <a:lvl3pPr marL="914400" algn="l" rtl="0" eaLnBrk="0" fontAlgn="base" hangingPunct="0">
      <a:spcBef>
        <a:spcPct val="30000"/>
      </a:spcBef>
      <a:spcAft>
        <a:spcPct val="0"/>
      </a:spcAft>
      <a:defRPr sz="1200" kern="1200">
        <a:solidFill>
          <a:schemeClr val="tx1"/>
        </a:solidFill>
        <a:latin typeface="Arial"/>
        <a:ea typeface="ＭＳ Ｐゴシック" pitchFamily="-109" charset="-128"/>
        <a:cs typeface="Arial"/>
      </a:defRPr>
    </a:lvl3pPr>
    <a:lvl4pPr marL="1371600" algn="l" rtl="0" eaLnBrk="0" fontAlgn="base" hangingPunct="0">
      <a:spcBef>
        <a:spcPct val="30000"/>
      </a:spcBef>
      <a:spcAft>
        <a:spcPct val="0"/>
      </a:spcAft>
      <a:defRPr sz="1200" kern="1200">
        <a:solidFill>
          <a:schemeClr val="tx1"/>
        </a:solidFill>
        <a:latin typeface="Arial"/>
        <a:ea typeface="ＭＳ Ｐゴシック" pitchFamily="-109" charset="-128"/>
        <a:cs typeface="Arial"/>
      </a:defRPr>
    </a:lvl4pPr>
    <a:lvl5pPr marL="1828800" algn="l" rtl="0" eaLnBrk="0" fontAlgn="base" hangingPunct="0">
      <a:spcBef>
        <a:spcPct val="30000"/>
      </a:spcBef>
      <a:spcAft>
        <a:spcPct val="0"/>
      </a:spcAft>
      <a:defRPr sz="1200" kern="1200">
        <a:solidFill>
          <a:schemeClr val="tx1"/>
        </a:solidFill>
        <a:latin typeface="Arial"/>
        <a:ea typeface="ＭＳ Ｐゴシック" pitchFamily="-109" charset="-128"/>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a:noFill/>
        </p:spPr>
        <p:txBody>
          <a:bodyPr/>
          <a:lstStyle/>
          <a:p>
            <a:r>
              <a:rPr lang="en-US">
                <a:latin typeface="Arial" pitchFamily="-84" charset="0"/>
                <a:ea typeface="ＭＳ Ｐゴシック" pitchFamily="-84" charset="-128"/>
                <a:cs typeface="ＭＳ Ｐゴシック" pitchFamily="-84" charset="-128"/>
              </a:rPr>
              <a:t>Teaching Pyramid</a:t>
            </a:r>
          </a:p>
        </p:txBody>
      </p:sp>
      <p:sp>
        <p:nvSpPr>
          <p:cNvPr id="35843" name="Rectangle 3"/>
          <p:cNvSpPr>
            <a:spLocks noGrp="1" noChangeArrowheads="1"/>
          </p:cNvSpPr>
          <p:nvPr>
            <p:ph type="dt" sz="quarter" idx="1"/>
          </p:nvPr>
        </p:nvSpPr>
        <p:spPr>
          <a:noFill/>
        </p:spPr>
        <p:txBody>
          <a:bodyPr/>
          <a:lstStyle/>
          <a:p>
            <a:r>
              <a:rPr lang="en-US">
                <a:latin typeface="Arial" pitchFamily="-84" charset="0"/>
                <a:ea typeface="ＭＳ Ｐゴシック" pitchFamily="-84" charset="-128"/>
                <a:cs typeface="ＭＳ Ｐゴシック" pitchFamily="-84" charset="-128"/>
              </a:rPr>
              <a:t>Updated June 2012</a:t>
            </a:r>
          </a:p>
        </p:txBody>
      </p:sp>
      <p:sp>
        <p:nvSpPr>
          <p:cNvPr id="35844" name="Rectangle 6"/>
          <p:cNvSpPr>
            <a:spLocks noGrp="1" noChangeArrowheads="1"/>
          </p:cNvSpPr>
          <p:nvPr>
            <p:ph type="ftr" sz="quarter" idx="4"/>
          </p:nvPr>
        </p:nvSpPr>
        <p:spPr>
          <a:noFill/>
        </p:spPr>
        <p:txBody>
          <a:bodyPr/>
          <a:lstStyle/>
          <a:p>
            <a:r>
              <a:rPr lang="en-US">
                <a:latin typeface="Arial" pitchFamily="-84" charset="0"/>
                <a:ea typeface="Arial" pitchFamily="-84" charset="0"/>
                <a:cs typeface="Arial" pitchFamily="-84" charset="0"/>
              </a:rPr>
              <a:t>WestEd Center for Child &amp; Family Studies</a:t>
            </a:r>
          </a:p>
        </p:txBody>
      </p:sp>
      <p:sp>
        <p:nvSpPr>
          <p:cNvPr id="35845" name="Rectangle 7"/>
          <p:cNvSpPr>
            <a:spLocks noGrp="1" noChangeArrowheads="1"/>
          </p:cNvSpPr>
          <p:nvPr>
            <p:ph type="sldNum" sz="quarter" idx="5"/>
          </p:nvPr>
        </p:nvSpPr>
        <p:spPr>
          <a:noFill/>
        </p:spPr>
        <p:txBody>
          <a:bodyPr/>
          <a:lstStyle/>
          <a:p>
            <a:fld id="{A39F9D18-2B72-0E4A-A629-553FA9DA71C8}" type="slidenum">
              <a:rPr lang="en-US">
                <a:ea typeface="ＭＳ Ｐゴシック" pitchFamily="-84" charset="-128"/>
                <a:cs typeface="ＭＳ Ｐゴシック" pitchFamily="-84" charset="-128"/>
              </a:rPr>
              <a:pPr/>
              <a:t>1</a:t>
            </a:fld>
            <a:endParaRPr lang="en-US">
              <a:ea typeface="ＭＳ Ｐゴシック" pitchFamily="-84" charset="-128"/>
              <a:cs typeface="ＭＳ Ｐゴシック" pitchFamily="-84" charset="-128"/>
            </a:endParaRPr>
          </a:p>
        </p:txBody>
      </p:sp>
      <p:sp>
        <p:nvSpPr>
          <p:cNvPr id="35846" name="Rectangle 2"/>
          <p:cNvSpPr>
            <a:spLocks noGrp="1" noRot="1" noChangeAspect="1" noChangeArrowheads="1" noTextEdit="1"/>
          </p:cNvSpPr>
          <p:nvPr>
            <p:ph type="sldImg"/>
          </p:nvPr>
        </p:nvSpPr>
        <p:spPr>
          <a:ln/>
        </p:spPr>
      </p:sp>
      <p:sp>
        <p:nvSpPr>
          <p:cNvPr id="35847" name="Rectangle 3"/>
          <p:cNvSpPr>
            <a:spLocks noGrp="1" noChangeArrowheads="1"/>
          </p:cNvSpPr>
          <p:nvPr>
            <p:ph type="body" idx="1"/>
          </p:nvPr>
        </p:nvSpPr>
        <p:spPr>
          <a:noFill/>
          <a:ln/>
        </p:spPr>
        <p:txBody>
          <a:bodyPr/>
          <a:lstStyle/>
          <a:p>
            <a:pPr>
              <a:spcBef>
                <a:spcPct val="0"/>
              </a:spcBef>
            </a:pPr>
            <a:endParaRPr lang="en-US" smtClean="0">
              <a:latin typeface="Arial" pitchFamily="-84" charset="0"/>
              <a:ea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endParaRPr lang="en-US">
              <a:latin typeface="Arial" pitchFamily="-84" charset="0"/>
              <a:ea typeface="ＭＳ Ｐゴシック" pitchFamily="-84" charset="-128"/>
            </a:endParaRPr>
          </a:p>
        </p:txBody>
      </p:sp>
      <p:sp>
        <p:nvSpPr>
          <p:cNvPr id="54276" name="Rectangle 2"/>
          <p:cNvSpPr>
            <a:spLocks noGrp="1" noChangeArrowheads="1"/>
          </p:cNvSpPr>
          <p:nvPr>
            <p:ph type="hdr" sz="quarter"/>
          </p:nvPr>
        </p:nvSpPr>
        <p:spPr>
          <a:noFill/>
        </p:spPr>
        <p:txBody>
          <a:bodyPr/>
          <a:lstStyle/>
          <a:p>
            <a:r>
              <a:rPr lang="en-US">
                <a:latin typeface="Arial" pitchFamily="-84" charset="0"/>
                <a:ea typeface="ＭＳ Ｐゴシック" pitchFamily="-84" charset="-128"/>
                <a:cs typeface="ＭＳ Ｐゴシック" pitchFamily="-84" charset="-128"/>
              </a:rPr>
              <a:t>Teaching Pyramid</a:t>
            </a:r>
          </a:p>
        </p:txBody>
      </p:sp>
      <p:sp>
        <p:nvSpPr>
          <p:cNvPr id="54277" name="Rectangle 3"/>
          <p:cNvSpPr>
            <a:spLocks noGrp="1" noChangeArrowheads="1"/>
          </p:cNvSpPr>
          <p:nvPr>
            <p:ph type="dt" sz="quarter" idx="1"/>
          </p:nvPr>
        </p:nvSpPr>
        <p:spPr>
          <a:noFill/>
        </p:spPr>
        <p:txBody>
          <a:bodyPr/>
          <a:lstStyle/>
          <a:p>
            <a:r>
              <a:rPr lang="en-US">
                <a:latin typeface="Arial" pitchFamily="-84" charset="0"/>
                <a:ea typeface="ＭＳ Ｐゴシック" pitchFamily="-84" charset="-128"/>
                <a:cs typeface="ＭＳ Ｐゴシック" pitchFamily="-84" charset="-128"/>
              </a:rPr>
              <a:t>Updated June 2012</a:t>
            </a:r>
          </a:p>
        </p:txBody>
      </p:sp>
      <p:sp>
        <p:nvSpPr>
          <p:cNvPr id="54278" name="Rectangle 6"/>
          <p:cNvSpPr>
            <a:spLocks noGrp="1" noChangeArrowheads="1"/>
          </p:cNvSpPr>
          <p:nvPr>
            <p:ph type="ftr" sz="quarter" idx="4"/>
          </p:nvPr>
        </p:nvSpPr>
        <p:spPr>
          <a:noFill/>
        </p:spPr>
        <p:txBody>
          <a:bodyPr/>
          <a:lstStyle/>
          <a:p>
            <a:r>
              <a:rPr lang="en-US">
                <a:latin typeface="Arial" pitchFamily="-84" charset="0"/>
                <a:ea typeface="Arial" pitchFamily="-84" charset="0"/>
                <a:cs typeface="Arial" pitchFamily="-84" charset="0"/>
              </a:rPr>
              <a:t>WestEd Center for Child &amp; Family Studies</a:t>
            </a:r>
          </a:p>
        </p:txBody>
      </p:sp>
      <p:sp>
        <p:nvSpPr>
          <p:cNvPr id="54279" name="Rectangle 7"/>
          <p:cNvSpPr>
            <a:spLocks noGrp="1" noChangeArrowheads="1"/>
          </p:cNvSpPr>
          <p:nvPr>
            <p:ph type="sldNum" sz="quarter" idx="5"/>
          </p:nvPr>
        </p:nvSpPr>
        <p:spPr>
          <a:noFill/>
        </p:spPr>
        <p:txBody>
          <a:bodyPr/>
          <a:lstStyle/>
          <a:p>
            <a:fld id="{D5674010-FA1F-A944-86DC-29F928B852E1}" type="slidenum">
              <a:rPr lang="en-US">
                <a:ea typeface="ＭＳ Ｐゴシック" pitchFamily="-84" charset="-128"/>
                <a:cs typeface="ＭＳ Ｐゴシック" pitchFamily="-84" charset="-128"/>
              </a:rPr>
              <a:pPr/>
              <a:t>10</a:t>
            </a:fld>
            <a:endParaRPr lang="en-US">
              <a:ea typeface="ＭＳ Ｐゴシック" pitchFamily="-84" charset="-128"/>
              <a:cs typeface="ＭＳ Ｐゴシック" pitchFamily="-8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Rot="1" noChangeAspect="1" noChangeArrowheads="1"/>
          </p:cNvSpPr>
          <p:nvPr>
            <p:ph type="sldImg"/>
          </p:nvPr>
        </p:nvSpPr>
        <p:spPr>
          <a:xfrm>
            <a:off x="2867025" y="501650"/>
            <a:ext cx="3563938" cy="2671763"/>
          </a:xfrm>
          <a:solidFill>
            <a:srgbClr val="FFFFFF"/>
          </a:solidFill>
          <a:ln/>
        </p:spPr>
      </p:sp>
      <p:sp>
        <p:nvSpPr>
          <p:cNvPr id="56323" name="Rectangle 2"/>
          <p:cNvSpPr>
            <a:spLocks noGrp="1" noChangeArrowheads="1"/>
          </p:cNvSpPr>
          <p:nvPr>
            <p:ph type="hdr" sz="quarter"/>
          </p:nvPr>
        </p:nvSpPr>
        <p:spPr>
          <a:noFill/>
        </p:spPr>
        <p:txBody>
          <a:bodyPr/>
          <a:lstStyle/>
          <a:p>
            <a:r>
              <a:rPr lang="en-US">
                <a:latin typeface="Arial" pitchFamily="-84" charset="0"/>
                <a:ea typeface="ＭＳ Ｐゴシック" pitchFamily="-84" charset="-128"/>
                <a:cs typeface="ＭＳ Ｐゴシック" pitchFamily="-84" charset="-128"/>
              </a:rPr>
              <a:t>Teaching Pyramid</a:t>
            </a:r>
          </a:p>
        </p:txBody>
      </p:sp>
      <p:sp>
        <p:nvSpPr>
          <p:cNvPr id="56324" name="Rectangle 3"/>
          <p:cNvSpPr>
            <a:spLocks noGrp="1" noChangeArrowheads="1"/>
          </p:cNvSpPr>
          <p:nvPr>
            <p:ph type="dt" sz="quarter" idx="1"/>
          </p:nvPr>
        </p:nvSpPr>
        <p:spPr>
          <a:noFill/>
        </p:spPr>
        <p:txBody>
          <a:bodyPr/>
          <a:lstStyle/>
          <a:p>
            <a:r>
              <a:rPr lang="en-US">
                <a:latin typeface="Arial" pitchFamily="-84" charset="0"/>
                <a:ea typeface="ＭＳ Ｐゴシック" pitchFamily="-84" charset="-128"/>
                <a:cs typeface="ＭＳ Ｐゴシック" pitchFamily="-84" charset="-128"/>
              </a:rPr>
              <a:t>Updated June 2012</a:t>
            </a:r>
          </a:p>
        </p:txBody>
      </p:sp>
      <p:sp>
        <p:nvSpPr>
          <p:cNvPr id="56325" name="Rectangle 6"/>
          <p:cNvSpPr>
            <a:spLocks noGrp="1" noChangeArrowheads="1"/>
          </p:cNvSpPr>
          <p:nvPr>
            <p:ph type="ftr" sz="quarter" idx="4"/>
          </p:nvPr>
        </p:nvSpPr>
        <p:spPr>
          <a:noFill/>
        </p:spPr>
        <p:txBody>
          <a:bodyPr/>
          <a:lstStyle/>
          <a:p>
            <a:r>
              <a:rPr lang="en-US">
                <a:latin typeface="Arial" pitchFamily="-84" charset="0"/>
                <a:ea typeface="Arial" pitchFamily="-84" charset="0"/>
                <a:cs typeface="Arial" pitchFamily="-84" charset="0"/>
              </a:rPr>
              <a:t>WestEd Center for Child &amp; Family Studies</a:t>
            </a:r>
          </a:p>
        </p:txBody>
      </p:sp>
      <p:sp>
        <p:nvSpPr>
          <p:cNvPr id="56326" name="Rectangle 7"/>
          <p:cNvSpPr>
            <a:spLocks noGrp="1" noChangeArrowheads="1"/>
          </p:cNvSpPr>
          <p:nvPr>
            <p:ph type="sldNum" sz="quarter" idx="5"/>
          </p:nvPr>
        </p:nvSpPr>
        <p:spPr>
          <a:noFill/>
        </p:spPr>
        <p:txBody>
          <a:bodyPr/>
          <a:lstStyle/>
          <a:p>
            <a:fld id="{5021D9CD-22F4-D347-9076-6F49451B3DDC}" type="slidenum">
              <a:rPr lang="en-US">
                <a:ea typeface="ＭＳ Ｐゴシック" pitchFamily="-84" charset="-128"/>
                <a:cs typeface="ＭＳ Ｐゴシック" pitchFamily="-84" charset="-128"/>
              </a:rPr>
              <a:pPr/>
              <a:t>11</a:t>
            </a:fld>
            <a:endParaRPr lang="en-US">
              <a:ea typeface="ＭＳ Ｐゴシック" pitchFamily="-84" charset="-128"/>
              <a:cs typeface="ＭＳ Ｐゴシック" pitchFamily="-84" charset="-128"/>
            </a:endParaRPr>
          </a:p>
        </p:txBody>
      </p:sp>
      <p:sp>
        <p:nvSpPr>
          <p:cNvPr id="56327" name="Notes Placeholder 2"/>
          <p:cNvSpPr>
            <a:spLocks noGrp="1"/>
          </p:cNvSpPr>
          <p:nvPr>
            <p:ph type="body" idx="3"/>
          </p:nvPr>
        </p:nvSpPr>
        <p:spPr>
          <a:noFill/>
          <a:ln/>
        </p:spPr>
        <p:txBody>
          <a:bodyPr/>
          <a:lstStyle/>
          <a:p>
            <a:endParaRPr lang="en-US">
              <a:latin typeface="Arial" pitchFamily="-84" charset="0"/>
              <a:ea typeface="ＭＳ Ｐゴシック" pitchFamily="-8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Rot="1" noChangeAspect="1" noChangeArrowheads="1"/>
          </p:cNvSpPr>
          <p:nvPr>
            <p:ph type="sldImg"/>
          </p:nvPr>
        </p:nvSpPr>
        <p:spPr>
          <a:xfrm>
            <a:off x="2867025" y="501650"/>
            <a:ext cx="3563938" cy="2671763"/>
          </a:xfrm>
          <a:solidFill>
            <a:srgbClr val="FFFFFF"/>
          </a:solidFill>
          <a:ln/>
        </p:spPr>
      </p:sp>
      <p:sp>
        <p:nvSpPr>
          <p:cNvPr id="58371" name="Rectangle 2"/>
          <p:cNvSpPr>
            <a:spLocks noGrp="1" noChangeArrowheads="1"/>
          </p:cNvSpPr>
          <p:nvPr>
            <p:ph type="hdr" sz="quarter"/>
          </p:nvPr>
        </p:nvSpPr>
        <p:spPr>
          <a:noFill/>
        </p:spPr>
        <p:txBody>
          <a:bodyPr/>
          <a:lstStyle/>
          <a:p>
            <a:r>
              <a:rPr lang="en-US">
                <a:latin typeface="Arial" pitchFamily="-84" charset="0"/>
                <a:ea typeface="ＭＳ Ｐゴシック" pitchFamily="-84" charset="-128"/>
                <a:cs typeface="ＭＳ Ｐゴシック" pitchFamily="-84" charset="-128"/>
              </a:rPr>
              <a:t>Teaching Pyramid</a:t>
            </a:r>
          </a:p>
        </p:txBody>
      </p:sp>
      <p:sp>
        <p:nvSpPr>
          <p:cNvPr id="58372" name="Rectangle 3"/>
          <p:cNvSpPr>
            <a:spLocks noGrp="1" noChangeArrowheads="1"/>
          </p:cNvSpPr>
          <p:nvPr>
            <p:ph type="dt" sz="quarter" idx="1"/>
          </p:nvPr>
        </p:nvSpPr>
        <p:spPr>
          <a:noFill/>
        </p:spPr>
        <p:txBody>
          <a:bodyPr/>
          <a:lstStyle/>
          <a:p>
            <a:r>
              <a:rPr lang="en-US">
                <a:latin typeface="Arial" pitchFamily="-84" charset="0"/>
                <a:ea typeface="ＭＳ Ｐゴシック" pitchFamily="-84" charset="-128"/>
                <a:cs typeface="ＭＳ Ｐゴシック" pitchFamily="-84" charset="-128"/>
              </a:rPr>
              <a:t>Updated June 2012</a:t>
            </a:r>
          </a:p>
        </p:txBody>
      </p:sp>
      <p:sp>
        <p:nvSpPr>
          <p:cNvPr id="58373" name="Rectangle 6"/>
          <p:cNvSpPr>
            <a:spLocks noGrp="1" noChangeArrowheads="1"/>
          </p:cNvSpPr>
          <p:nvPr>
            <p:ph type="ftr" sz="quarter" idx="4"/>
          </p:nvPr>
        </p:nvSpPr>
        <p:spPr>
          <a:noFill/>
        </p:spPr>
        <p:txBody>
          <a:bodyPr/>
          <a:lstStyle/>
          <a:p>
            <a:r>
              <a:rPr lang="en-US">
                <a:latin typeface="Arial" pitchFamily="-84" charset="0"/>
                <a:ea typeface="Arial" pitchFamily="-84" charset="0"/>
                <a:cs typeface="Arial" pitchFamily="-84" charset="0"/>
              </a:rPr>
              <a:t>WestEd Center for Child &amp; Family Studies</a:t>
            </a:r>
          </a:p>
        </p:txBody>
      </p:sp>
      <p:sp>
        <p:nvSpPr>
          <p:cNvPr id="58374" name="Rectangle 7"/>
          <p:cNvSpPr>
            <a:spLocks noGrp="1" noChangeArrowheads="1"/>
          </p:cNvSpPr>
          <p:nvPr>
            <p:ph type="sldNum" sz="quarter" idx="5"/>
          </p:nvPr>
        </p:nvSpPr>
        <p:spPr>
          <a:noFill/>
        </p:spPr>
        <p:txBody>
          <a:bodyPr/>
          <a:lstStyle/>
          <a:p>
            <a:fld id="{C9FE8568-74FE-AE4B-A1F7-9198CEA2E1D6}" type="slidenum">
              <a:rPr lang="en-US">
                <a:ea typeface="ＭＳ Ｐゴシック" pitchFamily="-84" charset="-128"/>
                <a:cs typeface="ＭＳ Ｐゴシック" pitchFamily="-84" charset="-128"/>
              </a:rPr>
              <a:pPr/>
              <a:t>12</a:t>
            </a:fld>
            <a:endParaRPr lang="en-US">
              <a:ea typeface="ＭＳ Ｐゴシック" pitchFamily="-84" charset="-128"/>
              <a:cs typeface="ＭＳ Ｐゴシック" pitchFamily="-84" charset="-128"/>
            </a:endParaRPr>
          </a:p>
        </p:txBody>
      </p:sp>
      <p:sp>
        <p:nvSpPr>
          <p:cNvPr id="58375" name="Notes Placeholder 2"/>
          <p:cNvSpPr>
            <a:spLocks noGrp="1"/>
          </p:cNvSpPr>
          <p:nvPr>
            <p:ph type="body" idx="3"/>
          </p:nvPr>
        </p:nvSpPr>
        <p:spPr>
          <a:noFill/>
          <a:ln/>
        </p:spPr>
        <p:txBody>
          <a:bodyPr/>
          <a:lstStyle/>
          <a:p>
            <a:endParaRPr lang="en-US">
              <a:latin typeface="Arial" pitchFamily="-84" charset="0"/>
              <a:ea typeface="ＭＳ Ｐゴシック" pitchFamily="-8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Rot="1" noChangeAspect="1" noChangeArrowheads="1"/>
          </p:cNvSpPr>
          <p:nvPr>
            <p:ph type="sldImg"/>
          </p:nvPr>
        </p:nvSpPr>
        <p:spPr>
          <a:xfrm>
            <a:off x="2867025" y="501650"/>
            <a:ext cx="3563938" cy="2671763"/>
          </a:xfrm>
          <a:solidFill>
            <a:srgbClr val="FFFFFF"/>
          </a:solidFill>
          <a:ln/>
        </p:spPr>
      </p:sp>
      <p:sp>
        <p:nvSpPr>
          <p:cNvPr id="60419" name="Rectangle 2"/>
          <p:cNvSpPr>
            <a:spLocks noGrp="1" noChangeArrowheads="1"/>
          </p:cNvSpPr>
          <p:nvPr>
            <p:ph type="hdr" sz="quarter"/>
          </p:nvPr>
        </p:nvSpPr>
        <p:spPr>
          <a:noFill/>
        </p:spPr>
        <p:txBody>
          <a:bodyPr/>
          <a:lstStyle/>
          <a:p>
            <a:r>
              <a:rPr lang="en-US">
                <a:latin typeface="Arial" pitchFamily="-84" charset="0"/>
                <a:ea typeface="ＭＳ Ｐゴシック" pitchFamily="-84" charset="-128"/>
                <a:cs typeface="ＭＳ Ｐゴシック" pitchFamily="-84" charset="-128"/>
              </a:rPr>
              <a:t>Teaching Pyramid</a:t>
            </a:r>
          </a:p>
        </p:txBody>
      </p:sp>
      <p:sp>
        <p:nvSpPr>
          <p:cNvPr id="60420" name="Rectangle 3"/>
          <p:cNvSpPr>
            <a:spLocks noGrp="1" noChangeArrowheads="1"/>
          </p:cNvSpPr>
          <p:nvPr>
            <p:ph type="dt" sz="quarter" idx="1"/>
          </p:nvPr>
        </p:nvSpPr>
        <p:spPr>
          <a:noFill/>
        </p:spPr>
        <p:txBody>
          <a:bodyPr/>
          <a:lstStyle/>
          <a:p>
            <a:r>
              <a:rPr lang="en-US">
                <a:latin typeface="Arial" pitchFamily="-84" charset="0"/>
                <a:ea typeface="ＭＳ Ｐゴシック" pitchFamily="-84" charset="-128"/>
                <a:cs typeface="ＭＳ Ｐゴシック" pitchFamily="-84" charset="-128"/>
              </a:rPr>
              <a:t>Updated June 2012</a:t>
            </a:r>
          </a:p>
        </p:txBody>
      </p:sp>
      <p:sp>
        <p:nvSpPr>
          <p:cNvPr id="60421" name="Rectangle 6"/>
          <p:cNvSpPr>
            <a:spLocks noGrp="1" noChangeArrowheads="1"/>
          </p:cNvSpPr>
          <p:nvPr>
            <p:ph type="ftr" sz="quarter" idx="4"/>
          </p:nvPr>
        </p:nvSpPr>
        <p:spPr>
          <a:noFill/>
        </p:spPr>
        <p:txBody>
          <a:bodyPr/>
          <a:lstStyle/>
          <a:p>
            <a:r>
              <a:rPr lang="en-US">
                <a:latin typeface="Arial" pitchFamily="-84" charset="0"/>
                <a:ea typeface="Arial" pitchFamily="-84" charset="0"/>
                <a:cs typeface="Arial" pitchFamily="-84" charset="0"/>
              </a:rPr>
              <a:t>WestEd Center for Child &amp; Family Studies</a:t>
            </a:r>
          </a:p>
        </p:txBody>
      </p:sp>
      <p:sp>
        <p:nvSpPr>
          <p:cNvPr id="60422" name="Rectangle 7"/>
          <p:cNvSpPr>
            <a:spLocks noGrp="1" noChangeArrowheads="1"/>
          </p:cNvSpPr>
          <p:nvPr>
            <p:ph type="sldNum" sz="quarter" idx="5"/>
          </p:nvPr>
        </p:nvSpPr>
        <p:spPr>
          <a:noFill/>
        </p:spPr>
        <p:txBody>
          <a:bodyPr/>
          <a:lstStyle/>
          <a:p>
            <a:fld id="{0CCD09F5-3DD1-FC49-8142-416F05EB5D7C}" type="slidenum">
              <a:rPr lang="en-US">
                <a:ea typeface="ＭＳ Ｐゴシック" pitchFamily="-84" charset="-128"/>
                <a:cs typeface="ＭＳ Ｐゴシック" pitchFamily="-84" charset="-128"/>
              </a:rPr>
              <a:pPr/>
              <a:t>13</a:t>
            </a:fld>
            <a:endParaRPr lang="en-US">
              <a:ea typeface="ＭＳ Ｐゴシック" pitchFamily="-84" charset="-128"/>
              <a:cs typeface="ＭＳ Ｐゴシック" pitchFamily="-84" charset="-128"/>
            </a:endParaRPr>
          </a:p>
        </p:txBody>
      </p:sp>
      <p:sp>
        <p:nvSpPr>
          <p:cNvPr id="60423" name="Notes Placeholder 2"/>
          <p:cNvSpPr>
            <a:spLocks noGrp="1"/>
          </p:cNvSpPr>
          <p:nvPr>
            <p:ph type="body" idx="3"/>
          </p:nvPr>
        </p:nvSpPr>
        <p:spPr>
          <a:noFill/>
          <a:ln/>
        </p:spPr>
        <p:txBody>
          <a:bodyPr/>
          <a:lstStyle/>
          <a:p>
            <a:endParaRPr lang="en-US">
              <a:latin typeface="Arial" pitchFamily="-84" charset="0"/>
              <a:ea typeface="ＭＳ Ｐゴシック" pitchFamily="-8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Rot="1" noChangeAspect="1" noChangeArrowheads="1"/>
          </p:cNvSpPr>
          <p:nvPr>
            <p:ph type="sldImg"/>
          </p:nvPr>
        </p:nvSpPr>
        <p:spPr>
          <a:xfrm>
            <a:off x="2867025" y="501650"/>
            <a:ext cx="3563938" cy="2671763"/>
          </a:xfrm>
          <a:solidFill>
            <a:srgbClr val="FFFFFF"/>
          </a:solidFill>
          <a:ln/>
        </p:spPr>
      </p:sp>
      <p:sp>
        <p:nvSpPr>
          <p:cNvPr id="62467" name="Rectangle 2"/>
          <p:cNvSpPr>
            <a:spLocks noGrp="1" noChangeArrowheads="1"/>
          </p:cNvSpPr>
          <p:nvPr>
            <p:ph type="hdr" sz="quarter"/>
          </p:nvPr>
        </p:nvSpPr>
        <p:spPr>
          <a:noFill/>
        </p:spPr>
        <p:txBody>
          <a:bodyPr/>
          <a:lstStyle/>
          <a:p>
            <a:r>
              <a:rPr lang="en-US">
                <a:latin typeface="Arial" pitchFamily="-84" charset="0"/>
                <a:ea typeface="ＭＳ Ｐゴシック" pitchFamily="-84" charset="-128"/>
                <a:cs typeface="ＭＳ Ｐゴシック" pitchFamily="-84" charset="-128"/>
              </a:rPr>
              <a:t>Teaching Pyramid</a:t>
            </a:r>
          </a:p>
        </p:txBody>
      </p:sp>
      <p:sp>
        <p:nvSpPr>
          <p:cNvPr id="62468" name="Rectangle 3"/>
          <p:cNvSpPr>
            <a:spLocks noGrp="1" noChangeArrowheads="1"/>
          </p:cNvSpPr>
          <p:nvPr>
            <p:ph type="dt" sz="quarter" idx="1"/>
          </p:nvPr>
        </p:nvSpPr>
        <p:spPr>
          <a:noFill/>
        </p:spPr>
        <p:txBody>
          <a:bodyPr/>
          <a:lstStyle/>
          <a:p>
            <a:r>
              <a:rPr lang="en-US">
                <a:latin typeface="Arial" pitchFamily="-84" charset="0"/>
                <a:ea typeface="ＭＳ Ｐゴシック" pitchFamily="-84" charset="-128"/>
                <a:cs typeface="ＭＳ Ｐゴシック" pitchFamily="-84" charset="-128"/>
              </a:rPr>
              <a:t>Updated June 2012</a:t>
            </a:r>
          </a:p>
        </p:txBody>
      </p:sp>
      <p:sp>
        <p:nvSpPr>
          <p:cNvPr id="62469" name="Rectangle 6"/>
          <p:cNvSpPr>
            <a:spLocks noGrp="1" noChangeArrowheads="1"/>
          </p:cNvSpPr>
          <p:nvPr>
            <p:ph type="ftr" sz="quarter" idx="4"/>
          </p:nvPr>
        </p:nvSpPr>
        <p:spPr>
          <a:noFill/>
        </p:spPr>
        <p:txBody>
          <a:bodyPr/>
          <a:lstStyle/>
          <a:p>
            <a:r>
              <a:rPr lang="en-US">
                <a:latin typeface="Arial" pitchFamily="-84" charset="0"/>
                <a:ea typeface="Arial" pitchFamily="-84" charset="0"/>
                <a:cs typeface="Arial" pitchFamily="-84" charset="0"/>
              </a:rPr>
              <a:t>WestEd Center for Child &amp; Family Studies</a:t>
            </a:r>
          </a:p>
        </p:txBody>
      </p:sp>
      <p:sp>
        <p:nvSpPr>
          <p:cNvPr id="62470" name="Rectangle 7"/>
          <p:cNvSpPr>
            <a:spLocks noGrp="1" noChangeArrowheads="1"/>
          </p:cNvSpPr>
          <p:nvPr>
            <p:ph type="sldNum" sz="quarter" idx="5"/>
          </p:nvPr>
        </p:nvSpPr>
        <p:spPr>
          <a:noFill/>
        </p:spPr>
        <p:txBody>
          <a:bodyPr/>
          <a:lstStyle/>
          <a:p>
            <a:fld id="{73A60C37-76AC-5445-AD98-FDCFED3B170D}" type="slidenum">
              <a:rPr lang="en-US">
                <a:ea typeface="ＭＳ Ｐゴシック" pitchFamily="-84" charset="-128"/>
                <a:cs typeface="ＭＳ Ｐゴシック" pitchFamily="-84" charset="-128"/>
              </a:rPr>
              <a:pPr/>
              <a:t>14</a:t>
            </a:fld>
            <a:endParaRPr lang="en-US">
              <a:ea typeface="ＭＳ Ｐゴシック" pitchFamily="-84" charset="-128"/>
              <a:cs typeface="ＭＳ Ｐゴシック" pitchFamily="-84" charset="-128"/>
            </a:endParaRPr>
          </a:p>
        </p:txBody>
      </p:sp>
      <p:sp>
        <p:nvSpPr>
          <p:cNvPr id="62471" name="Notes Placeholder 2"/>
          <p:cNvSpPr>
            <a:spLocks noGrp="1"/>
          </p:cNvSpPr>
          <p:nvPr>
            <p:ph type="body" idx="3"/>
          </p:nvPr>
        </p:nvSpPr>
        <p:spPr>
          <a:noFill/>
          <a:ln/>
        </p:spPr>
        <p:txBody>
          <a:bodyPr/>
          <a:lstStyle/>
          <a:p>
            <a:endParaRPr lang="en-US">
              <a:latin typeface="Arial" pitchFamily="-84" charset="0"/>
              <a:ea typeface="ＭＳ Ｐゴシック" pitchFamily="-8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a:noFill/>
        </p:spPr>
        <p:txBody>
          <a:bodyPr/>
          <a:lstStyle/>
          <a:p>
            <a:r>
              <a:rPr lang="en-US">
                <a:latin typeface="Arial" pitchFamily="-84" charset="0"/>
                <a:ea typeface="ＭＳ Ｐゴシック" pitchFamily="-84" charset="-128"/>
                <a:cs typeface="ＭＳ Ｐゴシック" pitchFamily="-84" charset="-128"/>
              </a:rPr>
              <a:t>Teaching Pyramid</a:t>
            </a:r>
          </a:p>
        </p:txBody>
      </p:sp>
      <p:sp>
        <p:nvSpPr>
          <p:cNvPr id="64515" name="Rectangle 3"/>
          <p:cNvSpPr>
            <a:spLocks noGrp="1" noChangeArrowheads="1"/>
          </p:cNvSpPr>
          <p:nvPr>
            <p:ph type="dt" sz="quarter" idx="1"/>
          </p:nvPr>
        </p:nvSpPr>
        <p:spPr>
          <a:noFill/>
        </p:spPr>
        <p:txBody>
          <a:bodyPr/>
          <a:lstStyle/>
          <a:p>
            <a:r>
              <a:rPr lang="en-US">
                <a:latin typeface="Arial" pitchFamily="-84" charset="0"/>
                <a:ea typeface="ＭＳ Ｐゴシック" pitchFamily="-84" charset="-128"/>
                <a:cs typeface="ＭＳ Ｐゴシック" pitchFamily="-84" charset="-128"/>
              </a:rPr>
              <a:t>Updated June 2012</a:t>
            </a:r>
          </a:p>
        </p:txBody>
      </p:sp>
      <p:sp>
        <p:nvSpPr>
          <p:cNvPr id="64516" name="Rectangle 6"/>
          <p:cNvSpPr>
            <a:spLocks noGrp="1" noChangeArrowheads="1"/>
          </p:cNvSpPr>
          <p:nvPr>
            <p:ph type="ftr" sz="quarter" idx="4"/>
          </p:nvPr>
        </p:nvSpPr>
        <p:spPr>
          <a:noFill/>
        </p:spPr>
        <p:txBody>
          <a:bodyPr/>
          <a:lstStyle/>
          <a:p>
            <a:r>
              <a:rPr lang="en-US">
                <a:latin typeface="Arial" pitchFamily="-84" charset="0"/>
                <a:ea typeface="Arial" pitchFamily="-84" charset="0"/>
                <a:cs typeface="Arial" pitchFamily="-84" charset="0"/>
              </a:rPr>
              <a:t>WestEd Center for Child &amp; Family Studies</a:t>
            </a:r>
          </a:p>
        </p:txBody>
      </p:sp>
      <p:sp>
        <p:nvSpPr>
          <p:cNvPr id="64517" name="Rectangle 7"/>
          <p:cNvSpPr>
            <a:spLocks noGrp="1" noChangeArrowheads="1"/>
          </p:cNvSpPr>
          <p:nvPr>
            <p:ph type="sldNum" sz="quarter" idx="5"/>
          </p:nvPr>
        </p:nvSpPr>
        <p:spPr>
          <a:noFill/>
        </p:spPr>
        <p:txBody>
          <a:bodyPr/>
          <a:lstStyle/>
          <a:p>
            <a:fld id="{8A09B755-C6C6-514B-8B4B-6563BD3D2EBF}" type="slidenum">
              <a:rPr lang="en-US">
                <a:ea typeface="ＭＳ Ｐゴシック" pitchFamily="-84" charset="-128"/>
                <a:cs typeface="ＭＳ Ｐゴシック" pitchFamily="-84" charset="-128"/>
              </a:rPr>
              <a:pPr/>
              <a:t>15</a:t>
            </a:fld>
            <a:endParaRPr lang="en-US">
              <a:ea typeface="ＭＳ Ｐゴシック" pitchFamily="-84" charset="-128"/>
              <a:cs typeface="ＭＳ Ｐゴシック" pitchFamily="-84" charset="-128"/>
            </a:endParaRPr>
          </a:p>
        </p:txBody>
      </p:sp>
      <p:sp>
        <p:nvSpPr>
          <p:cNvPr id="64518" name="Rectangle 2"/>
          <p:cNvSpPr>
            <a:spLocks noGrp="1" noRot="1" noChangeAspect="1" noChangeArrowheads="1" noTextEdit="1"/>
          </p:cNvSpPr>
          <p:nvPr>
            <p:ph type="sldImg"/>
          </p:nvPr>
        </p:nvSpPr>
        <p:spPr>
          <a:ln/>
        </p:spPr>
      </p:sp>
      <p:sp>
        <p:nvSpPr>
          <p:cNvPr id="64519" name="Rectangle 3"/>
          <p:cNvSpPr>
            <a:spLocks noGrp="1" noChangeArrowheads="1"/>
          </p:cNvSpPr>
          <p:nvPr>
            <p:ph type="body" idx="1"/>
          </p:nvPr>
        </p:nvSpPr>
        <p:spPr>
          <a:noFill/>
          <a:ln/>
        </p:spPr>
        <p:txBody>
          <a:bodyPr/>
          <a:lstStyle/>
          <a:p>
            <a:pPr>
              <a:spcBef>
                <a:spcPct val="0"/>
              </a:spcBef>
            </a:pPr>
            <a:endParaRPr lang="en-US" smtClean="0">
              <a:latin typeface="Arial" pitchFamily="-84" charset="0"/>
              <a:ea typeface="ＭＳ Ｐゴシック" pitchFamily="-8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Slide Image Placeholder 1"/>
          <p:cNvSpPr>
            <a:spLocks noGrp="1" noRot="1" noChangeAspect="1"/>
          </p:cNvSpPr>
          <p:nvPr>
            <p:ph type="sldImg"/>
          </p:nvPr>
        </p:nvSpPr>
        <p:spPr>
          <a:ln/>
        </p:spPr>
      </p:sp>
      <p:sp>
        <p:nvSpPr>
          <p:cNvPr id="66563" name="Notes Placeholder 2"/>
          <p:cNvSpPr>
            <a:spLocks noGrp="1"/>
          </p:cNvSpPr>
          <p:nvPr>
            <p:ph type="body" idx="1"/>
          </p:nvPr>
        </p:nvSpPr>
        <p:spPr>
          <a:noFill/>
          <a:ln/>
        </p:spPr>
        <p:txBody>
          <a:bodyPr/>
          <a:lstStyle/>
          <a:p>
            <a:endParaRPr lang="en-US">
              <a:latin typeface="Arial" pitchFamily="-84" charset="0"/>
              <a:ea typeface="ＭＳ Ｐゴシック" pitchFamily="-84" charset="-128"/>
            </a:endParaRPr>
          </a:p>
        </p:txBody>
      </p:sp>
      <p:sp>
        <p:nvSpPr>
          <p:cNvPr id="66564" name="Rectangle 2"/>
          <p:cNvSpPr>
            <a:spLocks noGrp="1" noChangeArrowheads="1"/>
          </p:cNvSpPr>
          <p:nvPr>
            <p:ph type="hdr" sz="quarter"/>
          </p:nvPr>
        </p:nvSpPr>
        <p:spPr>
          <a:noFill/>
        </p:spPr>
        <p:txBody>
          <a:bodyPr/>
          <a:lstStyle/>
          <a:p>
            <a:r>
              <a:rPr lang="en-US">
                <a:latin typeface="Arial" pitchFamily="-84" charset="0"/>
                <a:ea typeface="ＭＳ Ｐゴシック" pitchFamily="-84" charset="-128"/>
                <a:cs typeface="ＭＳ Ｐゴシック" pitchFamily="-84" charset="-128"/>
              </a:rPr>
              <a:t>Teaching Pyramid</a:t>
            </a:r>
          </a:p>
        </p:txBody>
      </p:sp>
      <p:sp>
        <p:nvSpPr>
          <p:cNvPr id="66565" name="Rectangle 3"/>
          <p:cNvSpPr>
            <a:spLocks noGrp="1" noChangeArrowheads="1"/>
          </p:cNvSpPr>
          <p:nvPr>
            <p:ph type="dt" sz="quarter" idx="1"/>
          </p:nvPr>
        </p:nvSpPr>
        <p:spPr>
          <a:noFill/>
        </p:spPr>
        <p:txBody>
          <a:bodyPr/>
          <a:lstStyle/>
          <a:p>
            <a:r>
              <a:rPr lang="en-US">
                <a:latin typeface="Arial" pitchFamily="-84" charset="0"/>
                <a:ea typeface="ＭＳ Ｐゴシック" pitchFamily="-84" charset="-128"/>
                <a:cs typeface="ＭＳ Ｐゴシック" pitchFamily="-84" charset="-128"/>
              </a:rPr>
              <a:t>Updated June 2012</a:t>
            </a:r>
          </a:p>
        </p:txBody>
      </p:sp>
      <p:sp>
        <p:nvSpPr>
          <p:cNvPr id="66566" name="Rectangle 6"/>
          <p:cNvSpPr>
            <a:spLocks noGrp="1" noChangeArrowheads="1"/>
          </p:cNvSpPr>
          <p:nvPr>
            <p:ph type="ftr" sz="quarter" idx="4"/>
          </p:nvPr>
        </p:nvSpPr>
        <p:spPr>
          <a:noFill/>
        </p:spPr>
        <p:txBody>
          <a:bodyPr/>
          <a:lstStyle/>
          <a:p>
            <a:r>
              <a:rPr lang="en-US">
                <a:latin typeface="Arial" pitchFamily="-84" charset="0"/>
                <a:ea typeface="Arial" pitchFamily="-84" charset="0"/>
                <a:cs typeface="Arial" pitchFamily="-84" charset="0"/>
              </a:rPr>
              <a:t>WestEd Center for Child &amp; Family Studies</a:t>
            </a:r>
          </a:p>
        </p:txBody>
      </p:sp>
      <p:sp>
        <p:nvSpPr>
          <p:cNvPr id="66567" name="Rectangle 7"/>
          <p:cNvSpPr>
            <a:spLocks noGrp="1" noChangeArrowheads="1"/>
          </p:cNvSpPr>
          <p:nvPr>
            <p:ph type="sldNum" sz="quarter" idx="5"/>
          </p:nvPr>
        </p:nvSpPr>
        <p:spPr>
          <a:noFill/>
        </p:spPr>
        <p:txBody>
          <a:bodyPr/>
          <a:lstStyle/>
          <a:p>
            <a:fld id="{9D576064-363C-004A-99C4-87D0B912B030}" type="slidenum">
              <a:rPr lang="en-US">
                <a:ea typeface="ＭＳ Ｐゴシック" pitchFamily="-84" charset="-128"/>
                <a:cs typeface="ＭＳ Ｐゴシック" pitchFamily="-84" charset="-128"/>
              </a:rPr>
              <a:pPr/>
              <a:t>16</a:t>
            </a:fld>
            <a:endParaRPr lang="en-US">
              <a:ea typeface="ＭＳ Ｐゴシック" pitchFamily="-84" charset="-128"/>
              <a:cs typeface="ＭＳ Ｐゴシック" pitchFamily="-8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Slide Image Placeholder 1"/>
          <p:cNvSpPr>
            <a:spLocks noGrp="1" noRot="1" noChangeAspect="1"/>
          </p:cNvSpPr>
          <p:nvPr>
            <p:ph type="sldImg"/>
          </p:nvPr>
        </p:nvSpPr>
        <p:spPr>
          <a:ln/>
        </p:spPr>
      </p:sp>
      <p:sp>
        <p:nvSpPr>
          <p:cNvPr id="68611" name="Notes Placeholder 2"/>
          <p:cNvSpPr>
            <a:spLocks noGrp="1"/>
          </p:cNvSpPr>
          <p:nvPr>
            <p:ph type="body" idx="1"/>
          </p:nvPr>
        </p:nvSpPr>
        <p:spPr>
          <a:noFill/>
          <a:ln/>
        </p:spPr>
        <p:txBody>
          <a:bodyPr/>
          <a:lstStyle/>
          <a:p>
            <a:endParaRPr lang="en-US">
              <a:latin typeface="Arial" pitchFamily="-84" charset="0"/>
              <a:ea typeface="ＭＳ Ｐゴシック" pitchFamily="-84" charset="-128"/>
            </a:endParaRPr>
          </a:p>
        </p:txBody>
      </p:sp>
      <p:sp>
        <p:nvSpPr>
          <p:cNvPr id="68612" name="Slide Number Placeholder 3"/>
          <p:cNvSpPr>
            <a:spLocks noGrp="1"/>
          </p:cNvSpPr>
          <p:nvPr>
            <p:ph type="sldNum" sz="quarter" idx="5"/>
          </p:nvPr>
        </p:nvSpPr>
        <p:spPr>
          <a:noFill/>
        </p:spPr>
        <p:txBody>
          <a:bodyPr/>
          <a:lstStyle/>
          <a:p>
            <a:fld id="{209D9FC7-5799-3B4C-9152-D76F0578EFA8}" type="slidenum">
              <a:rPr lang="en-US"/>
              <a:pPr/>
              <a:t>17</a:t>
            </a:fld>
            <a:endParaRPr lang="en-US"/>
          </a:p>
        </p:txBody>
      </p:sp>
      <p:sp>
        <p:nvSpPr>
          <p:cNvPr id="68613" name="Rectangle 2"/>
          <p:cNvSpPr>
            <a:spLocks noGrp="1" noChangeArrowheads="1"/>
          </p:cNvSpPr>
          <p:nvPr>
            <p:ph type="hdr" sz="quarter"/>
          </p:nvPr>
        </p:nvSpPr>
        <p:spPr>
          <a:noFill/>
        </p:spPr>
        <p:txBody>
          <a:bodyPr/>
          <a:lstStyle/>
          <a:p>
            <a:r>
              <a:rPr lang="en-US">
                <a:latin typeface="Arial" pitchFamily="-84" charset="0"/>
                <a:ea typeface="ＭＳ Ｐゴシック" pitchFamily="-84" charset="-128"/>
                <a:cs typeface="ＭＳ Ｐゴシック" pitchFamily="-84" charset="-128"/>
              </a:rPr>
              <a:t>Teaching Pyramid</a:t>
            </a:r>
          </a:p>
        </p:txBody>
      </p:sp>
      <p:sp>
        <p:nvSpPr>
          <p:cNvPr id="68614" name="Rectangle 3"/>
          <p:cNvSpPr>
            <a:spLocks noGrp="1" noChangeArrowheads="1"/>
          </p:cNvSpPr>
          <p:nvPr>
            <p:ph type="dt" sz="quarter" idx="1"/>
          </p:nvPr>
        </p:nvSpPr>
        <p:spPr>
          <a:noFill/>
        </p:spPr>
        <p:txBody>
          <a:bodyPr/>
          <a:lstStyle/>
          <a:p>
            <a:r>
              <a:rPr lang="en-US">
                <a:latin typeface="Arial" pitchFamily="-84" charset="0"/>
                <a:ea typeface="ＭＳ Ｐゴシック" pitchFamily="-84" charset="-128"/>
                <a:cs typeface="ＭＳ Ｐゴシック" pitchFamily="-84" charset="-128"/>
              </a:rPr>
              <a:t>Updated June 2012</a:t>
            </a:r>
          </a:p>
        </p:txBody>
      </p:sp>
      <p:sp>
        <p:nvSpPr>
          <p:cNvPr id="68615" name="Rectangle 6"/>
          <p:cNvSpPr>
            <a:spLocks noGrp="1" noChangeArrowheads="1"/>
          </p:cNvSpPr>
          <p:nvPr>
            <p:ph type="ftr" sz="quarter" idx="4"/>
          </p:nvPr>
        </p:nvSpPr>
        <p:spPr>
          <a:noFill/>
        </p:spPr>
        <p:txBody>
          <a:bodyPr/>
          <a:lstStyle/>
          <a:p>
            <a:r>
              <a:rPr lang="en-US">
                <a:latin typeface="Arial" pitchFamily="-84" charset="0"/>
                <a:ea typeface="Arial" pitchFamily="-84" charset="0"/>
                <a:cs typeface="Arial" pitchFamily="-84" charset="0"/>
              </a:rPr>
              <a:t>WestEd Center for Child &amp; Family Studies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p:spPr>
        <p:txBody>
          <a:bodyPr/>
          <a:lstStyle/>
          <a:p>
            <a:r>
              <a:rPr lang="en-US">
                <a:latin typeface="Arial" pitchFamily="-84" charset="0"/>
                <a:ea typeface="ＭＳ Ｐゴシック" pitchFamily="-84" charset="-128"/>
                <a:cs typeface="ＭＳ Ｐゴシック" pitchFamily="-84" charset="-128"/>
              </a:rPr>
              <a:t>Teaching Pyramid</a:t>
            </a:r>
          </a:p>
        </p:txBody>
      </p:sp>
      <p:sp>
        <p:nvSpPr>
          <p:cNvPr id="70659" name="Rectangle 3"/>
          <p:cNvSpPr>
            <a:spLocks noGrp="1" noChangeArrowheads="1"/>
          </p:cNvSpPr>
          <p:nvPr>
            <p:ph type="dt" sz="quarter" idx="1"/>
          </p:nvPr>
        </p:nvSpPr>
        <p:spPr>
          <a:noFill/>
        </p:spPr>
        <p:txBody>
          <a:bodyPr/>
          <a:lstStyle/>
          <a:p>
            <a:r>
              <a:rPr lang="en-US">
                <a:latin typeface="Arial" pitchFamily="-84" charset="0"/>
                <a:ea typeface="ＭＳ Ｐゴシック" pitchFamily="-84" charset="-128"/>
                <a:cs typeface="ＭＳ Ｐゴシック" pitchFamily="-84" charset="-128"/>
              </a:rPr>
              <a:t>Updated June 2012</a:t>
            </a:r>
          </a:p>
        </p:txBody>
      </p:sp>
      <p:sp>
        <p:nvSpPr>
          <p:cNvPr id="70660" name="Rectangle 6"/>
          <p:cNvSpPr>
            <a:spLocks noGrp="1" noChangeArrowheads="1"/>
          </p:cNvSpPr>
          <p:nvPr>
            <p:ph type="ftr" sz="quarter" idx="4"/>
          </p:nvPr>
        </p:nvSpPr>
        <p:spPr>
          <a:noFill/>
        </p:spPr>
        <p:txBody>
          <a:bodyPr/>
          <a:lstStyle/>
          <a:p>
            <a:r>
              <a:rPr lang="en-US">
                <a:latin typeface="Arial" pitchFamily="-84" charset="0"/>
                <a:ea typeface="Arial" pitchFamily="-84" charset="0"/>
                <a:cs typeface="Arial" pitchFamily="-84" charset="0"/>
              </a:rPr>
              <a:t>WestEd Center for Child &amp; Family Studies</a:t>
            </a:r>
          </a:p>
        </p:txBody>
      </p:sp>
      <p:sp>
        <p:nvSpPr>
          <p:cNvPr id="70661" name="Rectangle 7"/>
          <p:cNvSpPr>
            <a:spLocks noGrp="1" noChangeArrowheads="1"/>
          </p:cNvSpPr>
          <p:nvPr>
            <p:ph type="sldNum" sz="quarter" idx="5"/>
          </p:nvPr>
        </p:nvSpPr>
        <p:spPr>
          <a:noFill/>
        </p:spPr>
        <p:txBody>
          <a:bodyPr/>
          <a:lstStyle/>
          <a:p>
            <a:fld id="{B8844778-2892-F748-ACE8-EB720A4E4F83}" type="slidenum">
              <a:rPr lang="en-US">
                <a:ea typeface="ＭＳ Ｐゴシック" pitchFamily="-84" charset="-128"/>
                <a:cs typeface="ＭＳ Ｐゴシック" pitchFamily="-84" charset="-128"/>
              </a:rPr>
              <a:pPr/>
              <a:t>18</a:t>
            </a:fld>
            <a:endParaRPr lang="en-US">
              <a:ea typeface="ＭＳ Ｐゴシック" pitchFamily="-84" charset="-128"/>
              <a:cs typeface="ＭＳ Ｐゴシック" pitchFamily="-84" charset="-128"/>
            </a:endParaRPr>
          </a:p>
        </p:txBody>
      </p:sp>
      <p:sp>
        <p:nvSpPr>
          <p:cNvPr id="70662" name="Rectangle 2"/>
          <p:cNvSpPr>
            <a:spLocks noGrp="1" noRot="1" noChangeAspect="1" noChangeArrowheads="1" noTextEdit="1"/>
          </p:cNvSpPr>
          <p:nvPr>
            <p:ph type="sldImg"/>
          </p:nvPr>
        </p:nvSpPr>
        <p:spPr>
          <a:ln/>
        </p:spPr>
      </p:sp>
      <p:sp>
        <p:nvSpPr>
          <p:cNvPr id="70663" name="Rectangle 3"/>
          <p:cNvSpPr>
            <a:spLocks noGrp="1" noChangeArrowheads="1"/>
          </p:cNvSpPr>
          <p:nvPr>
            <p:ph type="body" idx="1"/>
          </p:nvPr>
        </p:nvSpPr>
        <p:spPr>
          <a:noFill/>
          <a:ln/>
        </p:spPr>
        <p:txBody>
          <a:bodyPr/>
          <a:lstStyle/>
          <a:p>
            <a:pPr>
              <a:spcBef>
                <a:spcPct val="0"/>
              </a:spcBef>
            </a:pPr>
            <a:endParaRPr lang="en-US" smtClean="0">
              <a:latin typeface="Arial" pitchFamily="-84" charset="0"/>
              <a:ea typeface="ＭＳ Ｐゴシック" pitchFamily="-8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p:spPr>
        <p:txBody>
          <a:bodyPr/>
          <a:lstStyle/>
          <a:p>
            <a:r>
              <a:rPr lang="en-US">
                <a:latin typeface="Arial" pitchFamily="-84" charset="0"/>
                <a:ea typeface="ＭＳ Ｐゴシック" pitchFamily="-84" charset="-128"/>
                <a:cs typeface="ＭＳ Ｐゴシック" pitchFamily="-84" charset="-128"/>
              </a:rPr>
              <a:t>Teaching Pyramid</a:t>
            </a:r>
          </a:p>
        </p:txBody>
      </p:sp>
      <p:sp>
        <p:nvSpPr>
          <p:cNvPr id="72707" name="Rectangle 3"/>
          <p:cNvSpPr>
            <a:spLocks noGrp="1" noChangeArrowheads="1"/>
          </p:cNvSpPr>
          <p:nvPr>
            <p:ph type="dt" sz="quarter" idx="1"/>
          </p:nvPr>
        </p:nvSpPr>
        <p:spPr>
          <a:noFill/>
        </p:spPr>
        <p:txBody>
          <a:bodyPr/>
          <a:lstStyle/>
          <a:p>
            <a:r>
              <a:rPr lang="en-US">
                <a:latin typeface="Arial" pitchFamily="-84" charset="0"/>
                <a:ea typeface="ＭＳ Ｐゴシック" pitchFamily="-84" charset="-128"/>
                <a:cs typeface="ＭＳ Ｐゴシック" pitchFamily="-84" charset="-128"/>
              </a:rPr>
              <a:t>Updated June 2012</a:t>
            </a:r>
          </a:p>
        </p:txBody>
      </p:sp>
      <p:sp>
        <p:nvSpPr>
          <p:cNvPr id="72708" name="Rectangle 6"/>
          <p:cNvSpPr>
            <a:spLocks noGrp="1" noChangeArrowheads="1"/>
          </p:cNvSpPr>
          <p:nvPr>
            <p:ph type="ftr" sz="quarter" idx="4"/>
          </p:nvPr>
        </p:nvSpPr>
        <p:spPr>
          <a:noFill/>
        </p:spPr>
        <p:txBody>
          <a:bodyPr/>
          <a:lstStyle/>
          <a:p>
            <a:r>
              <a:rPr lang="en-US">
                <a:latin typeface="Arial" pitchFamily="-84" charset="0"/>
                <a:ea typeface="Arial" pitchFamily="-84" charset="0"/>
                <a:cs typeface="Arial" pitchFamily="-84" charset="0"/>
              </a:rPr>
              <a:t>WestEd Center for Child &amp; Family Studies</a:t>
            </a:r>
          </a:p>
        </p:txBody>
      </p:sp>
      <p:sp>
        <p:nvSpPr>
          <p:cNvPr id="72709" name="Rectangle 7"/>
          <p:cNvSpPr>
            <a:spLocks noGrp="1" noChangeArrowheads="1"/>
          </p:cNvSpPr>
          <p:nvPr>
            <p:ph type="sldNum" sz="quarter" idx="5"/>
          </p:nvPr>
        </p:nvSpPr>
        <p:spPr>
          <a:noFill/>
        </p:spPr>
        <p:txBody>
          <a:bodyPr/>
          <a:lstStyle/>
          <a:p>
            <a:fld id="{278C8FDA-4383-4C47-A872-C2BE3510E295}" type="slidenum">
              <a:rPr lang="en-US">
                <a:ea typeface="ＭＳ Ｐゴシック" pitchFamily="-84" charset="-128"/>
                <a:cs typeface="ＭＳ Ｐゴシック" pitchFamily="-84" charset="-128"/>
              </a:rPr>
              <a:pPr/>
              <a:t>19</a:t>
            </a:fld>
            <a:endParaRPr lang="en-US">
              <a:ea typeface="ＭＳ Ｐゴシック" pitchFamily="-84" charset="-128"/>
              <a:cs typeface="ＭＳ Ｐゴシック" pitchFamily="-84" charset="-128"/>
            </a:endParaRPr>
          </a:p>
        </p:txBody>
      </p:sp>
      <p:sp>
        <p:nvSpPr>
          <p:cNvPr id="72710" name="Rectangle 2"/>
          <p:cNvSpPr>
            <a:spLocks noGrp="1" noRot="1" noChangeAspect="1" noChangeArrowheads="1" noTextEdit="1"/>
          </p:cNvSpPr>
          <p:nvPr>
            <p:ph type="sldImg"/>
          </p:nvPr>
        </p:nvSpPr>
        <p:spPr>
          <a:ln/>
        </p:spPr>
      </p:sp>
      <p:sp>
        <p:nvSpPr>
          <p:cNvPr id="72711" name="Rectangle 3"/>
          <p:cNvSpPr>
            <a:spLocks noGrp="1" noChangeArrowheads="1"/>
          </p:cNvSpPr>
          <p:nvPr>
            <p:ph type="body" idx="1"/>
          </p:nvPr>
        </p:nvSpPr>
        <p:spPr>
          <a:noFill/>
          <a:ln/>
        </p:spPr>
        <p:txBody>
          <a:bodyPr/>
          <a:lstStyle/>
          <a:p>
            <a:pPr>
              <a:spcBef>
                <a:spcPct val="0"/>
              </a:spcBef>
            </a:pPr>
            <a:endParaRPr lang="en-US" smtClean="0">
              <a:latin typeface="Arial" pitchFamily="-84" charset="0"/>
              <a:ea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p:spPr>
        <p:txBody>
          <a:bodyPr/>
          <a:lstStyle/>
          <a:p>
            <a:r>
              <a:rPr lang="en-US">
                <a:latin typeface="Arial" pitchFamily="-84" charset="0"/>
                <a:ea typeface="ＭＳ Ｐゴシック" pitchFamily="-84" charset="-128"/>
                <a:cs typeface="ＭＳ Ｐゴシック" pitchFamily="-84" charset="-128"/>
              </a:rPr>
              <a:t>Teaching Pyramid</a:t>
            </a:r>
          </a:p>
        </p:txBody>
      </p:sp>
      <p:sp>
        <p:nvSpPr>
          <p:cNvPr id="37891" name="Rectangle 3"/>
          <p:cNvSpPr>
            <a:spLocks noGrp="1" noChangeArrowheads="1"/>
          </p:cNvSpPr>
          <p:nvPr>
            <p:ph type="dt" sz="quarter" idx="1"/>
          </p:nvPr>
        </p:nvSpPr>
        <p:spPr>
          <a:noFill/>
        </p:spPr>
        <p:txBody>
          <a:bodyPr/>
          <a:lstStyle/>
          <a:p>
            <a:r>
              <a:rPr lang="en-US">
                <a:latin typeface="Arial" pitchFamily="-84" charset="0"/>
                <a:ea typeface="ＭＳ Ｐゴシック" pitchFamily="-84" charset="-128"/>
                <a:cs typeface="ＭＳ Ｐゴシック" pitchFamily="-84" charset="-128"/>
              </a:rPr>
              <a:t>Updated June 2012</a:t>
            </a:r>
          </a:p>
        </p:txBody>
      </p:sp>
      <p:sp>
        <p:nvSpPr>
          <p:cNvPr id="37892" name="Rectangle 6"/>
          <p:cNvSpPr>
            <a:spLocks noGrp="1" noChangeArrowheads="1"/>
          </p:cNvSpPr>
          <p:nvPr>
            <p:ph type="ftr" sz="quarter" idx="4"/>
          </p:nvPr>
        </p:nvSpPr>
        <p:spPr>
          <a:noFill/>
        </p:spPr>
        <p:txBody>
          <a:bodyPr/>
          <a:lstStyle/>
          <a:p>
            <a:r>
              <a:rPr lang="en-US">
                <a:latin typeface="Arial" pitchFamily="-84" charset="0"/>
                <a:ea typeface="Arial" pitchFamily="-84" charset="0"/>
                <a:cs typeface="Arial" pitchFamily="-84" charset="0"/>
              </a:rPr>
              <a:t>WestEd Center for Child &amp; Family Studies</a:t>
            </a:r>
          </a:p>
        </p:txBody>
      </p:sp>
      <p:sp>
        <p:nvSpPr>
          <p:cNvPr id="37893" name="Rectangle 7"/>
          <p:cNvSpPr>
            <a:spLocks noGrp="1" noChangeArrowheads="1"/>
          </p:cNvSpPr>
          <p:nvPr>
            <p:ph type="sldNum" sz="quarter" idx="5"/>
          </p:nvPr>
        </p:nvSpPr>
        <p:spPr>
          <a:noFill/>
        </p:spPr>
        <p:txBody>
          <a:bodyPr/>
          <a:lstStyle/>
          <a:p>
            <a:fld id="{1C7ADC92-E279-8147-9DD2-F9A79CFDB603}" type="slidenum">
              <a:rPr lang="en-US">
                <a:ea typeface="ＭＳ Ｐゴシック" pitchFamily="-84" charset="-128"/>
                <a:cs typeface="ＭＳ Ｐゴシック" pitchFamily="-84" charset="-128"/>
              </a:rPr>
              <a:pPr/>
              <a:t>2</a:t>
            </a:fld>
            <a:endParaRPr lang="en-US">
              <a:ea typeface="ＭＳ Ｐゴシック" pitchFamily="-84" charset="-128"/>
              <a:cs typeface="ＭＳ Ｐゴシック" pitchFamily="-84" charset="-128"/>
            </a:endParaRPr>
          </a:p>
        </p:txBody>
      </p:sp>
      <p:sp>
        <p:nvSpPr>
          <p:cNvPr id="37894" name="Rectangle 2"/>
          <p:cNvSpPr>
            <a:spLocks noGrp="1" noRot="1" noChangeAspect="1" noChangeArrowheads="1" noTextEdit="1"/>
          </p:cNvSpPr>
          <p:nvPr>
            <p:ph type="sldImg"/>
          </p:nvPr>
        </p:nvSpPr>
        <p:spPr>
          <a:ln/>
        </p:spPr>
      </p:sp>
      <p:sp>
        <p:nvSpPr>
          <p:cNvPr id="37895" name="Rectangle 3"/>
          <p:cNvSpPr>
            <a:spLocks noGrp="1" noChangeArrowheads="1"/>
          </p:cNvSpPr>
          <p:nvPr>
            <p:ph type="body" idx="1"/>
          </p:nvPr>
        </p:nvSpPr>
        <p:spPr>
          <a:noFill/>
          <a:ln/>
        </p:spPr>
        <p:txBody>
          <a:bodyPr/>
          <a:lstStyle/>
          <a:p>
            <a:pPr>
              <a:spcBef>
                <a:spcPct val="0"/>
              </a:spcBef>
            </a:pPr>
            <a:endParaRPr lang="en-US" smtClean="0">
              <a:latin typeface="Arial" pitchFamily="-84" charset="0"/>
              <a:ea typeface="ＭＳ Ｐゴシック" pitchFamily="-8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p:spPr>
        <p:txBody>
          <a:bodyPr/>
          <a:lstStyle/>
          <a:p>
            <a:r>
              <a:rPr lang="en-US">
                <a:latin typeface="Arial" pitchFamily="-84" charset="0"/>
                <a:ea typeface="ＭＳ Ｐゴシック" pitchFamily="-84" charset="-128"/>
                <a:cs typeface="ＭＳ Ｐゴシック" pitchFamily="-84" charset="-128"/>
              </a:rPr>
              <a:t>Teaching Pyramid</a:t>
            </a:r>
          </a:p>
        </p:txBody>
      </p:sp>
      <p:sp>
        <p:nvSpPr>
          <p:cNvPr id="74755" name="Rectangle 3"/>
          <p:cNvSpPr>
            <a:spLocks noGrp="1" noChangeArrowheads="1"/>
          </p:cNvSpPr>
          <p:nvPr>
            <p:ph type="dt" sz="quarter" idx="1"/>
          </p:nvPr>
        </p:nvSpPr>
        <p:spPr>
          <a:noFill/>
        </p:spPr>
        <p:txBody>
          <a:bodyPr/>
          <a:lstStyle/>
          <a:p>
            <a:r>
              <a:rPr lang="en-US">
                <a:latin typeface="Arial" pitchFamily="-84" charset="0"/>
                <a:ea typeface="ＭＳ Ｐゴシック" pitchFamily="-84" charset="-128"/>
                <a:cs typeface="ＭＳ Ｐゴシック" pitchFamily="-84" charset="-128"/>
              </a:rPr>
              <a:t>Updated June 2012</a:t>
            </a:r>
          </a:p>
        </p:txBody>
      </p:sp>
      <p:sp>
        <p:nvSpPr>
          <p:cNvPr id="74756" name="Rectangle 6"/>
          <p:cNvSpPr>
            <a:spLocks noGrp="1" noChangeArrowheads="1"/>
          </p:cNvSpPr>
          <p:nvPr>
            <p:ph type="ftr" sz="quarter" idx="4"/>
          </p:nvPr>
        </p:nvSpPr>
        <p:spPr>
          <a:noFill/>
        </p:spPr>
        <p:txBody>
          <a:bodyPr/>
          <a:lstStyle/>
          <a:p>
            <a:r>
              <a:rPr lang="en-US">
                <a:latin typeface="Arial" pitchFamily="-84" charset="0"/>
                <a:ea typeface="Arial" pitchFamily="-84" charset="0"/>
                <a:cs typeface="Arial" pitchFamily="-84" charset="0"/>
              </a:rPr>
              <a:t>WestEd Center for Child &amp; Family Studies</a:t>
            </a:r>
          </a:p>
        </p:txBody>
      </p:sp>
      <p:sp>
        <p:nvSpPr>
          <p:cNvPr id="74757" name="Rectangle 7"/>
          <p:cNvSpPr>
            <a:spLocks noGrp="1" noChangeArrowheads="1"/>
          </p:cNvSpPr>
          <p:nvPr>
            <p:ph type="sldNum" sz="quarter" idx="5"/>
          </p:nvPr>
        </p:nvSpPr>
        <p:spPr>
          <a:noFill/>
        </p:spPr>
        <p:txBody>
          <a:bodyPr/>
          <a:lstStyle/>
          <a:p>
            <a:fld id="{FF32CECF-0B7F-AB46-9477-4B296362139B}" type="slidenum">
              <a:rPr lang="en-US">
                <a:ea typeface="ＭＳ Ｐゴシック" pitchFamily="-84" charset="-128"/>
                <a:cs typeface="ＭＳ Ｐゴシック" pitchFamily="-84" charset="-128"/>
              </a:rPr>
              <a:pPr/>
              <a:t>20</a:t>
            </a:fld>
            <a:endParaRPr lang="en-US">
              <a:ea typeface="ＭＳ Ｐゴシック" pitchFamily="-84" charset="-128"/>
              <a:cs typeface="ＭＳ Ｐゴシック" pitchFamily="-84" charset="-128"/>
            </a:endParaRPr>
          </a:p>
        </p:txBody>
      </p:sp>
      <p:sp>
        <p:nvSpPr>
          <p:cNvPr id="74758" name="Rectangle 2"/>
          <p:cNvSpPr>
            <a:spLocks noGrp="1" noRot="1" noChangeAspect="1" noChangeArrowheads="1" noTextEdit="1"/>
          </p:cNvSpPr>
          <p:nvPr>
            <p:ph type="sldImg"/>
          </p:nvPr>
        </p:nvSpPr>
        <p:spPr>
          <a:ln/>
        </p:spPr>
      </p:sp>
      <p:sp>
        <p:nvSpPr>
          <p:cNvPr id="74759" name="Rectangle 3"/>
          <p:cNvSpPr>
            <a:spLocks noGrp="1" noChangeArrowheads="1"/>
          </p:cNvSpPr>
          <p:nvPr>
            <p:ph type="body" idx="1"/>
          </p:nvPr>
        </p:nvSpPr>
        <p:spPr>
          <a:noFill/>
          <a:ln/>
        </p:spPr>
        <p:txBody>
          <a:bodyPr/>
          <a:lstStyle/>
          <a:p>
            <a:pPr>
              <a:spcBef>
                <a:spcPct val="0"/>
              </a:spcBef>
            </a:pPr>
            <a:endParaRPr lang="en-US" smtClean="0">
              <a:latin typeface="Arial" pitchFamily="-84" charset="0"/>
              <a:ea typeface="ＭＳ Ｐゴシック" pitchFamily="-8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a:noFill/>
        </p:spPr>
        <p:txBody>
          <a:bodyPr/>
          <a:lstStyle/>
          <a:p>
            <a:r>
              <a:rPr lang="en-US">
                <a:latin typeface="Arial" pitchFamily="-84" charset="0"/>
                <a:ea typeface="ＭＳ Ｐゴシック" pitchFamily="-84" charset="-128"/>
                <a:cs typeface="ＭＳ Ｐゴシック" pitchFamily="-84" charset="-128"/>
              </a:rPr>
              <a:t>Teaching Pyramid</a:t>
            </a:r>
          </a:p>
        </p:txBody>
      </p:sp>
      <p:sp>
        <p:nvSpPr>
          <p:cNvPr id="39939" name="Rectangle 3"/>
          <p:cNvSpPr>
            <a:spLocks noGrp="1" noChangeArrowheads="1"/>
          </p:cNvSpPr>
          <p:nvPr>
            <p:ph type="dt" sz="quarter" idx="1"/>
          </p:nvPr>
        </p:nvSpPr>
        <p:spPr>
          <a:noFill/>
        </p:spPr>
        <p:txBody>
          <a:bodyPr/>
          <a:lstStyle/>
          <a:p>
            <a:r>
              <a:rPr lang="en-US">
                <a:latin typeface="Arial" pitchFamily="-84" charset="0"/>
                <a:ea typeface="ＭＳ Ｐゴシック" pitchFamily="-84" charset="-128"/>
                <a:cs typeface="ＭＳ Ｐゴシック" pitchFamily="-84" charset="-128"/>
              </a:rPr>
              <a:t>Updated June 2012</a:t>
            </a:r>
          </a:p>
        </p:txBody>
      </p:sp>
      <p:sp>
        <p:nvSpPr>
          <p:cNvPr id="39940" name="Rectangle 6"/>
          <p:cNvSpPr>
            <a:spLocks noGrp="1" noChangeArrowheads="1"/>
          </p:cNvSpPr>
          <p:nvPr>
            <p:ph type="ftr" sz="quarter" idx="4"/>
          </p:nvPr>
        </p:nvSpPr>
        <p:spPr>
          <a:noFill/>
        </p:spPr>
        <p:txBody>
          <a:bodyPr/>
          <a:lstStyle/>
          <a:p>
            <a:r>
              <a:rPr lang="en-US">
                <a:latin typeface="Arial" pitchFamily="-84" charset="0"/>
                <a:ea typeface="Arial" pitchFamily="-84" charset="0"/>
                <a:cs typeface="Arial" pitchFamily="-84" charset="0"/>
              </a:rPr>
              <a:t>WestEd Center for Child &amp; Family Studies</a:t>
            </a:r>
          </a:p>
        </p:txBody>
      </p:sp>
      <p:sp>
        <p:nvSpPr>
          <p:cNvPr id="39941" name="Rectangle 7"/>
          <p:cNvSpPr>
            <a:spLocks noGrp="1" noChangeArrowheads="1"/>
          </p:cNvSpPr>
          <p:nvPr>
            <p:ph type="sldNum" sz="quarter" idx="5"/>
          </p:nvPr>
        </p:nvSpPr>
        <p:spPr>
          <a:noFill/>
        </p:spPr>
        <p:txBody>
          <a:bodyPr/>
          <a:lstStyle/>
          <a:p>
            <a:fld id="{D3E2BE3C-19BF-BB47-8563-0AE31779D5A3}" type="slidenum">
              <a:rPr lang="en-US">
                <a:ea typeface="ＭＳ Ｐゴシック" pitchFamily="-84" charset="-128"/>
                <a:cs typeface="ＭＳ Ｐゴシック" pitchFamily="-84" charset="-128"/>
              </a:rPr>
              <a:pPr/>
              <a:t>3</a:t>
            </a:fld>
            <a:endParaRPr lang="en-US">
              <a:ea typeface="ＭＳ Ｐゴシック" pitchFamily="-84" charset="-128"/>
              <a:cs typeface="ＭＳ Ｐゴシック" pitchFamily="-84" charset="-128"/>
            </a:endParaRPr>
          </a:p>
        </p:txBody>
      </p:sp>
      <p:sp>
        <p:nvSpPr>
          <p:cNvPr id="39942" name="Rectangle 2"/>
          <p:cNvSpPr>
            <a:spLocks noGrp="1" noRot="1" noChangeAspect="1" noChangeArrowheads="1" noTextEdit="1"/>
          </p:cNvSpPr>
          <p:nvPr>
            <p:ph type="sldImg"/>
          </p:nvPr>
        </p:nvSpPr>
        <p:spPr>
          <a:ln/>
        </p:spPr>
      </p:sp>
      <p:sp>
        <p:nvSpPr>
          <p:cNvPr id="39943" name="Rectangle 3"/>
          <p:cNvSpPr>
            <a:spLocks noGrp="1" noChangeArrowheads="1"/>
          </p:cNvSpPr>
          <p:nvPr>
            <p:ph type="body" idx="1"/>
          </p:nvPr>
        </p:nvSpPr>
        <p:spPr>
          <a:noFill/>
          <a:ln/>
        </p:spPr>
        <p:txBody>
          <a:bodyPr/>
          <a:lstStyle/>
          <a:p>
            <a:pPr>
              <a:spcBef>
                <a:spcPct val="0"/>
              </a:spcBef>
            </a:pPr>
            <a:endParaRPr lang="en-US" smtClean="0">
              <a:latin typeface="Arial" pitchFamily="-84" charset="0"/>
              <a:ea typeface="ＭＳ Ｐゴシック"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p>
            <a:r>
              <a:rPr lang="en-US">
                <a:latin typeface="Arial" pitchFamily="-84" charset="0"/>
                <a:ea typeface="ＭＳ Ｐゴシック" pitchFamily="-84" charset="-128"/>
                <a:cs typeface="ＭＳ Ｐゴシック" pitchFamily="-84" charset="-128"/>
              </a:rPr>
              <a:t>Teaching Pyramid</a:t>
            </a:r>
          </a:p>
        </p:txBody>
      </p:sp>
      <p:sp>
        <p:nvSpPr>
          <p:cNvPr id="41987" name="Rectangle 3"/>
          <p:cNvSpPr>
            <a:spLocks noGrp="1" noChangeArrowheads="1"/>
          </p:cNvSpPr>
          <p:nvPr>
            <p:ph type="dt" sz="quarter" idx="1"/>
          </p:nvPr>
        </p:nvSpPr>
        <p:spPr>
          <a:noFill/>
        </p:spPr>
        <p:txBody>
          <a:bodyPr/>
          <a:lstStyle/>
          <a:p>
            <a:r>
              <a:rPr lang="en-US">
                <a:latin typeface="Arial" pitchFamily="-84" charset="0"/>
                <a:ea typeface="ＭＳ Ｐゴシック" pitchFamily="-84" charset="-128"/>
                <a:cs typeface="ＭＳ Ｐゴシック" pitchFamily="-84" charset="-128"/>
              </a:rPr>
              <a:t>Updated June 2012</a:t>
            </a:r>
          </a:p>
        </p:txBody>
      </p:sp>
      <p:sp>
        <p:nvSpPr>
          <p:cNvPr id="41988" name="Rectangle 6"/>
          <p:cNvSpPr>
            <a:spLocks noGrp="1" noChangeArrowheads="1"/>
          </p:cNvSpPr>
          <p:nvPr>
            <p:ph type="ftr" sz="quarter" idx="4"/>
          </p:nvPr>
        </p:nvSpPr>
        <p:spPr>
          <a:noFill/>
        </p:spPr>
        <p:txBody>
          <a:bodyPr/>
          <a:lstStyle/>
          <a:p>
            <a:r>
              <a:rPr lang="en-US">
                <a:latin typeface="Arial" pitchFamily="-84" charset="0"/>
                <a:ea typeface="Arial" pitchFamily="-84" charset="0"/>
                <a:cs typeface="Arial" pitchFamily="-84" charset="0"/>
              </a:rPr>
              <a:t>WestEd Center for Child &amp; Family Studies</a:t>
            </a:r>
          </a:p>
        </p:txBody>
      </p:sp>
      <p:sp>
        <p:nvSpPr>
          <p:cNvPr id="41989" name="Rectangle 7"/>
          <p:cNvSpPr>
            <a:spLocks noGrp="1" noChangeArrowheads="1"/>
          </p:cNvSpPr>
          <p:nvPr>
            <p:ph type="sldNum" sz="quarter" idx="5"/>
          </p:nvPr>
        </p:nvSpPr>
        <p:spPr>
          <a:noFill/>
        </p:spPr>
        <p:txBody>
          <a:bodyPr/>
          <a:lstStyle/>
          <a:p>
            <a:fld id="{659258DC-11AD-5A49-8F4D-28E27156E1F8}" type="slidenum">
              <a:rPr lang="en-US">
                <a:ea typeface="ＭＳ Ｐゴシック" pitchFamily="-84" charset="-128"/>
                <a:cs typeface="ＭＳ Ｐゴシック" pitchFamily="-84" charset="-128"/>
              </a:rPr>
              <a:pPr/>
              <a:t>4</a:t>
            </a:fld>
            <a:endParaRPr lang="en-US">
              <a:ea typeface="ＭＳ Ｐゴシック" pitchFamily="-84" charset="-128"/>
              <a:cs typeface="ＭＳ Ｐゴシック" pitchFamily="-84" charset="-128"/>
            </a:endParaRPr>
          </a:p>
        </p:txBody>
      </p:sp>
      <p:sp>
        <p:nvSpPr>
          <p:cNvPr id="41990" name="Rectangle 2"/>
          <p:cNvSpPr>
            <a:spLocks noGrp="1" noRot="1" noChangeAspect="1" noChangeArrowheads="1" noTextEdit="1"/>
          </p:cNvSpPr>
          <p:nvPr>
            <p:ph type="sldImg"/>
          </p:nvPr>
        </p:nvSpPr>
        <p:spPr>
          <a:ln/>
        </p:spPr>
      </p:sp>
      <p:sp>
        <p:nvSpPr>
          <p:cNvPr id="41991" name="Rectangle 3"/>
          <p:cNvSpPr>
            <a:spLocks noGrp="1" noChangeArrowheads="1"/>
          </p:cNvSpPr>
          <p:nvPr>
            <p:ph type="body" idx="1"/>
          </p:nvPr>
        </p:nvSpPr>
        <p:spPr>
          <a:noFill/>
          <a:ln/>
        </p:spPr>
        <p:txBody>
          <a:bodyPr/>
          <a:lstStyle/>
          <a:p>
            <a:pPr>
              <a:spcBef>
                <a:spcPct val="0"/>
              </a:spcBef>
            </a:pPr>
            <a:endParaRPr lang="en-US" smtClean="0">
              <a:latin typeface="Arial" pitchFamily="-84" charset="0"/>
              <a:ea typeface="ＭＳ Ｐゴシック" pitchFamily="-8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p:spPr>
        <p:txBody>
          <a:bodyPr/>
          <a:lstStyle/>
          <a:p>
            <a:r>
              <a:rPr lang="en-US">
                <a:latin typeface="Arial" pitchFamily="-84" charset="0"/>
                <a:ea typeface="ＭＳ Ｐゴシック" pitchFamily="-84" charset="-128"/>
                <a:cs typeface="ＭＳ Ｐゴシック" pitchFamily="-84" charset="-128"/>
              </a:rPr>
              <a:t>Teaching Pyramid</a:t>
            </a:r>
          </a:p>
        </p:txBody>
      </p:sp>
      <p:sp>
        <p:nvSpPr>
          <p:cNvPr id="44035" name="Rectangle 3"/>
          <p:cNvSpPr>
            <a:spLocks noGrp="1" noChangeArrowheads="1"/>
          </p:cNvSpPr>
          <p:nvPr>
            <p:ph type="dt" sz="quarter" idx="1"/>
          </p:nvPr>
        </p:nvSpPr>
        <p:spPr>
          <a:noFill/>
        </p:spPr>
        <p:txBody>
          <a:bodyPr/>
          <a:lstStyle/>
          <a:p>
            <a:r>
              <a:rPr lang="en-US">
                <a:latin typeface="Arial" pitchFamily="-84" charset="0"/>
                <a:ea typeface="ＭＳ Ｐゴシック" pitchFamily="-84" charset="-128"/>
                <a:cs typeface="ＭＳ Ｐゴシック" pitchFamily="-84" charset="-128"/>
              </a:rPr>
              <a:t>Updated June 2012</a:t>
            </a:r>
          </a:p>
        </p:txBody>
      </p:sp>
      <p:sp>
        <p:nvSpPr>
          <p:cNvPr id="44036" name="Rectangle 6"/>
          <p:cNvSpPr>
            <a:spLocks noGrp="1" noChangeArrowheads="1"/>
          </p:cNvSpPr>
          <p:nvPr>
            <p:ph type="ftr" sz="quarter" idx="4"/>
          </p:nvPr>
        </p:nvSpPr>
        <p:spPr>
          <a:noFill/>
        </p:spPr>
        <p:txBody>
          <a:bodyPr/>
          <a:lstStyle/>
          <a:p>
            <a:r>
              <a:rPr lang="en-US">
                <a:latin typeface="Arial" pitchFamily="-84" charset="0"/>
                <a:ea typeface="Arial" pitchFamily="-84" charset="0"/>
                <a:cs typeface="Arial" pitchFamily="-84" charset="0"/>
              </a:rPr>
              <a:t>WestEd Center for Child &amp; Family Studies</a:t>
            </a:r>
          </a:p>
        </p:txBody>
      </p:sp>
      <p:sp>
        <p:nvSpPr>
          <p:cNvPr id="44037" name="Rectangle 7"/>
          <p:cNvSpPr>
            <a:spLocks noGrp="1" noChangeArrowheads="1"/>
          </p:cNvSpPr>
          <p:nvPr>
            <p:ph type="sldNum" sz="quarter" idx="5"/>
          </p:nvPr>
        </p:nvSpPr>
        <p:spPr>
          <a:noFill/>
        </p:spPr>
        <p:txBody>
          <a:bodyPr/>
          <a:lstStyle/>
          <a:p>
            <a:fld id="{A205C42D-4FEC-3248-8E68-CFB996BB17D2}" type="slidenum">
              <a:rPr lang="en-US">
                <a:ea typeface="ＭＳ Ｐゴシック" pitchFamily="-84" charset="-128"/>
                <a:cs typeface="ＭＳ Ｐゴシック" pitchFamily="-84" charset="-128"/>
              </a:rPr>
              <a:pPr/>
              <a:t>5</a:t>
            </a:fld>
            <a:endParaRPr lang="en-US">
              <a:ea typeface="ＭＳ Ｐゴシック" pitchFamily="-84" charset="-128"/>
              <a:cs typeface="ＭＳ Ｐゴシック" pitchFamily="-84" charset="-128"/>
            </a:endParaRPr>
          </a:p>
        </p:txBody>
      </p:sp>
      <p:sp>
        <p:nvSpPr>
          <p:cNvPr id="44038" name="Rectangle 2"/>
          <p:cNvSpPr>
            <a:spLocks noGrp="1" noRot="1" noChangeAspect="1" noChangeArrowheads="1" noTextEdit="1"/>
          </p:cNvSpPr>
          <p:nvPr>
            <p:ph type="sldImg"/>
          </p:nvPr>
        </p:nvSpPr>
        <p:spPr>
          <a:ln/>
        </p:spPr>
      </p:sp>
      <p:sp>
        <p:nvSpPr>
          <p:cNvPr id="44039" name="Rectangle 3"/>
          <p:cNvSpPr>
            <a:spLocks noGrp="1" noChangeArrowheads="1"/>
          </p:cNvSpPr>
          <p:nvPr>
            <p:ph type="body" idx="1"/>
          </p:nvPr>
        </p:nvSpPr>
        <p:spPr>
          <a:noFill/>
          <a:ln/>
        </p:spPr>
        <p:txBody>
          <a:bodyPr/>
          <a:lstStyle/>
          <a:p>
            <a:pPr>
              <a:spcBef>
                <a:spcPct val="0"/>
              </a:spcBef>
            </a:pPr>
            <a:endParaRPr lang="en-US" smtClean="0">
              <a:latin typeface="Arial" pitchFamily="-84" charset="0"/>
              <a:ea typeface="ＭＳ Ｐゴシック"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a:noFill/>
        </p:spPr>
        <p:txBody>
          <a:bodyPr/>
          <a:lstStyle/>
          <a:p>
            <a:r>
              <a:rPr lang="en-US">
                <a:latin typeface="Arial" pitchFamily="-84" charset="0"/>
                <a:ea typeface="ＭＳ Ｐゴシック" pitchFamily="-84" charset="-128"/>
                <a:cs typeface="ＭＳ Ｐゴシック" pitchFamily="-84" charset="-128"/>
              </a:rPr>
              <a:t>Teaching Pyramid</a:t>
            </a:r>
          </a:p>
        </p:txBody>
      </p:sp>
      <p:sp>
        <p:nvSpPr>
          <p:cNvPr id="46083" name="Rectangle 3"/>
          <p:cNvSpPr>
            <a:spLocks noGrp="1" noChangeArrowheads="1"/>
          </p:cNvSpPr>
          <p:nvPr>
            <p:ph type="dt" sz="quarter" idx="1"/>
          </p:nvPr>
        </p:nvSpPr>
        <p:spPr>
          <a:noFill/>
        </p:spPr>
        <p:txBody>
          <a:bodyPr/>
          <a:lstStyle/>
          <a:p>
            <a:r>
              <a:rPr lang="en-US">
                <a:latin typeface="Arial" pitchFamily="-84" charset="0"/>
                <a:ea typeface="ＭＳ Ｐゴシック" pitchFamily="-84" charset="-128"/>
                <a:cs typeface="ＭＳ Ｐゴシック" pitchFamily="-84" charset="-128"/>
              </a:rPr>
              <a:t>Updated June 2012</a:t>
            </a:r>
          </a:p>
        </p:txBody>
      </p:sp>
      <p:sp>
        <p:nvSpPr>
          <p:cNvPr id="46084" name="Rectangle 6"/>
          <p:cNvSpPr>
            <a:spLocks noGrp="1" noChangeArrowheads="1"/>
          </p:cNvSpPr>
          <p:nvPr>
            <p:ph type="ftr" sz="quarter" idx="4"/>
          </p:nvPr>
        </p:nvSpPr>
        <p:spPr>
          <a:noFill/>
        </p:spPr>
        <p:txBody>
          <a:bodyPr/>
          <a:lstStyle/>
          <a:p>
            <a:r>
              <a:rPr lang="en-US">
                <a:latin typeface="Arial" pitchFamily="-84" charset="0"/>
                <a:ea typeface="Arial" pitchFamily="-84" charset="0"/>
                <a:cs typeface="Arial" pitchFamily="-84" charset="0"/>
              </a:rPr>
              <a:t>WestEd Center for Child &amp; Family Studies</a:t>
            </a:r>
          </a:p>
        </p:txBody>
      </p:sp>
      <p:sp>
        <p:nvSpPr>
          <p:cNvPr id="46085" name="Rectangle 7"/>
          <p:cNvSpPr>
            <a:spLocks noGrp="1" noChangeArrowheads="1"/>
          </p:cNvSpPr>
          <p:nvPr>
            <p:ph type="sldNum" sz="quarter" idx="5"/>
          </p:nvPr>
        </p:nvSpPr>
        <p:spPr>
          <a:noFill/>
        </p:spPr>
        <p:txBody>
          <a:bodyPr/>
          <a:lstStyle/>
          <a:p>
            <a:fld id="{67035F39-CF4B-3A49-843A-B2B43FBA0D17}" type="slidenum">
              <a:rPr lang="en-US">
                <a:ea typeface="ＭＳ Ｐゴシック" pitchFamily="-84" charset="-128"/>
                <a:cs typeface="ＭＳ Ｐゴシック" pitchFamily="-84" charset="-128"/>
              </a:rPr>
              <a:pPr/>
              <a:t>6</a:t>
            </a:fld>
            <a:endParaRPr lang="en-US">
              <a:ea typeface="ＭＳ Ｐゴシック" pitchFamily="-84" charset="-128"/>
              <a:cs typeface="ＭＳ Ｐゴシック" pitchFamily="-84" charset="-128"/>
            </a:endParaRPr>
          </a:p>
        </p:txBody>
      </p:sp>
      <p:sp>
        <p:nvSpPr>
          <p:cNvPr id="46086" name="Rectangle 2"/>
          <p:cNvSpPr>
            <a:spLocks noGrp="1" noRot="1" noChangeAspect="1" noChangeArrowheads="1" noTextEdit="1"/>
          </p:cNvSpPr>
          <p:nvPr>
            <p:ph type="sldImg"/>
          </p:nvPr>
        </p:nvSpPr>
        <p:spPr>
          <a:ln/>
        </p:spPr>
      </p:sp>
      <p:sp>
        <p:nvSpPr>
          <p:cNvPr id="46087" name="Rectangle 3"/>
          <p:cNvSpPr>
            <a:spLocks noGrp="1" noChangeArrowheads="1"/>
          </p:cNvSpPr>
          <p:nvPr>
            <p:ph type="body" idx="1"/>
          </p:nvPr>
        </p:nvSpPr>
        <p:spPr>
          <a:noFill/>
          <a:ln/>
        </p:spPr>
        <p:txBody>
          <a:bodyPr/>
          <a:lstStyle/>
          <a:p>
            <a:pPr>
              <a:spcBef>
                <a:spcPct val="0"/>
              </a:spcBef>
            </a:pPr>
            <a:endParaRPr lang="en-US" smtClean="0">
              <a:latin typeface="Arial" pitchFamily="-84" charset="0"/>
              <a:ea typeface="ＭＳ Ｐゴシック" pitchFamily="-8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a:noFill/>
        </p:spPr>
        <p:txBody>
          <a:bodyPr/>
          <a:lstStyle/>
          <a:p>
            <a:r>
              <a:rPr lang="en-US">
                <a:latin typeface="Arial" pitchFamily="-84" charset="0"/>
                <a:ea typeface="ＭＳ Ｐゴシック" pitchFamily="-84" charset="-128"/>
                <a:cs typeface="ＭＳ Ｐゴシック" pitchFamily="-84" charset="-128"/>
              </a:rPr>
              <a:t>Teaching Pyramid</a:t>
            </a:r>
          </a:p>
        </p:txBody>
      </p:sp>
      <p:sp>
        <p:nvSpPr>
          <p:cNvPr id="48131" name="Rectangle 3"/>
          <p:cNvSpPr>
            <a:spLocks noGrp="1" noChangeArrowheads="1"/>
          </p:cNvSpPr>
          <p:nvPr>
            <p:ph type="dt" sz="quarter" idx="1"/>
          </p:nvPr>
        </p:nvSpPr>
        <p:spPr>
          <a:noFill/>
        </p:spPr>
        <p:txBody>
          <a:bodyPr/>
          <a:lstStyle/>
          <a:p>
            <a:r>
              <a:rPr lang="en-US">
                <a:latin typeface="Arial" pitchFamily="-84" charset="0"/>
                <a:ea typeface="ＭＳ Ｐゴシック" pitchFamily="-84" charset="-128"/>
                <a:cs typeface="ＭＳ Ｐゴシック" pitchFamily="-84" charset="-128"/>
              </a:rPr>
              <a:t>Updated June 2012</a:t>
            </a:r>
          </a:p>
        </p:txBody>
      </p:sp>
      <p:sp>
        <p:nvSpPr>
          <p:cNvPr id="48132" name="Rectangle 6"/>
          <p:cNvSpPr>
            <a:spLocks noGrp="1" noChangeArrowheads="1"/>
          </p:cNvSpPr>
          <p:nvPr>
            <p:ph type="ftr" sz="quarter" idx="4"/>
          </p:nvPr>
        </p:nvSpPr>
        <p:spPr>
          <a:noFill/>
        </p:spPr>
        <p:txBody>
          <a:bodyPr/>
          <a:lstStyle/>
          <a:p>
            <a:r>
              <a:rPr lang="en-US">
                <a:latin typeface="Arial" pitchFamily="-84" charset="0"/>
                <a:ea typeface="Arial" pitchFamily="-84" charset="0"/>
                <a:cs typeface="Arial" pitchFamily="-84" charset="0"/>
              </a:rPr>
              <a:t>WestEd Center for Child &amp; Family Studies</a:t>
            </a:r>
          </a:p>
        </p:txBody>
      </p:sp>
      <p:sp>
        <p:nvSpPr>
          <p:cNvPr id="48133" name="Rectangle 7"/>
          <p:cNvSpPr>
            <a:spLocks noGrp="1" noChangeArrowheads="1"/>
          </p:cNvSpPr>
          <p:nvPr>
            <p:ph type="sldNum" sz="quarter" idx="5"/>
          </p:nvPr>
        </p:nvSpPr>
        <p:spPr>
          <a:noFill/>
        </p:spPr>
        <p:txBody>
          <a:bodyPr/>
          <a:lstStyle/>
          <a:p>
            <a:fld id="{CC97D14B-FF62-1A43-81A5-9271188B573B}" type="slidenum">
              <a:rPr lang="en-US">
                <a:ea typeface="ＭＳ Ｐゴシック" pitchFamily="-84" charset="-128"/>
                <a:cs typeface="ＭＳ Ｐゴシック" pitchFamily="-84" charset="-128"/>
              </a:rPr>
              <a:pPr/>
              <a:t>7</a:t>
            </a:fld>
            <a:endParaRPr lang="en-US">
              <a:ea typeface="ＭＳ Ｐゴシック" pitchFamily="-84" charset="-128"/>
              <a:cs typeface="ＭＳ Ｐゴシック" pitchFamily="-84" charset="-128"/>
            </a:endParaRPr>
          </a:p>
        </p:txBody>
      </p:sp>
      <p:sp>
        <p:nvSpPr>
          <p:cNvPr id="48134" name="Rectangle 2"/>
          <p:cNvSpPr>
            <a:spLocks noGrp="1" noRot="1" noChangeAspect="1" noChangeArrowheads="1" noTextEdit="1"/>
          </p:cNvSpPr>
          <p:nvPr>
            <p:ph type="sldImg"/>
          </p:nvPr>
        </p:nvSpPr>
        <p:spPr>
          <a:ln/>
        </p:spPr>
      </p:sp>
      <p:sp>
        <p:nvSpPr>
          <p:cNvPr id="48135" name="Rectangle 3"/>
          <p:cNvSpPr>
            <a:spLocks noGrp="1" noChangeArrowheads="1"/>
          </p:cNvSpPr>
          <p:nvPr>
            <p:ph type="body" idx="1"/>
          </p:nvPr>
        </p:nvSpPr>
        <p:spPr>
          <a:noFill/>
          <a:ln/>
        </p:spPr>
        <p:txBody>
          <a:bodyPr/>
          <a:lstStyle/>
          <a:p>
            <a:pPr>
              <a:spcBef>
                <a:spcPct val="0"/>
              </a:spcBef>
            </a:pPr>
            <a:endParaRPr lang="en-US" smtClean="0">
              <a:latin typeface="Arial" pitchFamily="-84" charset="0"/>
              <a:ea typeface="ＭＳ Ｐゴシック" pitchFamily="-8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a:noFill/>
        </p:spPr>
        <p:txBody>
          <a:bodyPr/>
          <a:lstStyle/>
          <a:p>
            <a:r>
              <a:rPr lang="en-US">
                <a:latin typeface="Arial" pitchFamily="-84" charset="0"/>
                <a:ea typeface="ＭＳ Ｐゴシック" pitchFamily="-84" charset="-128"/>
                <a:cs typeface="ＭＳ Ｐゴシック" pitchFamily="-84" charset="-128"/>
              </a:rPr>
              <a:t>Teaching Pyramid</a:t>
            </a:r>
          </a:p>
        </p:txBody>
      </p:sp>
      <p:sp>
        <p:nvSpPr>
          <p:cNvPr id="50179" name="Rectangle 3"/>
          <p:cNvSpPr>
            <a:spLocks noGrp="1" noChangeArrowheads="1"/>
          </p:cNvSpPr>
          <p:nvPr>
            <p:ph type="dt" sz="quarter" idx="1"/>
          </p:nvPr>
        </p:nvSpPr>
        <p:spPr>
          <a:noFill/>
        </p:spPr>
        <p:txBody>
          <a:bodyPr/>
          <a:lstStyle/>
          <a:p>
            <a:r>
              <a:rPr lang="en-US">
                <a:latin typeface="Arial" pitchFamily="-84" charset="0"/>
                <a:ea typeface="ＭＳ Ｐゴシック" pitchFamily="-84" charset="-128"/>
                <a:cs typeface="ＭＳ Ｐゴシック" pitchFamily="-84" charset="-128"/>
              </a:rPr>
              <a:t>Updated June 2012</a:t>
            </a:r>
          </a:p>
        </p:txBody>
      </p:sp>
      <p:sp>
        <p:nvSpPr>
          <p:cNvPr id="50180" name="Rectangle 6"/>
          <p:cNvSpPr>
            <a:spLocks noGrp="1" noChangeArrowheads="1"/>
          </p:cNvSpPr>
          <p:nvPr>
            <p:ph type="ftr" sz="quarter" idx="4"/>
          </p:nvPr>
        </p:nvSpPr>
        <p:spPr>
          <a:noFill/>
        </p:spPr>
        <p:txBody>
          <a:bodyPr/>
          <a:lstStyle/>
          <a:p>
            <a:r>
              <a:rPr lang="en-US">
                <a:latin typeface="Arial" pitchFamily="-84" charset="0"/>
                <a:ea typeface="Arial" pitchFamily="-84" charset="0"/>
                <a:cs typeface="Arial" pitchFamily="-84" charset="0"/>
              </a:rPr>
              <a:t>WestEd Center for Child &amp; Family Studies</a:t>
            </a:r>
          </a:p>
        </p:txBody>
      </p:sp>
      <p:sp>
        <p:nvSpPr>
          <p:cNvPr id="50181" name="Rectangle 7"/>
          <p:cNvSpPr>
            <a:spLocks noGrp="1" noChangeArrowheads="1"/>
          </p:cNvSpPr>
          <p:nvPr>
            <p:ph type="sldNum" sz="quarter" idx="5"/>
          </p:nvPr>
        </p:nvSpPr>
        <p:spPr>
          <a:noFill/>
        </p:spPr>
        <p:txBody>
          <a:bodyPr/>
          <a:lstStyle/>
          <a:p>
            <a:fld id="{729DFE06-5EF1-354B-9F65-22ED17DF259C}" type="slidenum">
              <a:rPr lang="en-US">
                <a:ea typeface="ＭＳ Ｐゴシック" pitchFamily="-84" charset="-128"/>
                <a:cs typeface="ＭＳ Ｐゴシック" pitchFamily="-84" charset="-128"/>
              </a:rPr>
              <a:pPr/>
              <a:t>8</a:t>
            </a:fld>
            <a:endParaRPr lang="en-US">
              <a:ea typeface="ＭＳ Ｐゴシック" pitchFamily="-84" charset="-128"/>
              <a:cs typeface="ＭＳ Ｐゴシック" pitchFamily="-84" charset="-128"/>
            </a:endParaRPr>
          </a:p>
        </p:txBody>
      </p:sp>
      <p:sp>
        <p:nvSpPr>
          <p:cNvPr id="50182" name="Rectangle 2"/>
          <p:cNvSpPr>
            <a:spLocks noGrp="1" noRot="1" noChangeAspect="1" noChangeArrowheads="1" noTextEdit="1"/>
          </p:cNvSpPr>
          <p:nvPr>
            <p:ph type="sldImg"/>
          </p:nvPr>
        </p:nvSpPr>
        <p:spPr>
          <a:ln/>
        </p:spPr>
      </p:sp>
      <p:sp>
        <p:nvSpPr>
          <p:cNvPr id="50183" name="Rectangle 3"/>
          <p:cNvSpPr>
            <a:spLocks noGrp="1" noChangeArrowheads="1"/>
          </p:cNvSpPr>
          <p:nvPr>
            <p:ph type="body" idx="1"/>
          </p:nvPr>
        </p:nvSpPr>
        <p:spPr>
          <a:noFill/>
          <a:ln/>
        </p:spPr>
        <p:txBody>
          <a:bodyPr/>
          <a:lstStyle/>
          <a:p>
            <a:pPr>
              <a:spcBef>
                <a:spcPct val="0"/>
              </a:spcBef>
            </a:pPr>
            <a:endParaRPr lang="en-US" smtClean="0">
              <a:latin typeface="Arial" pitchFamily="-84" charset="0"/>
              <a:ea typeface="ＭＳ Ｐゴシック" pitchFamily="-8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a:noFill/>
        </p:spPr>
        <p:txBody>
          <a:bodyPr/>
          <a:lstStyle/>
          <a:p>
            <a:r>
              <a:rPr lang="en-US">
                <a:latin typeface="Arial" pitchFamily="-84" charset="0"/>
                <a:ea typeface="ＭＳ Ｐゴシック" pitchFamily="-84" charset="-128"/>
                <a:cs typeface="ＭＳ Ｐゴシック" pitchFamily="-84" charset="-128"/>
              </a:rPr>
              <a:t>Teaching Pyramid</a:t>
            </a:r>
          </a:p>
        </p:txBody>
      </p:sp>
      <p:sp>
        <p:nvSpPr>
          <p:cNvPr id="52227" name="Rectangle 3"/>
          <p:cNvSpPr>
            <a:spLocks noGrp="1" noChangeArrowheads="1"/>
          </p:cNvSpPr>
          <p:nvPr>
            <p:ph type="dt" sz="quarter" idx="1"/>
          </p:nvPr>
        </p:nvSpPr>
        <p:spPr>
          <a:noFill/>
        </p:spPr>
        <p:txBody>
          <a:bodyPr/>
          <a:lstStyle/>
          <a:p>
            <a:r>
              <a:rPr lang="en-US">
                <a:latin typeface="Arial" pitchFamily="-84" charset="0"/>
                <a:ea typeface="ＭＳ Ｐゴシック" pitchFamily="-84" charset="-128"/>
                <a:cs typeface="ＭＳ Ｐゴシック" pitchFamily="-84" charset="-128"/>
              </a:rPr>
              <a:t>Updated June 2012</a:t>
            </a:r>
          </a:p>
        </p:txBody>
      </p:sp>
      <p:sp>
        <p:nvSpPr>
          <p:cNvPr id="52228" name="Rectangle 6"/>
          <p:cNvSpPr>
            <a:spLocks noGrp="1" noChangeArrowheads="1"/>
          </p:cNvSpPr>
          <p:nvPr>
            <p:ph type="ftr" sz="quarter" idx="4"/>
          </p:nvPr>
        </p:nvSpPr>
        <p:spPr>
          <a:noFill/>
        </p:spPr>
        <p:txBody>
          <a:bodyPr/>
          <a:lstStyle/>
          <a:p>
            <a:r>
              <a:rPr lang="en-US">
                <a:latin typeface="Arial" pitchFamily="-84" charset="0"/>
                <a:ea typeface="Arial" pitchFamily="-84" charset="0"/>
                <a:cs typeface="Arial" pitchFamily="-84" charset="0"/>
              </a:rPr>
              <a:t>WestEd Center for Child &amp; Family Studies</a:t>
            </a:r>
          </a:p>
        </p:txBody>
      </p:sp>
      <p:sp>
        <p:nvSpPr>
          <p:cNvPr id="52229" name="Rectangle 7"/>
          <p:cNvSpPr>
            <a:spLocks noGrp="1" noChangeArrowheads="1"/>
          </p:cNvSpPr>
          <p:nvPr>
            <p:ph type="sldNum" sz="quarter" idx="5"/>
          </p:nvPr>
        </p:nvSpPr>
        <p:spPr>
          <a:noFill/>
        </p:spPr>
        <p:txBody>
          <a:bodyPr/>
          <a:lstStyle/>
          <a:p>
            <a:fld id="{2A73B95D-5408-6D4E-9C59-26EBDFC3F930}" type="slidenum">
              <a:rPr lang="en-US">
                <a:ea typeface="ＭＳ Ｐゴシック" pitchFamily="-84" charset="-128"/>
                <a:cs typeface="ＭＳ Ｐゴシック" pitchFamily="-84" charset="-128"/>
              </a:rPr>
              <a:pPr/>
              <a:t>9</a:t>
            </a:fld>
            <a:endParaRPr lang="en-US">
              <a:ea typeface="ＭＳ Ｐゴシック" pitchFamily="-84" charset="-128"/>
              <a:cs typeface="ＭＳ Ｐゴシック" pitchFamily="-84" charset="-128"/>
            </a:endParaRPr>
          </a:p>
        </p:txBody>
      </p:sp>
      <p:sp>
        <p:nvSpPr>
          <p:cNvPr id="52230" name="Rectangle 2"/>
          <p:cNvSpPr>
            <a:spLocks noGrp="1" noRot="1" noChangeAspect="1" noChangeArrowheads="1" noTextEdit="1"/>
          </p:cNvSpPr>
          <p:nvPr>
            <p:ph type="sldImg"/>
          </p:nvPr>
        </p:nvSpPr>
        <p:spPr>
          <a:ln/>
        </p:spPr>
      </p:sp>
      <p:sp>
        <p:nvSpPr>
          <p:cNvPr id="52231" name="Rectangle 3"/>
          <p:cNvSpPr>
            <a:spLocks noGrp="1" noChangeArrowheads="1"/>
          </p:cNvSpPr>
          <p:nvPr>
            <p:ph type="body" idx="1"/>
          </p:nvPr>
        </p:nvSpPr>
        <p:spPr>
          <a:noFill/>
          <a:ln/>
        </p:spPr>
        <p:txBody>
          <a:bodyPr/>
          <a:lstStyle/>
          <a:p>
            <a:pPr>
              <a:spcBef>
                <a:spcPct val="0"/>
              </a:spcBef>
            </a:pPr>
            <a:endParaRPr lang="en-US" smtClean="0">
              <a:latin typeface="Arial" pitchFamily="-84" charset="0"/>
              <a:ea typeface="ＭＳ Ｐゴシック" pitchFamily="-8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6D8E9E-380E-824D-B6DE-29678F485F6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BFCAF4-F2D1-3B45-A5D6-ABEADBCE638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B5DB9F-423E-094A-9669-2016B5815FE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userDrawn="1"/>
        </p:nvSpPr>
        <p:spPr bwMode="auto">
          <a:xfrm>
            <a:off x="330200" y="304800"/>
            <a:ext cx="8458200" cy="6324600"/>
          </a:xfrm>
          <a:prstGeom prst="rect">
            <a:avLst/>
          </a:prstGeom>
          <a:noFill/>
          <a:ln w="25400">
            <a:solidFill>
              <a:srgbClr val="3852A4"/>
            </a:solidFill>
            <a:miter lim="800000"/>
            <a:headEnd/>
            <a:tailEnd/>
          </a:ln>
        </p:spPr>
        <p:txBody>
          <a:bodyPr wrap="none" anchor="ctr">
            <a:prstTxWarp prst="textNoShape">
              <a:avLst/>
            </a:prstTxWarp>
          </a:bodyPr>
          <a:lstStyle/>
          <a:p>
            <a:pPr eaLnBrk="0" hangingPunct="0">
              <a:defRPr/>
            </a:pPr>
            <a:endParaRPr lang="en-US" dirty="0">
              <a:latin typeface="Comic Sans MS" pitchFamily="1" charset="0"/>
              <a:ea typeface="+mn-ea"/>
              <a:cs typeface="+mn-cs"/>
            </a:endParaRPr>
          </a:p>
        </p:txBody>
      </p:sp>
      <p:pic>
        <p:nvPicPr>
          <p:cNvPr id="5" name="Picture 7" descr="tp_logo_landscape.png"/>
          <p:cNvPicPr>
            <a:picLocks noChangeAspect="1"/>
          </p:cNvPicPr>
          <p:nvPr userDrawn="1"/>
        </p:nvPicPr>
        <p:blipFill>
          <a:blip r:embed="rId2"/>
          <a:srcRect/>
          <a:stretch>
            <a:fillRect/>
          </a:stretch>
        </p:blipFill>
        <p:spPr bwMode="auto">
          <a:xfrm>
            <a:off x="723900" y="457200"/>
            <a:ext cx="7696200" cy="1668463"/>
          </a:xfrm>
          <a:prstGeom prst="rect">
            <a:avLst/>
          </a:prstGeom>
          <a:noFill/>
          <a:ln w="9525">
            <a:noFill/>
            <a:miter lim="800000"/>
            <a:headEnd/>
            <a:tailEnd/>
          </a:ln>
        </p:spPr>
      </p:pic>
      <p:sp>
        <p:nvSpPr>
          <p:cNvPr id="8209" name="Rectangle 17"/>
          <p:cNvSpPr>
            <a:spLocks noGrp="1" noChangeArrowheads="1"/>
          </p:cNvSpPr>
          <p:nvPr>
            <p:ph type="ctrTitle"/>
          </p:nvPr>
        </p:nvSpPr>
        <p:spPr>
          <a:xfrm>
            <a:off x="685800" y="2308225"/>
            <a:ext cx="7772400" cy="1905000"/>
          </a:xfrm>
        </p:spPr>
        <p:txBody>
          <a:bodyPr/>
          <a:lstStyle>
            <a:lvl1pPr>
              <a:defRPr sz="4400"/>
            </a:lvl1pPr>
          </a:lstStyle>
          <a:p>
            <a:r>
              <a:rPr lang="en-US"/>
              <a:t>Click to edit Master title style</a:t>
            </a:r>
          </a:p>
        </p:txBody>
      </p:sp>
      <p:sp>
        <p:nvSpPr>
          <p:cNvPr id="8210" name="Rectangle 18"/>
          <p:cNvSpPr>
            <a:spLocks noGrp="1" noChangeArrowheads="1"/>
          </p:cNvSpPr>
          <p:nvPr>
            <p:ph type="subTitle" idx="1"/>
          </p:nvPr>
        </p:nvSpPr>
        <p:spPr>
          <a:xfrm>
            <a:off x="1371600" y="4594225"/>
            <a:ext cx="6400800" cy="1066800"/>
          </a:xfrm>
        </p:spPr>
        <p:txBody>
          <a:bodyPr/>
          <a:lstStyle>
            <a:lvl1pPr marL="0" indent="0" algn="ctr">
              <a:buFontTx/>
              <a:buNone/>
              <a:defRPr sz="3600"/>
            </a:lvl1pPr>
          </a:lstStyle>
          <a:p>
            <a:r>
              <a:rPr lang="en-US"/>
              <a:t>Click to edit Master subtitle style</a:t>
            </a:r>
          </a:p>
        </p:txBody>
      </p:sp>
    </p:spTree>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zoom/>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zoom/>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F4CA2D-CC5B-344B-B89F-6881E862631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zoom/>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81000"/>
            <a:ext cx="20383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59626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3810000" cy="4876800"/>
          </a:xfrm>
        </p:spPr>
        <p:txBody>
          <a:bodyPr/>
          <a:lstStyle/>
          <a:p>
            <a:pPr lvl="0"/>
            <a:endParaRPr lang="en-US" noProof="0" dirty="0" smtClean="0"/>
          </a:p>
        </p:txBody>
      </p:sp>
    </p:spTree>
  </p:cSld>
  <p:clrMapOvr>
    <a:masterClrMapping/>
  </p:clrMapOvr>
  <p:transition>
    <p:zoom/>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7772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600200"/>
            <a:ext cx="3810000" cy="4876800"/>
          </a:xfrm>
        </p:spPr>
        <p:txBody>
          <a:bodyPr/>
          <a:lstStyle/>
          <a:p>
            <a:pPr lvl="0"/>
            <a:endParaRPr lang="en-US" noProof="0" dirty="0" smtClean="0"/>
          </a:p>
        </p:txBody>
      </p:sp>
      <p:sp>
        <p:nvSpPr>
          <p:cNvPr id="4" name="Text Placeholder 3"/>
          <p:cNvSpPr>
            <a:spLocks noGrp="1"/>
          </p:cNvSpPr>
          <p:nvPr>
            <p:ph type="body" sz="half" idx="2"/>
          </p:nvPr>
        </p:nvSpPr>
        <p:spPr>
          <a:xfrm>
            <a:off x="4648200" y="1600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495800"/>
          </a:xfrm>
        </p:spPr>
        <p:txBody>
          <a:bodyPr/>
          <a:lstStyle/>
          <a:p>
            <a:pPr lvl="0"/>
            <a:endParaRPr lang="en-US" noProof="0" dirty="0"/>
          </a:p>
        </p:txBody>
      </p:sp>
    </p:spTree>
  </p:cSld>
  <p:clrMapOvr>
    <a:masterClrMapping/>
  </p:clrMapOvr>
  <p:transition>
    <p:zoom/>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4478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478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7719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AB72F2-DBB6-5645-A59B-CEC482AFFE4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E8D66C-BCE8-9544-BB32-B8FE8FA8E34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7E2E26B-A2EB-D442-B30F-6FEF787F8B7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F81940D-5797-D043-930C-8D0AAA0C46C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207E0CC-4533-1847-A155-C900CD6C74D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F0D932-B94A-804B-89D0-B514EA03729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0A79FE-E2C0-714B-9067-0E5F5603AE4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20" Type="http://schemas.openxmlformats.org/officeDocument/2006/relationships/image" Target="../media/image1.png"/><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slideLayout" Target="../slideLayouts/slideLayout28.xml"/><Relationship Id="rId18" Type="http://schemas.openxmlformats.org/officeDocument/2006/relationships/slideLayout" Target="../slideLayouts/slideLayout29.xml"/><Relationship Id="rId19"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cs typeface="+mn-cs"/>
              </a:defRPr>
            </a:lvl1pPr>
          </a:lstStyle>
          <a:p>
            <a:pPr>
              <a:defRPr/>
            </a:pPr>
            <a:fld id="{43F6F4A7-0C7F-5949-AC13-1B9173BBFA37}" type="slidenum">
              <a:rPr lang="en-US"/>
              <a:pPr>
                <a:defRPr/>
              </a:pPr>
              <a:t>‹#›</a:t>
            </a:fld>
            <a:endParaRPr lang="en-US"/>
          </a:p>
        </p:txBody>
      </p:sp>
      <p:sp>
        <p:nvSpPr>
          <p:cNvPr id="7" name="Rectangle 58"/>
          <p:cNvSpPr>
            <a:spLocks noChangeArrowheads="1"/>
          </p:cNvSpPr>
          <p:nvPr userDrawn="1"/>
        </p:nvSpPr>
        <p:spPr bwMode="auto">
          <a:xfrm>
            <a:off x="330200" y="304800"/>
            <a:ext cx="8458200" cy="6324600"/>
          </a:xfrm>
          <a:prstGeom prst="rect">
            <a:avLst/>
          </a:prstGeom>
          <a:noFill/>
          <a:ln w="25400">
            <a:solidFill>
              <a:srgbClr val="004080"/>
            </a:solidFill>
            <a:miter lim="800000"/>
            <a:headEnd/>
            <a:tailEnd/>
          </a:ln>
        </p:spPr>
        <p:txBody>
          <a:bodyPr wrap="none" anchor="ctr">
            <a:prstTxWarp prst="textNoShape">
              <a:avLst/>
            </a:prstTxWarp>
          </a:bodyPr>
          <a:lstStyle/>
          <a:p>
            <a:pPr eaLnBrk="0" hangingPunct="0">
              <a:defRPr/>
            </a:pPr>
            <a:endParaRPr lang="en-US" dirty="0">
              <a:latin typeface="Arial" charset="0"/>
              <a:ea typeface="ＭＳ Ｐゴシック" charset="-128"/>
              <a:cs typeface="ＭＳ Ｐゴシック" charset="-128"/>
            </a:endParaRPr>
          </a:p>
        </p:txBody>
      </p:sp>
      <p:pic>
        <p:nvPicPr>
          <p:cNvPr id="2" name="Picture 6" descr="tp_logo.png"/>
          <p:cNvPicPr>
            <a:picLocks noChangeAspect="1"/>
          </p:cNvPicPr>
          <p:nvPr userDrawn="1"/>
        </p:nvPicPr>
        <p:blipFill>
          <a:blip r:embed="rId13"/>
          <a:srcRect/>
          <a:stretch>
            <a:fillRect/>
          </a:stretch>
        </p:blipFill>
        <p:spPr bwMode="auto">
          <a:xfrm>
            <a:off x="8077200" y="5562600"/>
            <a:ext cx="1049338" cy="1219200"/>
          </a:xfrm>
          <a:prstGeom prst="rect">
            <a:avLst/>
          </a:prstGeom>
          <a:noFill/>
          <a:ln w="9525">
            <a:noFill/>
            <a:miter lim="800000"/>
            <a:headEnd/>
            <a:tailEnd/>
          </a:ln>
        </p:spPr>
      </p:pic>
      <p:sp>
        <p:nvSpPr>
          <p:cNvPr id="1031" name="Rectangle 2"/>
          <p:cNvSpPr>
            <a:spLocks noGrp="1" noChangeArrowheads="1"/>
          </p:cNvSpPr>
          <p:nvPr>
            <p:ph type="title"/>
          </p:nvPr>
        </p:nvSpPr>
        <p:spPr bwMode="auto">
          <a:xfrm>
            <a:off x="457200" y="381000"/>
            <a:ext cx="8153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 name="Rectangle 10"/>
          <p:cNvSpPr>
            <a:spLocks noGrp="1" noChangeArrowheads="1"/>
          </p:cNvSpPr>
          <p:nvPr userDrawn="1"/>
        </p:nvSpPr>
        <p:spPr bwMode="auto">
          <a:xfrm>
            <a:off x="685800" y="1600200"/>
            <a:ext cx="7772400" cy="4876800"/>
          </a:xfrm>
          <a:prstGeom prst="rect">
            <a:avLst/>
          </a:prstGeom>
          <a:noFill/>
          <a:ln w="9525">
            <a:noFill/>
            <a:miter lim="800000"/>
            <a:headEnd/>
            <a:tailEnd/>
          </a:ln>
        </p:spPr>
        <p:txBody>
          <a:bodyPr>
            <a:prstTxWarp prst="textNoShape">
              <a:avLst/>
            </a:prstTxWarp>
          </a:bodyPr>
          <a:lstStyle>
            <a:lvl1pPr marL="342900" indent="-342900" algn="l" rtl="0" eaLnBrk="0" fontAlgn="base" hangingPunct="0">
              <a:spcBef>
                <a:spcPct val="20000"/>
              </a:spcBef>
              <a:spcAft>
                <a:spcPct val="0"/>
              </a:spcAft>
              <a:buClr>
                <a:srgbClr val="00408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8000"/>
              </a:buClr>
              <a:buFont typeface="Wingdings" pitchFamily="-1" charset="2"/>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defRPr/>
            </a:pPr>
            <a:r>
              <a:rPr lang="en-US" dirty="0"/>
              <a:t>Click to edit Master text styles</a:t>
            </a:r>
          </a:p>
          <a:p>
            <a:pPr lvl="1">
              <a:defRPr/>
            </a:pPr>
            <a:r>
              <a:rPr lang="en-US" dirty="0">
                <a:cs typeface="+mn-cs"/>
              </a:rPr>
              <a:t>Second level</a:t>
            </a:r>
          </a:p>
          <a:p>
            <a:pPr lvl="2">
              <a:defRPr/>
            </a:pPr>
            <a:r>
              <a:rPr lang="en-US" dirty="0">
                <a:cs typeface="+mn-cs"/>
              </a:rPr>
              <a:t>Third level</a:t>
            </a:r>
          </a:p>
          <a:p>
            <a:pPr lvl="3">
              <a:defRPr/>
            </a:pPr>
            <a:r>
              <a:rPr lang="en-US" dirty="0">
                <a:cs typeface="+mn-cs"/>
              </a:rPr>
              <a:t>Fourth level</a:t>
            </a:r>
          </a:p>
          <a:p>
            <a:pPr lvl="4">
              <a:defRPr/>
            </a:pPr>
            <a:r>
              <a:rPr lang="en-US" dirty="0">
                <a:cs typeface="+mn-cs"/>
              </a:rPr>
              <a:t>Fifth level</a:t>
            </a: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sldNum="0" hdr="0" ftr="0" dt="0"/>
  <p:txStyles>
    <p:titleStyle>
      <a:lvl1pPr algn="ctr" rtl="0" eaLnBrk="0" fontAlgn="base" hangingPunct="0">
        <a:spcBef>
          <a:spcPct val="0"/>
        </a:spcBef>
        <a:spcAft>
          <a:spcPct val="0"/>
        </a:spcAft>
        <a:defRPr sz="4400">
          <a:solidFill>
            <a:schemeClr val="tx2"/>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chemeClr val="tx2"/>
          </a:solidFill>
          <a:latin typeface="Times New Roman" pitchFamily="-109"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chemeClr val="tx2"/>
          </a:solidFill>
          <a:latin typeface="Times New Roman" pitchFamily="-109"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chemeClr val="tx2"/>
          </a:solidFill>
          <a:latin typeface="Times New Roman" pitchFamily="-109"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chemeClr val="tx2"/>
          </a:solidFill>
          <a:latin typeface="Times New Roman" pitchFamily="-109" charset="0"/>
          <a:ea typeface="ＭＳ Ｐゴシック" pitchFamily="1" charset="-128"/>
          <a:cs typeface="ＭＳ Ｐゴシック" pitchFamily="1" charset="-128"/>
        </a:defRPr>
      </a:lvl5pPr>
      <a:lvl6pPr marL="457200" algn="ctr" rtl="0" fontAlgn="base">
        <a:spcBef>
          <a:spcPct val="0"/>
        </a:spcBef>
        <a:spcAft>
          <a:spcPct val="0"/>
        </a:spcAft>
        <a:defRPr sz="4400">
          <a:solidFill>
            <a:schemeClr val="tx2"/>
          </a:solidFill>
          <a:latin typeface="Times New Roman" pitchFamily="-109" charset="0"/>
        </a:defRPr>
      </a:lvl6pPr>
      <a:lvl7pPr marL="914400" algn="ctr" rtl="0" fontAlgn="base">
        <a:spcBef>
          <a:spcPct val="0"/>
        </a:spcBef>
        <a:spcAft>
          <a:spcPct val="0"/>
        </a:spcAft>
        <a:defRPr sz="4400">
          <a:solidFill>
            <a:schemeClr val="tx2"/>
          </a:solidFill>
          <a:latin typeface="Times New Roman" pitchFamily="-109" charset="0"/>
        </a:defRPr>
      </a:lvl7pPr>
      <a:lvl8pPr marL="1371600" algn="ctr" rtl="0" fontAlgn="base">
        <a:spcBef>
          <a:spcPct val="0"/>
        </a:spcBef>
        <a:spcAft>
          <a:spcPct val="0"/>
        </a:spcAft>
        <a:defRPr sz="4400">
          <a:solidFill>
            <a:schemeClr val="tx2"/>
          </a:solidFill>
          <a:latin typeface="Times New Roman" pitchFamily="-109" charset="0"/>
        </a:defRPr>
      </a:lvl8pPr>
      <a:lvl9pPr marL="1828800" algn="ctr" rtl="0" fontAlgn="base">
        <a:spcBef>
          <a:spcPct val="0"/>
        </a:spcBef>
        <a:spcAft>
          <a:spcPct val="0"/>
        </a:spcAft>
        <a:defRPr sz="4400">
          <a:solidFill>
            <a:schemeClr val="tx2"/>
          </a:solidFill>
          <a:latin typeface="Times New Roman"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9"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9"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9"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82" name="Rectangle 58"/>
          <p:cNvSpPr>
            <a:spLocks noChangeArrowheads="1"/>
          </p:cNvSpPr>
          <p:nvPr userDrawn="1"/>
        </p:nvSpPr>
        <p:spPr bwMode="auto">
          <a:xfrm>
            <a:off x="330200" y="304800"/>
            <a:ext cx="8458200" cy="6324600"/>
          </a:xfrm>
          <a:prstGeom prst="rect">
            <a:avLst/>
          </a:prstGeom>
          <a:noFill/>
          <a:ln w="25400">
            <a:solidFill>
              <a:srgbClr val="004080"/>
            </a:solidFill>
            <a:miter lim="800000"/>
            <a:headEnd/>
            <a:tailEnd/>
          </a:ln>
        </p:spPr>
        <p:txBody>
          <a:bodyPr wrap="none" anchor="ctr">
            <a:prstTxWarp prst="textNoShape">
              <a:avLst/>
            </a:prstTxWarp>
          </a:bodyPr>
          <a:lstStyle/>
          <a:p>
            <a:pPr eaLnBrk="0" hangingPunct="0">
              <a:defRPr/>
            </a:pPr>
            <a:endParaRPr lang="en-US" dirty="0">
              <a:latin typeface="Comic Sans MS" pitchFamily="1" charset="0"/>
              <a:ea typeface="+mn-ea"/>
              <a:cs typeface="+mn-cs"/>
            </a:endParaRPr>
          </a:p>
        </p:txBody>
      </p:sp>
      <p:sp>
        <p:nvSpPr>
          <p:cNvPr id="13315" name="Rectangle 2"/>
          <p:cNvSpPr>
            <a:spLocks noGrp="1" noChangeArrowheads="1"/>
          </p:cNvSpPr>
          <p:nvPr>
            <p:ph type="title"/>
          </p:nvPr>
        </p:nvSpPr>
        <p:spPr bwMode="auto">
          <a:xfrm>
            <a:off x="457200" y="381000"/>
            <a:ext cx="8153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6" name="Rectangle 3"/>
          <p:cNvSpPr>
            <a:spLocks noGrp="1" noChangeArrowheads="1"/>
          </p:cNvSpPr>
          <p:nvPr>
            <p:ph type="body" idx="1"/>
          </p:nvPr>
        </p:nvSpPr>
        <p:spPr bwMode="auto">
          <a:xfrm>
            <a:off x="685800" y="1600200"/>
            <a:ext cx="7772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317" name="Picture 6" descr="tp_logo.png"/>
          <p:cNvPicPr>
            <a:picLocks noChangeAspect="1"/>
          </p:cNvPicPr>
          <p:nvPr userDrawn="1"/>
        </p:nvPicPr>
        <p:blipFill>
          <a:blip r:embed="rId20"/>
          <a:srcRect/>
          <a:stretch>
            <a:fillRect/>
          </a:stretch>
        </p:blipFill>
        <p:spPr bwMode="auto">
          <a:xfrm>
            <a:off x="8077200" y="5562600"/>
            <a:ext cx="1049338" cy="1219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8"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Lst>
  <p:transition>
    <p:zoom/>
  </p:transition>
  <p:hf sldNum="0" hdr="0" ftr="0" dt="0"/>
  <p:txStyles>
    <p:titleStyle>
      <a:lvl1pPr algn="ctr" rtl="0" eaLnBrk="0" fontAlgn="base" hangingPunct="0">
        <a:spcBef>
          <a:spcPct val="0"/>
        </a:spcBef>
        <a:spcAft>
          <a:spcPct val="0"/>
        </a:spcAft>
        <a:defRPr sz="4000" b="1">
          <a:solidFill>
            <a:srgbClr val="004080"/>
          </a:solidFill>
          <a:latin typeface="+mj-lt"/>
          <a:ea typeface="+mj-ea"/>
          <a:cs typeface="+mj-cs"/>
        </a:defRPr>
      </a:lvl1pPr>
      <a:lvl2pPr algn="ctr" rtl="0" eaLnBrk="0" fontAlgn="base" hangingPunct="0">
        <a:spcBef>
          <a:spcPct val="0"/>
        </a:spcBef>
        <a:spcAft>
          <a:spcPct val="0"/>
        </a:spcAft>
        <a:defRPr sz="4000" b="1">
          <a:solidFill>
            <a:srgbClr val="004080"/>
          </a:solidFill>
          <a:latin typeface="Arial" charset="0"/>
          <a:ea typeface="ＭＳ Ｐゴシック" charset="-128"/>
          <a:cs typeface="ＭＳ Ｐゴシック" charset="-128"/>
        </a:defRPr>
      </a:lvl2pPr>
      <a:lvl3pPr algn="ctr" rtl="0" eaLnBrk="0" fontAlgn="base" hangingPunct="0">
        <a:spcBef>
          <a:spcPct val="0"/>
        </a:spcBef>
        <a:spcAft>
          <a:spcPct val="0"/>
        </a:spcAft>
        <a:defRPr sz="4000" b="1">
          <a:solidFill>
            <a:srgbClr val="004080"/>
          </a:solidFill>
          <a:latin typeface="Arial" charset="0"/>
          <a:ea typeface="ＭＳ Ｐゴシック" charset="-128"/>
          <a:cs typeface="ＭＳ Ｐゴシック" charset="-128"/>
        </a:defRPr>
      </a:lvl3pPr>
      <a:lvl4pPr algn="ctr" rtl="0" eaLnBrk="0" fontAlgn="base" hangingPunct="0">
        <a:spcBef>
          <a:spcPct val="0"/>
        </a:spcBef>
        <a:spcAft>
          <a:spcPct val="0"/>
        </a:spcAft>
        <a:defRPr sz="4000" b="1">
          <a:solidFill>
            <a:srgbClr val="004080"/>
          </a:solidFill>
          <a:latin typeface="Arial" charset="0"/>
          <a:ea typeface="ＭＳ Ｐゴシック" charset="-128"/>
          <a:cs typeface="ＭＳ Ｐゴシック" charset="-128"/>
        </a:defRPr>
      </a:lvl4pPr>
      <a:lvl5pPr algn="ctr" rtl="0" eaLnBrk="0" fontAlgn="base" hangingPunct="0">
        <a:spcBef>
          <a:spcPct val="0"/>
        </a:spcBef>
        <a:spcAft>
          <a:spcPct val="0"/>
        </a:spcAft>
        <a:defRPr sz="4000" b="1">
          <a:solidFill>
            <a:srgbClr val="004080"/>
          </a:solidFill>
          <a:latin typeface="Arial" charset="0"/>
          <a:ea typeface="ＭＳ Ｐゴシック" charset="-128"/>
          <a:cs typeface="ＭＳ Ｐゴシック" charset="-128"/>
        </a:defRPr>
      </a:lvl5pPr>
      <a:lvl6pPr marL="457200" algn="ctr" rtl="0" fontAlgn="base">
        <a:spcBef>
          <a:spcPct val="0"/>
        </a:spcBef>
        <a:spcAft>
          <a:spcPct val="0"/>
        </a:spcAft>
        <a:defRPr sz="4000" b="1">
          <a:solidFill>
            <a:srgbClr val="004080"/>
          </a:solidFill>
          <a:latin typeface="Arial" charset="0"/>
          <a:ea typeface="ＭＳ Ｐゴシック" charset="-128"/>
          <a:cs typeface="ＭＳ Ｐゴシック" charset="-128"/>
        </a:defRPr>
      </a:lvl6pPr>
      <a:lvl7pPr marL="914400" algn="ctr" rtl="0" fontAlgn="base">
        <a:spcBef>
          <a:spcPct val="0"/>
        </a:spcBef>
        <a:spcAft>
          <a:spcPct val="0"/>
        </a:spcAft>
        <a:defRPr sz="4000" b="1">
          <a:solidFill>
            <a:srgbClr val="004080"/>
          </a:solidFill>
          <a:latin typeface="Arial" charset="0"/>
          <a:ea typeface="ＭＳ Ｐゴシック" charset="-128"/>
          <a:cs typeface="ＭＳ Ｐゴシック" charset="-128"/>
        </a:defRPr>
      </a:lvl7pPr>
      <a:lvl8pPr marL="1371600" algn="ctr" rtl="0" fontAlgn="base">
        <a:spcBef>
          <a:spcPct val="0"/>
        </a:spcBef>
        <a:spcAft>
          <a:spcPct val="0"/>
        </a:spcAft>
        <a:defRPr sz="4000" b="1">
          <a:solidFill>
            <a:srgbClr val="004080"/>
          </a:solidFill>
          <a:latin typeface="Arial" charset="0"/>
          <a:ea typeface="ＭＳ Ｐゴシック" charset="-128"/>
          <a:cs typeface="ＭＳ Ｐゴシック" charset="-128"/>
        </a:defRPr>
      </a:lvl8pPr>
      <a:lvl9pPr marL="1828800" algn="ctr" rtl="0" fontAlgn="base">
        <a:spcBef>
          <a:spcPct val="0"/>
        </a:spcBef>
        <a:spcAft>
          <a:spcPct val="0"/>
        </a:spcAft>
        <a:defRPr sz="4000" b="1">
          <a:solidFill>
            <a:srgbClr val="004080"/>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lr>
          <a:srgbClr val="00408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8000"/>
        </a:buClr>
        <a:buFont typeface="Wingdings" pitchFamily="-84" charset="2"/>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1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9.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3.png"/><Relationship Id="rId6" Type="http://schemas.openxmlformats.org/officeDocument/2006/relationships/image" Target="../media/image22.png"/><Relationship Id="rId7" Type="http://schemas.openxmlformats.org/officeDocument/2006/relationships/image" Target="../media/image23.png"/><Relationship Id="rId1" Type="http://schemas.openxmlformats.org/officeDocument/2006/relationships/slideLayout" Target="../slideLayouts/slideLayout1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3"/>
          <p:cNvSpPr txBox="1">
            <a:spLocks noChangeArrowheads="1"/>
          </p:cNvSpPr>
          <p:nvPr/>
        </p:nvSpPr>
        <p:spPr bwMode="auto">
          <a:xfrm>
            <a:off x="1371600" y="4419600"/>
            <a:ext cx="6400800" cy="2057400"/>
          </a:xfrm>
          <a:prstGeom prst="rect">
            <a:avLst/>
          </a:prstGeom>
          <a:noFill/>
          <a:ln w="9525">
            <a:noFill/>
            <a:miter lim="800000"/>
            <a:headEnd/>
            <a:tailEnd/>
          </a:ln>
        </p:spPr>
        <p:txBody>
          <a:bodyPr>
            <a:prstTxWarp prst="textNoShape">
              <a:avLst/>
            </a:prstTxWarp>
          </a:bodyPr>
          <a:lstStyle/>
          <a:p>
            <a:pPr algn="ctr" eaLnBrk="0" hangingPunct="0">
              <a:spcBef>
                <a:spcPct val="20000"/>
              </a:spcBef>
              <a:buClr>
                <a:srgbClr val="004080"/>
              </a:buClr>
            </a:pPr>
            <a:r>
              <a:rPr lang="en-US" sz="2600">
                <a:latin typeface="Footlight MT Light" pitchFamily="-84" charset="0"/>
              </a:rPr>
              <a:t>Adapted 2012 by WestEd Teaching Pyramid</a:t>
            </a:r>
            <a:br>
              <a:rPr lang="en-US" sz="2600">
                <a:latin typeface="Footlight MT Light" pitchFamily="-84" charset="0"/>
              </a:rPr>
            </a:br>
            <a:r>
              <a:rPr lang="en-US" sz="2600">
                <a:latin typeface="Footlight MT Light" pitchFamily="-84" charset="0"/>
              </a:rPr>
              <a:t>from a scripted story to assist with teaching the “Turtle Technique”</a:t>
            </a:r>
          </a:p>
          <a:p>
            <a:pPr algn="ctr" eaLnBrk="0" hangingPunct="0">
              <a:spcBef>
                <a:spcPct val="20000"/>
              </a:spcBef>
              <a:buClr>
                <a:srgbClr val="004080"/>
              </a:buClr>
            </a:pPr>
            <a:r>
              <a:rPr lang="en-US" sz="1600">
                <a:latin typeface="Calibri" pitchFamily="-84" charset="0"/>
              </a:rPr>
              <a:t>Original By Rochelle Lentini March 2005</a:t>
            </a:r>
          </a:p>
        </p:txBody>
      </p:sp>
      <p:sp>
        <p:nvSpPr>
          <p:cNvPr id="9" name="Rectangle 7"/>
          <p:cNvSpPr txBox="1">
            <a:spLocks noChangeArrowheads="1"/>
          </p:cNvSpPr>
          <p:nvPr/>
        </p:nvSpPr>
        <p:spPr bwMode="auto">
          <a:xfrm>
            <a:off x="3886200" y="1295400"/>
            <a:ext cx="4648200" cy="2590800"/>
          </a:xfrm>
          <a:prstGeom prst="rect">
            <a:avLst/>
          </a:prstGeom>
          <a:noFill/>
          <a:ln w="9525">
            <a:solidFill>
              <a:schemeClr val="tx1"/>
            </a:solidFill>
            <a:miter lim="800000"/>
            <a:headEnd/>
            <a:tailEnd/>
          </a:ln>
        </p:spPr>
        <p:txBody>
          <a:bodyPr anchor="ctr">
            <a:prstTxWarp prst="textNoShape">
              <a:avLst/>
            </a:prstTxWarp>
          </a:bodyPr>
          <a:lstStyle/>
          <a:p>
            <a:pPr algn="ctr" eaLnBrk="0" fontAlgn="auto" hangingPunct="0">
              <a:spcBef>
                <a:spcPts val="0"/>
              </a:spcBef>
              <a:spcAft>
                <a:spcPts val="0"/>
              </a:spcAft>
              <a:defRPr/>
            </a:pPr>
            <a:r>
              <a:rPr lang="en-US" sz="4400" b="1" kern="0" dirty="0">
                <a:solidFill>
                  <a:srgbClr val="004080"/>
                </a:solidFill>
                <a:latin typeface="+mj-lt"/>
                <a:ea typeface="+mj-ea"/>
                <a:cs typeface="+mj-cs"/>
              </a:rPr>
              <a:t>Tucker Turtle Takes Time to Tuck and Think</a:t>
            </a:r>
          </a:p>
        </p:txBody>
      </p:sp>
      <p:pic>
        <p:nvPicPr>
          <p:cNvPr id="34820" name="Picture 10" descr="turtle_happy.png"/>
          <p:cNvPicPr>
            <a:picLocks noChangeAspect="1"/>
          </p:cNvPicPr>
          <p:nvPr/>
        </p:nvPicPr>
        <p:blipFill>
          <a:blip r:embed="rId3"/>
          <a:srcRect/>
          <a:stretch>
            <a:fillRect/>
          </a:stretch>
        </p:blipFill>
        <p:spPr bwMode="auto">
          <a:xfrm>
            <a:off x="914400" y="990600"/>
            <a:ext cx="2197100" cy="3505200"/>
          </a:xfrm>
          <a:prstGeom prst="rect">
            <a:avLst/>
          </a:prstGeom>
          <a:noFill/>
          <a:ln w="9525">
            <a:noFill/>
            <a:miter lim="800000"/>
            <a:headEnd/>
            <a:tailEnd/>
          </a:ln>
        </p:spPr>
      </p:pic>
      <p:sp>
        <p:nvSpPr>
          <p:cNvPr id="34821" name="Text Box 5"/>
          <p:cNvSpPr txBox="1">
            <a:spLocks noChangeArrowheads="1"/>
          </p:cNvSpPr>
          <p:nvPr/>
        </p:nvSpPr>
        <p:spPr bwMode="auto">
          <a:xfrm>
            <a:off x="2324100" y="6305550"/>
            <a:ext cx="4495800" cy="246063"/>
          </a:xfrm>
          <a:prstGeom prst="rect">
            <a:avLst/>
          </a:prstGeom>
          <a:noFill/>
          <a:ln w="9525">
            <a:noFill/>
            <a:miter lim="800000"/>
            <a:headEnd/>
            <a:tailEnd/>
          </a:ln>
        </p:spPr>
        <p:txBody>
          <a:bodyPr anchor="b">
            <a:prstTxWarp prst="textNoShape">
              <a:avLst/>
            </a:prstTxWarp>
            <a:spAutoFit/>
          </a:bodyPr>
          <a:lstStyle/>
          <a:p>
            <a:pPr algn="ctr" eaLnBrk="0" hangingPunct="0"/>
            <a:r>
              <a:rPr lang="en-US" sz="1000">
                <a:latin typeface="Verdana" pitchFamily="-84" charset="0"/>
              </a:rPr>
              <a:t>Artwork by Alejandro Castillon,  2011 WestEd</a:t>
            </a:r>
            <a:endParaRPr lang="en-US" sz="1000">
              <a:latin typeface="Calibri" pitchFamily="-84" charset="0"/>
            </a:endParaRP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4"/>
          <p:cNvSpPr>
            <a:spLocks noGrp="1" noChangeArrowheads="1"/>
          </p:cNvSpPr>
          <p:nvPr>
            <p:ph type="title" idx="4294967295"/>
          </p:nvPr>
        </p:nvSpPr>
        <p:spPr>
          <a:xfrm>
            <a:off x="457200" y="533400"/>
            <a:ext cx="8229600" cy="1143000"/>
          </a:xfrm>
        </p:spPr>
        <p:txBody>
          <a:bodyPr/>
          <a:lstStyle/>
          <a:p>
            <a:r>
              <a:rPr lang="en-US" smtClean="0"/>
              <a:t>The End!</a:t>
            </a:r>
          </a:p>
        </p:txBody>
      </p:sp>
      <p:pic>
        <p:nvPicPr>
          <p:cNvPr id="53251" name="Picture 127" descr="turtle_end.png"/>
          <p:cNvPicPr>
            <a:picLocks noChangeAspect="1"/>
          </p:cNvPicPr>
          <p:nvPr/>
        </p:nvPicPr>
        <p:blipFill>
          <a:blip r:embed="rId3"/>
          <a:srcRect/>
          <a:stretch>
            <a:fillRect/>
          </a:stretch>
        </p:blipFill>
        <p:spPr bwMode="auto">
          <a:xfrm rot="-1220895">
            <a:off x="1928813" y="1998663"/>
            <a:ext cx="5143500" cy="3687762"/>
          </a:xfrm>
          <a:prstGeom prst="rect">
            <a:avLst/>
          </a:prstGeom>
          <a:noFill/>
          <a:ln w="9525">
            <a:noFill/>
            <a:miter lim="800000"/>
            <a:headEnd/>
            <a:tailEnd/>
          </a:ln>
        </p:spPr>
      </p:pic>
      <p:sp>
        <p:nvSpPr>
          <p:cNvPr id="4" name="TextBox 3"/>
          <p:cNvSpPr txBox="1"/>
          <p:nvPr/>
        </p:nvSpPr>
        <p:spPr>
          <a:xfrm>
            <a:off x="400050" y="6413500"/>
            <a:ext cx="3811588" cy="215900"/>
          </a:xfrm>
          <a:prstGeom prst="rect">
            <a:avLst/>
          </a:prstGeom>
          <a:noFill/>
        </p:spPr>
        <p:txBody>
          <a:bodyPr wrap="none">
            <a:spAutoFit/>
          </a:bodyPr>
          <a:lstStyle/>
          <a:p>
            <a:pPr fontAlgn="auto">
              <a:spcBef>
                <a:spcPts val="0"/>
              </a:spcBef>
              <a:spcAft>
                <a:spcPts val="0"/>
              </a:spcAft>
              <a:defRPr/>
            </a:pPr>
            <a:r>
              <a:rPr lang="en-US" sz="800" kern="0" dirty="0">
                <a:latin typeface="Arial" pitchFamily="1" charset="0"/>
                <a:ea typeface="ＭＳ Ｐゴシック" pitchFamily="1" charset="-128"/>
                <a:cs typeface="ＭＳ Ｐゴシック" pitchFamily="1" charset="-128"/>
              </a:rPr>
              <a:t>Adapted by WestEd Teaching Pyramid – www.CAinclusion.org/teachingpyramid</a:t>
            </a:r>
            <a:endParaRPr lang="en-US" sz="800" dirty="0">
              <a:latin typeface="Arial" pitchFamily="1" charset="0"/>
              <a:ea typeface="ＭＳ Ｐゴシック" pitchFamily="1" charset="-128"/>
              <a:cs typeface="ＭＳ Ｐゴシック" pitchFamily="1" charset="-128"/>
            </a:endParaRP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TextBox 6"/>
          <p:cNvSpPr txBox="1">
            <a:spLocks noChangeArrowheads="1"/>
          </p:cNvSpPr>
          <p:nvPr/>
        </p:nvSpPr>
        <p:spPr bwMode="auto">
          <a:xfrm>
            <a:off x="685800" y="5562600"/>
            <a:ext cx="1295400" cy="523875"/>
          </a:xfrm>
          <a:prstGeom prst="rect">
            <a:avLst/>
          </a:prstGeom>
          <a:noFill/>
          <a:ln w="6350">
            <a:solidFill>
              <a:schemeClr val="tx1"/>
            </a:solidFill>
            <a:miter lim="800000"/>
            <a:headEnd/>
            <a:tailEnd/>
          </a:ln>
        </p:spPr>
        <p:txBody>
          <a:bodyPr>
            <a:prstTxWarp prst="textNoShape">
              <a:avLst/>
            </a:prstTxWarp>
            <a:spAutoFit/>
          </a:bodyPr>
          <a:lstStyle/>
          <a:p>
            <a:pPr algn="ctr" eaLnBrk="0" hangingPunct="0"/>
            <a:r>
              <a:rPr lang="en-US">
                <a:latin typeface="Calibri" pitchFamily="-84" charset="0"/>
              </a:rPr>
              <a:t>Step 1</a:t>
            </a:r>
          </a:p>
        </p:txBody>
      </p:sp>
      <p:pic>
        <p:nvPicPr>
          <p:cNvPr id="55299" name="Picture 7" descr="turtle_1ouch.png"/>
          <p:cNvPicPr>
            <a:picLocks noChangeAspect="1"/>
          </p:cNvPicPr>
          <p:nvPr/>
        </p:nvPicPr>
        <p:blipFill>
          <a:blip r:embed="rId3"/>
          <a:srcRect/>
          <a:stretch>
            <a:fillRect/>
          </a:stretch>
        </p:blipFill>
        <p:spPr bwMode="auto">
          <a:xfrm>
            <a:off x="2209800" y="990600"/>
            <a:ext cx="5105400" cy="4953000"/>
          </a:xfrm>
          <a:prstGeom prst="rect">
            <a:avLst/>
          </a:prstGeom>
          <a:noFill/>
          <a:ln w="9525">
            <a:noFill/>
            <a:miter lim="800000"/>
            <a:headEnd/>
            <a:tailEnd/>
          </a:ln>
        </p:spPr>
      </p:pic>
      <p:sp>
        <p:nvSpPr>
          <p:cNvPr id="5" name="Rectangle 4"/>
          <p:cNvSpPr/>
          <p:nvPr/>
        </p:nvSpPr>
        <p:spPr>
          <a:xfrm>
            <a:off x="228600" y="457200"/>
            <a:ext cx="4572000" cy="1108075"/>
          </a:xfrm>
          <a:prstGeom prst="rect">
            <a:avLst/>
          </a:prstGeom>
        </p:spPr>
        <p:txBody>
          <a:bodyPr>
            <a:spAutoFit/>
          </a:bodyPr>
          <a:lstStyle/>
          <a:p>
            <a:pPr algn="ctr" eaLnBrk="0" fontAlgn="auto" hangingPunct="0">
              <a:spcBef>
                <a:spcPct val="50000"/>
              </a:spcBef>
              <a:spcAft>
                <a:spcPts val="0"/>
              </a:spcAft>
              <a:buClr>
                <a:srgbClr val="0000FF"/>
              </a:buClr>
              <a:defRPr/>
            </a:pPr>
            <a:r>
              <a:rPr lang="en-US" sz="3000" b="1" dirty="0">
                <a:solidFill>
                  <a:schemeClr val="tx2"/>
                </a:solidFill>
                <a:effectLst>
                  <a:outerShdw blurRad="38100" dist="38100" dir="2700000" algn="tl">
                    <a:srgbClr val="DDDDDD"/>
                  </a:outerShdw>
                </a:effectLst>
                <a:latin typeface="Arial" pitchFamily="-109" charset="0"/>
                <a:ea typeface="ＭＳ Ｐゴシック" pitchFamily="-109" charset="-128"/>
                <a:cs typeface="ＭＳ Ｐゴシック" pitchFamily="-109" charset="-128"/>
              </a:rPr>
              <a:t>Something happens</a:t>
            </a:r>
            <a:endParaRPr lang="en-US" sz="3000" b="1" dirty="0">
              <a:effectLst>
                <a:outerShdw blurRad="38100" dist="38100" dir="2700000" algn="tl">
                  <a:srgbClr val="DDDDDD"/>
                </a:outerShdw>
              </a:effectLst>
              <a:latin typeface="Arial" pitchFamily="-109" charset="0"/>
              <a:ea typeface="ＭＳ Ｐゴシック" pitchFamily="-109" charset="-128"/>
              <a:cs typeface="ＭＳ Ｐゴシック" pitchFamily="-109" charset="-128"/>
            </a:endParaRPr>
          </a:p>
          <a:p>
            <a:pPr marL="342900" indent="-342900" eaLnBrk="0" fontAlgn="auto" hangingPunct="0">
              <a:spcBef>
                <a:spcPct val="20000"/>
              </a:spcBef>
              <a:spcAft>
                <a:spcPts val="0"/>
              </a:spcAft>
              <a:buClr>
                <a:srgbClr val="0000FF"/>
              </a:buClr>
              <a:buFontTx/>
              <a:buChar char="•"/>
              <a:defRPr/>
            </a:pPr>
            <a:endParaRPr lang="en-US" sz="3000" dirty="0">
              <a:latin typeface="Arial" pitchFamily="-109" charset="0"/>
              <a:ea typeface="ＭＳ Ｐゴシック" pitchFamily="-109" charset="-128"/>
              <a:cs typeface="ＭＳ Ｐゴシック" pitchFamily="-109" charset="-128"/>
            </a:endParaRPr>
          </a:p>
        </p:txBody>
      </p:sp>
      <p:sp>
        <p:nvSpPr>
          <p:cNvPr id="7" name="TextBox 6"/>
          <p:cNvSpPr txBox="1"/>
          <p:nvPr/>
        </p:nvSpPr>
        <p:spPr>
          <a:xfrm>
            <a:off x="400050" y="6413500"/>
            <a:ext cx="3811588" cy="215900"/>
          </a:xfrm>
          <a:prstGeom prst="rect">
            <a:avLst/>
          </a:prstGeom>
          <a:noFill/>
        </p:spPr>
        <p:txBody>
          <a:bodyPr wrap="none">
            <a:spAutoFit/>
          </a:bodyPr>
          <a:lstStyle/>
          <a:p>
            <a:pPr fontAlgn="auto">
              <a:spcBef>
                <a:spcPts val="0"/>
              </a:spcBef>
              <a:spcAft>
                <a:spcPts val="0"/>
              </a:spcAft>
              <a:defRPr/>
            </a:pPr>
            <a:r>
              <a:rPr lang="en-US" sz="800" kern="0" dirty="0">
                <a:latin typeface="Arial" pitchFamily="1" charset="0"/>
                <a:ea typeface="ＭＳ Ｐゴシック" pitchFamily="1" charset="-128"/>
                <a:cs typeface="ＭＳ Ｐゴシック" pitchFamily="1" charset="-128"/>
              </a:rPr>
              <a:t>Adapted by WestEd Teaching Pyramid – www.CAinclusion.org/teachingpyramid</a:t>
            </a:r>
            <a:endParaRPr lang="en-US" sz="800" dirty="0">
              <a:latin typeface="Arial" pitchFamily="1" charset="0"/>
              <a:ea typeface="ＭＳ Ｐゴシック" pitchFamily="1" charset="-128"/>
              <a:cs typeface="ＭＳ Ｐゴシック" pitchFamily="1" charset="-128"/>
            </a:endParaRPr>
          </a:p>
        </p:txBody>
      </p:sp>
    </p:spTree>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7346" name="Picture 4" descr="turtle_2stop.png"/>
          <p:cNvPicPr>
            <a:picLocks noChangeAspect="1"/>
          </p:cNvPicPr>
          <p:nvPr/>
        </p:nvPicPr>
        <p:blipFill>
          <a:blip r:embed="rId3"/>
          <a:srcRect/>
          <a:stretch>
            <a:fillRect/>
          </a:stretch>
        </p:blipFill>
        <p:spPr bwMode="auto">
          <a:xfrm>
            <a:off x="1524000" y="533400"/>
            <a:ext cx="4572000" cy="5716588"/>
          </a:xfrm>
          <a:prstGeom prst="rect">
            <a:avLst/>
          </a:prstGeom>
          <a:noFill/>
          <a:ln w="9525">
            <a:noFill/>
            <a:miter lim="800000"/>
            <a:headEnd/>
            <a:tailEnd/>
          </a:ln>
        </p:spPr>
      </p:pic>
      <p:sp>
        <p:nvSpPr>
          <p:cNvPr id="4" name="Rectangle 3"/>
          <p:cNvSpPr/>
          <p:nvPr/>
        </p:nvSpPr>
        <p:spPr>
          <a:xfrm>
            <a:off x="4343400" y="457200"/>
            <a:ext cx="4572000" cy="1477963"/>
          </a:xfrm>
          <a:prstGeom prst="rect">
            <a:avLst/>
          </a:prstGeom>
        </p:spPr>
        <p:txBody>
          <a:bodyPr>
            <a:prstTxWarp prst="textNoShape">
              <a:avLst/>
            </a:prstTxWarp>
            <a:spAutoFit/>
          </a:bodyPr>
          <a:lstStyle/>
          <a:p>
            <a:pPr algn="ctr" eaLnBrk="0" fontAlgn="auto" hangingPunct="0">
              <a:spcBef>
                <a:spcPct val="50000"/>
              </a:spcBef>
              <a:spcAft>
                <a:spcPts val="0"/>
              </a:spcAft>
              <a:buClr>
                <a:srgbClr val="0000FF"/>
              </a:buClr>
              <a:defRPr/>
            </a:pPr>
            <a:r>
              <a:rPr lang="en-US" sz="3000" b="1">
                <a:solidFill>
                  <a:schemeClr val="tx2"/>
                </a:solidFill>
                <a:effectLst>
                  <a:outerShdw blurRad="38100" dist="38100" dir="2700000" algn="tl">
                    <a:srgbClr val="DDDDDD"/>
                  </a:outerShdw>
                </a:effectLst>
                <a:latin typeface="+mn-lt"/>
                <a:ea typeface="+mn-ea"/>
                <a:cs typeface="+mn-cs"/>
              </a:rPr>
              <a:t>Stop.</a:t>
            </a:r>
            <a:br>
              <a:rPr lang="en-US" sz="3000" b="1">
                <a:solidFill>
                  <a:schemeClr val="tx2"/>
                </a:solidFill>
                <a:effectLst>
                  <a:outerShdw blurRad="38100" dist="38100" dir="2700000" algn="tl">
                    <a:srgbClr val="DDDDDD"/>
                  </a:outerShdw>
                </a:effectLst>
                <a:latin typeface="+mn-lt"/>
                <a:ea typeface="+mn-ea"/>
                <a:cs typeface="+mn-cs"/>
              </a:rPr>
            </a:br>
            <a:r>
              <a:rPr lang="en-US" sz="3000" b="1">
                <a:solidFill>
                  <a:schemeClr val="tx2"/>
                </a:solidFill>
                <a:effectLst>
                  <a:outerShdw blurRad="38100" dist="38100" dir="2700000" algn="tl">
                    <a:srgbClr val="DDDDDD"/>
                  </a:outerShdw>
                </a:effectLst>
                <a:latin typeface="+mn-lt"/>
                <a:ea typeface="+mn-ea"/>
                <a:cs typeface="+mn-cs"/>
              </a:rPr>
              <a:t>Think:</a:t>
            </a:r>
            <a:br>
              <a:rPr lang="en-US" sz="3000" b="1">
                <a:solidFill>
                  <a:schemeClr val="tx2"/>
                </a:solidFill>
                <a:effectLst>
                  <a:outerShdw blurRad="38100" dist="38100" dir="2700000" algn="tl">
                    <a:srgbClr val="DDDDDD"/>
                  </a:outerShdw>
                </a:effectLst>
                <a:latin typeface="+mn-lt"/>
                <a:ea typeface="+mn-ea"/>
                <a:cs typeface="+mn-cs"/>
              </a:rPr>
            </a:br>
            <a:r>
              <a:rPr lang="en-US" sz="3000" b="1">
                <a:solidFill>
                  <a:schemeClr val="tx2"/>
                </a:solidFill>
                <a:effectLst>
                  <a:outerShdw blurRad="38100" dist="38100" dir="2700000" algn="tl">
                    <a:srgbClr val="DDDDDD"/>
                  </a:outerShdw>
                </a:effectLst>
                <a:latin typeface="+mn-lt"/>
                <a:ea typeface="+mn-ea"/>
                <a:cs typeface="+mn-cs"/>
              </a:rPr>
              <a:t>What Am I Feeling? </a:t>
            </a:r>
            <a:endParaRPr lang="en-US" sz="3000">
              <a:latin typeface="+mn-lt"/>
              <a:ea typeface="+mn-ea"/>
              <a:cs typeface="+mn-cs"/>
            </a:endParaRPr>
          </a:p>
        </p:txBody>
      </p:sp>
      <p:sp>
        <p:nvSpPr>
          <p:cNvPr id="57348" name="TextBox 6"/>
          <p:cNvSpPr txBox="1">
            <a:spLocks noChangeArrowheads="1"/>
          </p:cNvSpPr>
          <p:nvPr/>
        </p:nvSpPr>
        <p:spPr bwMode="auto">
          <a:xfrm>
            <a:off x="685800" y="5562600"/>
            <a:ext cx="1295400" cy="523875"/>
          </a:xfrm>
          <a:prstGeom prst="rect">
            <a:avLst/>
          </a:prstGeom>
          <a:noFill/>
          <a:ln w="6350">
            <a:solidFill>
              <a:schemeClr val="tx1"/>
            </a:solidFill>
            <a:miter lim="800000"/>
            <a:headEnd/>
            <a:tailEnd/>
          </a:ln>
        </p:spPr>
        <p:txBody>
          <a:bodyPr>
            <a:prstTxWarp prst="textNoShape">
              <a:avLst/>
            </a:prstTxWarp>
            <a:spAutoFit/>
          </a:bodyPr>
          <a:lstStyle/>
          <a:p>
            <a:pPr algn="ctr" eaLnBrk="0" hangingPunct="0"/>
            <a:r>
              <a:rPr lang="en-US">
                <a:latin typeface="Calibri" pitchFamily="-84" charset="0"/>
              </a:rPr>
              <a:t>Step 2</a:t>
            </a:r>
          </a:p>
        </p:txBody>
      </p:sp>
      <p:sp>
        <p:nvSpPr>
          <p:cNvPr id="7" name="TextBox 6"/>
          <p:cNvSpPr txBox="1"/>
          <p:nvPr/>
        </p:nvSpPr>
        <p:spPr>
          <a:xfrm>
            <a:off x="400050" y="6413500"/>
            <a:ext cx="3811588" cy="215900"/>
          </a:xfrm>
          <a:prstGeom prst="rect">
            <a:avLst/>
          </a:prstGeom>
          <a:noFill/>
        </p:spPr>
        <p:txBody>
          <a:bodyPr wrap="none">
            <a:spAutoFit/>
          </a:bodyPr>
          <a:lstStyle/>
          <a:p>
            <a:pPr fontAlgn="auto">
              <a:spcBef>
                <a:spcPts val="0"/>
              </a:spcBef>
              <a:spcAft>
                <a:spcPts val="0"/>
              </a:spcAft>
              <a:defRPr/>
            </a:pPr>
            <a:r>
              <a:rPr lang="en-US" sz="800" kern="0" dirty="0">
                <a:latin typeface="Arial" pitchFamily="1" charset="0"/>
                <a:ea typeface="ＭＳ Ｐゴシック" pitchFamily="1" charset="-128"/>
                <a:cs typeface="ＭＳ Ｐゴシック" pitchFamily="1" charset="-128"/>
              </a:rPr>
              <a:t>Adapted by WestEd Teaching Pyramid – www.CAinclusion.org/teachingpyramid</a:t>
            </a:r>
            <a:endParaRPr lang="en-US" sz="800" dirty="0">
              <a:latin typeface="Arial" pitchFamily="1" charset="0"/>
              <a:ea typeface="ＭＳ Ｐゴシック" pitchFamily="1" charset="-128"/>
              <a:cs typeface="ＭＳ Ｐゴシック" pitchFamily="1" charset="-128"/>
            </a:endParaRPr>
          </a:p>
        </p:txBody>
      </p:sp>
    </p:spTree>
  </p:cSld>
  <p:clrMapOvr>
    <a:masterClrMapping/>
  </p:clrMapOvr>
  <p:transition>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9394" name="Picture 4" descr="turtle_3tuck.png"/>
          <p:cNvPicPr>
            <a:picLocks noChangeAspect="1"/>
          </p:cNvPicPr>
          <p:nvPr/>
        </p:nvPicPr>
        <p:blipFill>
          <a:blip r:embed="rId3"/>
          <a:srcRect/>
          <a:stretch>
            <a:fillRect/>
          </a:stretch>
        </p:blipFill>
        <p:spPr bwMode="auto">
          <a:xfrm>
            <a:off x="1219200" y="1143000"/>
            <a:ext cx="5919788" cy="4751388"/>
          </a:xfrm>
          <a:prstGeom prst="rect">
            <a:avLst/>
          </a:prstGeom>
          <a:noFill/>
          <a:ln w="9525">
            <a:noFill/>
            <a:miter lim="800000"/>
            <a:headEnd/>
            <a:tailEnd/>
          </a:ln>
        </p:spPr>
      </p:pic>
      <p:sp>
        <p:nvSpPr>
          <p:cNvPr id="4" name="Rectangle 3"/>
          <p:cNvSpPr/>
          <p:nvPr/>
        </p:nvSpPr>
        <p:spPr>
          <a:xfrm>
            <a:off x="3200400" y="990600"/>
            <a:ext cx="5181600" cy="1708150"/>
          </a:xfrm>
          <a:prstGeom prst="rect">
            <a:avLst/>
          </a:prstGeom>
        </p:spPr>
        <p:txBody>
          <a:bodyPr>
            <a:spAutoFit/>
          </a:bodyPr>
          <a:lstStyle/>
          <a:p>
            <a:pPr algn="ctr" eaLnBrk="0" fontAlgn="auto" hangingPunct="0">
              <a:spcBef>
                <a:spcPct val="50000"/>
              </a:spcBef>
              <a:spcAft>
                <a:spcPts val="0"/>
              </a:spcAft>
              <a:buClr>
                <a:srgbClr val="0000FF"/>
              </a:buClr>
              <a:defRPr/>
            </a:pPr>
            <a:r>
              <a:rPr lang="en-US" sz="3000" b="1" dirty="0">
                <a:solidFill>
                  <a:schemeClr val="tx2"/>
                </a:solidFill>
                <a:effectLst>
                  <a:outerShdw blurRad="38100" dist="38100" dir="2700000" algn="tl">
                    <a:srgbClr val="DDDDDD"/>
                  </a:outerShdw>
                </a:effectLst>
                <a:latin typeface="Arial" pitchFamily="1" charset="0"/>
                <a:ea typeface="ＭＳ Ｐゴシック" pitchFamily="1" charset="-128"/>
                <a:cs typeface="ＭＳ Ｐゴシック" pitchFamily="1" charset="-128"/>
              </a:rPr>
              <a:t>Go into your shell. </a:t>
            </a:r>
          </a:p>
          <a:p>
            <a:pPr algn="ctr" eaLnBrk="0" fontAlgn="auto" hangingPunct="0">
              <a:spcBef>
                <a:spcPct val="50000"/>
              </a:spcBef>
              <a:spcAft>
                <a:spcPts val="0"/>
              </a:spcAft>
              <a:buClr>
                <a:srgbClr val="0000FF"/>
              </a:buClr>
              <a:defRPr/>
            </a:pPr>
            <a:r>
              <a:rPr lang="en-US" sz="3000" b="1" dirty="0">
                <a:solidFill>
                  <a:schemeClr val="tx2"/>
                </a:solidFill>
                <a:effectLst>
                  <a:outerShdw blurRad="38100" dist="38100" dir="2700000" algn="tl">
                    <a:srgbClr val="DDDDDD"/>
                  </a:outerShdw>
                </a:effectLst>
                <a:latin typeface="Arial" pitchFamily="1" charset="0"/>
                <a:ea typeface="ＭＳ Ｐゴシック" pitchFamily="1" charset="-128"/>
                <a:cs typeface="ＭＳ Ｐゴシック" pitchFamily="1" charset="-128"/>
              </a:rPr>
              <a:t>Take 3 deep breaths and think calm thoughts</a:t>
            </a:r>
            <a:r>
              <a:rPr lang="en-US" sz="3000" dirty="0">
                <a:latin typeface="Arial" pitchFamily="1" charset="0"/>
                <a:ea typeface="ＭＳ Ｐゴシック" pitchFamily="1" charset="-128"/>
                <a:cs typeface="ＭＳ Ｐゴシック" pitchFamily="1" charset="-128"/>
              </a:rPr>
              <a:t>.</a:t>
            </a:r>
            <a:endParaRPr lang="en-US" sz="3000" b="1" dirty="0">
              <a:effectLst>
                <a:outerShdw blurRad="38100" dist="38100" dir="2700000" algn="tl">
                  <a:srgbClr val="DDDDDD"/>
                </a:outerShdw>
              </a:effectLst>
              <a:latin typeface="Arial" pitchFamily="1" charset="0"/>
              <a:ea typeface="ＭＳ Ｐゴシック" pitchFamily="1" charset="-128"/>
              <a:cs typeface="ＭＳ Ｐゴシック" pitchFamily="1" charset="-128"/>
            </a:endParaRPr>
          </a:p>
        </p:txBody>
      </p:sp>
      <p:sp>
        <p:nvSpPr>
          <p:cNvPr id="59396" name="TextBox 6"/>
          <p:cNvSpPr txBox="1">
            <a:spLocks noChangeArrowheads="1"/>
          </p:cNvSpPr>
          <p:nvPr/>
        </p:nvSpPr>
        <p:spPr bwMode="auto">
          <a:xfrm>
            <a:off x="685800" y="5562600"/>
            <a:ext cx="1295400" cy="523875"/>
          </a:xfrm>
          <a:prstGeom prst="rect">
            <a:avLst/>
          </a:prstGeom>
          <a:noFill/>
          <a:ln w="6350">
            <a:solidFill>
              <a:schemeClr val="tx1"/>
            </a:solidFill>
            <a:miter lim="800000"/>
            <a:headEnd/>
            <a:tailEnd/>
          </a:ln>
        </p:spPr>
        <p:txBody>
          <a:bodyPr>
            <a:prstTxWarp prst="textNoShape">
              <a:avLst/>
            </a:prstTxWarp>
            <a:spAutoFit/>
          </a:bodyPr>
          <a:lstStyle/>
          <a:p>
            <a:pPr algn="ctr" eaLnBrk="0" hangingPunct="0"/>
            <a:r>
              <a:rPr lang="en-US">
                <a:latin typeface="Calibri" pitchFamily="-84" charset="0"/>
              </a:rPr>
              <a:t>Step 3</a:t>
            </a:r>
          </a:p>
        </p:txBody>
      </p:sp>
      <p:sp>
        <p:nvSpPr>
          <p:cNvPr id="7" name="TextBox 6"/>
          <p:cNvSpPr txBox="1"/>
          <p:nvPr/>
        </p:nvSpPr>
        <p:spPr>
          <a:xfrm>
            <a:off x="400050" y="6413500"/>
            <a:ext cx="3811588" cy="215900"/>
          </a:xfrm>
          <a:prstGeom prst="rect">
            <a:avLst/>
          </a:prstGeom>
          <a:noFill/>
        </p:spPr>
        <p:txBody>
          <a:bodyPr wrap="none">
            <a:spAutoFit/>
          </a:bodyPr>
          <a:lstStyle/>
          <a:p>
            <a:pPr fontAlgn="auto">
              <a:spcBef>
                <a:spcPts val="0"/>
              </a:spcBef>
              <a:spcAft>
                <a:spcPts val="0"/>
              </a:spcAft>
              <a:defRPr/>
            </a:pPr>
            <a:r>
              <a:rPr lang="en-US" sz="800" kern="0" dirty="0">
                <a:latin typeface="Arial" pitchFamily="1" charset="0"/>
                <a:ea typeface="ＭＳ Ｐゴシック" pitchFamily="1" charset="-128"/>
                <a:cs typeface="ＭＳ Ｐゴシック" pitchFamily="1" charset="-128"/>
              </a:rPr>
              <a:t>Adapted by WestEd Teaching Pyramid – www.CAinclusion.org/teachingpyramid</a:t>
            </a:r>
            <a:endParaRPr lang="en-US" sz="800" dirty="0">
              <a:latin typeface="Arial" pitchFamily="1" charset="0"/>
              <a:ea typeface="ＭＳ Ｐゴシック" pitchFamily="1" charset="-128"/>
              <a:cs typeface="ＭＳ Ｐゴシック" pitchFamily="1" charset="-128"/>
            </a:endParaRPr>
          </a:p>
        </p:txBody>
      </p:sp>
    </p:spTree>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42" name="Picture 5" descr="turtle_4feelings.png"/>
          <p:cNvPicPr>
            <a:picLocks noChangeAspect="1"/>
          </p:cNvPicPr>
          <p:nvPr/>
        </p:nvPicPr>
        <p:blipFill>
          <a:blip r:embed="rId3"/>
          <a:srcRect/>
          <a:stretch>
            <a:fillRect/>
          </a:stretch>
        </p:blipFill>
        <p:spPr bwMode="auto">
          <a:xfrm rot="-451523">
            <a:off x="3378200" y="1104900"/>
            <a:ext cx="3768725" cy="5146675"/>
          </a:xfrm>
          <a:prstGeom prst="rect">
            <a:avLst/>
          </a:prstGeom>
          <a:noFill/>
          <a:ln w="9525">
            <a:noFill/>
            <a:miter lim="800000"/>
            <a:headEnd/>
            <a:tailEnd/>
          </a:ln>
        </p:spPr>
      </p:pic>
      <p:sp>
        <p:nvSpPr>
          <p:cNvPr id="4" name="Rectangle 3"/>
          <p:cNvSpPr/>
          <p:nvPr/>
        </p:nvSpPr>
        <p:spPr>
          <a:xfrm>
            <a:off x="304800" y="457200"/>
            <a:ext cx="4572000" cy="1477963"/>
          </a:xfrm>
          <a:prstGeom prst="rect">
            <a:avLst/>
          </a:prstGeom>
        </p:spPr>
        <p:txBody>
          <a:bodyPr>
            <a:spAutoFit/>
          </a:bodyPr>
          <a:lstStyle/>
          <a:p>
            <a:pPr algn="ctr" eaLnBrk="0" fontAlgn="auto" hangingPunct="0">
              <a:spcBef>
                <a:spcPct val="50000"/>
              </a:spcBef>
              <a:spcAft>
                <a:spcPts val="0"/>
              </a:spcAft>
              <a:buClr>
                <a:srgbClr val="0000FF"/>
              </a:buClr>
              <a:defRPr/>
            </a:pPr>
            <a:r>
              <a:rPr lang="en-US" sz="3000" b="1" dirty="0">
                <a:solidFill>
                  <a:schemeClr val="tx2"/>
                </a:solidFill>
                <a:effectLst>
                  <a:outerShdw blurRad="38100" dist="38100" dir="2700000" algn="tl">
                    <a:srgbClr val="DDDDDD"/>
                  </a:outerShdw>
                </a:effectLst>
                <a:latin typeface="Arial" pitchFamily="1" charset="0"/>
                <a:ea typeface="ＭＳ Ｐゴシック" pitchFamily="1" charset="-128"/>
                <a:cs typeface="ＭＳ Ｐゴシック" pitchFamily="1" charset="-128"/>
              </a:rPr>
              <a:t>Come out of shell, express your feelings and think of a solution.</a:t>
            </a:r>
            <a:endParaRPr lang="en-US" sz="3000" dirty="0">
              <a:latin typeface="Arial" pitchFamily="1" charset="0"/>
              <a:ea typeface="ＭＳ Ｐゴシック" pitchFamily="1" charset="-128"/>
              <a:cs typeface="ＭＳ Ｐゴシック" pitchFamily="1" charset="-128"/>
            </a:endParaRPr>
          </a:p>
        </p:txBody>
      </p:sp>
      <p:sp>
        <p:nvSpPr>
          <p:cNvPr id="61444" name="TextBox 6"/>
          <p:cNvSpPr txBox="1">
            <a:spLocks noChangeArrowheads="1"/>
          </p:cNvSpPr>
          <p:nvPr/>
        </p:nvSpPr>
        <p:spPr bwMode="auto">
          <a:xfrm>
            <a:off x="685800" y="5562600"/>
            <a:ext cx="1295400" cy="523875"/>
          </a:xfrm>
          <a:prstGeom prst="rect">
            <a:avLst/>
          </a:prstGeom>
          <a:noFill/>
          <a:ln w="6350">
            <a:solidFill>
              <a:schemeClr val="tx1"/>
            </a:solidFill>
            <a:miter lim="800000"/>
            <a:headEnd/>
            <a:tailEnd/>
          </a:ln>
        </p:spPr>
        <p:txBody>
          <a:bodyPr>
            <a:prstTxWarp prst="textNoShape">
              <a:avLst/>
            </a:prstTxWarp>
            <a:spAutoFit/>
          </a:bodyPr>
          <a:lstStyle/>
          <a:p>
            <a:pPr algn="ctr" eaLnBrk="0" hangingPunct="0"/>
            <a:r>
              <a:rPr lang="en-US">
                <a:latin typeface="Calibri" pitchFamily="-84" charset="0"/>
              </a:rPr>
              <a:t>Step 4</a:t>
            </a:r>
          </a:p>
        </p:txBody>
      </p:sp>
      <p:sp>
        <p:nvSpPr>
          <p:cNvPr id="7" name="TextBox 6"/>
          <p:cNvSpPr txBox="1"/>
          <p:nvPr/>
        </p:nvSpPr>
        <p:spPr>
          <a:xfrm>
            <a:off x="400050" y="6413500"/>
            <a:ext cx="3811588" cy="215900"/>
          </a:xfrm>
          <a:prstGeom prst="rect">
            <a:avLst/>
          </a:prstGeom>
          <a:noFill/>
        </p:spPr>
        <p:txBody>
          <a:bodyPr wrap="none">
            <a:spAutoFit/>
          </a:bodyPr>
          <a:lstStyle/>
          <a:p>
            <a:pPr fontAlgn="auto">
              <a:spcBef>
                <a:spcPts val="0"/>
              </a:spcBef>
              <a:spcAft>
                <a:spcPts val="0"/>
              </a:spcAft>
              <a:defRPr/>
            </a:pPr>
            <a:r>
              <a:rPr lang="en-US" sz="800" kern="0" dirty="0">
                <a:latin typeface="Arial" pitchFamily="1" charset="0"/>
                <a:ea typeface="ＭＳ Ｐゴシック" pitchFamily="1" charset="-128"/>
                <a:cs typeface="ＭＳ Ｐゴシック" pitchFamily="1" charset="-128"/>
              </a:rPr>
              <a:t>Adapted by WestEd Teaching Pyramid – www.CAinclusion.org/teachingpyramid</a:t>
            </a:r>
            <a:endParaRPr lang="en-US" sz="800" dirty="0">
              <a:latin typeface="Arial" pitchFamily="1" charset="0"/>
              <a:ea typeface="ＭＳ Ｐゴシック" pitchFamily="1" charset="-128"/>
              <a:cs typeface="ＭＳ Ｐゴシック" pitchFamily="1" charset="-128"/>
            </a:endParaRPr>
          </a:p>
        </p:txBody>
      </p:sp>
    </p:spTree>
  </p:cSld>
  <p:clrMapOvr>
    <a:masterClrMapping/>
  </p:clrMapOvr>
  <p:transition>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Text Box 5"/>
          <p:cNvSpPr txBox="1">
            <a:spLocks noChangeAspect="1" noChangeArrowheads="1"/>
          </p:cNvSpPr>
          <p:nvPr/>
        </p:nvSpPr>
        <p:spPr bwMode="auto">
          <a:xfrm>
            <a:off x="889000" y="6029325"/>
            <a:ext cx="1355725" cy="366713"/>
          </a:xfrm>
          <a:prstGeom prst="rect">
            <a:avLst/>
          </a:prstGeom>
          <a:noFill/>
          <a:ln w="9525">
            <a:noFill/>
            <a:miter lim="800000"/>
            <a:headEnd/>
            <a:tailEnd/>
          </a:ln>
        </p:spPr>
        <p:txBody>
          <a:bodyPr>
            <a:prstTxWarp prst="textNoShape">
              <a:avLst/>
            </a:prstTxWarp>
            <a:spAutoFit/>
          </a:bodyPr>
          <a:lstStyle/>
          <a:p>
            <a:pPr algn="ctr" eaLnBrk="0" hangingPunct="0"/>
            <a:r>
              <a:rPr lang="en-US" b="1">
                <a:solidFill>
                  <a:srgbClr val="CCCC00"/>
                </a:solidFill>
                <a:latin typeface="Calibri" pitchFamily="-84" charset="0"/>
              </a:rPr>
              <a:t> </a:t>
            </a:r>
          </a:p>
        </p:txBody>
      </p:sp>
      <p:sp>
        <p:nvSpPr>
          <p:cNvPr id="63491" name="Text Box 6"/>
          <p:cNvSpPr txBox="1">
            <a:spLocks noChangeArrowheads="1"/>
          </p:cNvSpPr>
          <p:nvPr/>
        </p:nvSpPr>
        <p:spPr bwMode="auto">
          <a:xfrm>
            <a:off x="904875" y="5583238"/>
            <a:ext cx="963613" cy="1311275"/>
          </a:xfrm>
          <a:prstGeom prst="rect">
            <a:avLst/>
          </a:prstGeom>
          <a:noFill/>
          <a:ln w="9525">
            <a:noFill/>
            <a:miter lim="800000"/>
            <a:headEnd/>
            <a:tailEnd/>
          </a:ln>
        </p:spPr>
        <p:txBody>
          <a:bodyPr>
            <a:prstTxWarp prst="textNoShape">
              <a:avLst/>
            </a:prstTxWarp>
            <a:spAutoFit/>
          </a:bodyPr>
          <a:lstStyle/>
          <a:p>
            <a:pPr algn="ctr" eaLnBrk="0" hangingPunct="0"/>
            <a:r>
              <a:rPr lang="en-US" sz="8000" b="1">
                <a:solidFill>
                  <a:srgbClr val="CCCC00"/>
                </a:solidFill>
                <a:latin typeface="Calibri" pitchFamily="-84" charset="0"/>
              </a:rPr>
              <a:t> </a:t>
            </a:r>
          </a:p>
        </p:txBody>
      </p:sp>
      <p:sp>
        <p:nvSpPr>
          <p:cNvPr id="63492" name="Rectangle 14"/>
          <p:cNvSpPr>
            <a:spLocks noGrp="1" noChangeArrowheads="1"/>
          </p:cNvSpPr>
          <p:nvPr>
            <p:ph type="title"/>
          </p:nvPr>
        </p:nvSpPr>
        <p:spPr>
          <a:xfrm>
            <a:off x="457200" y="76200"/>
            <a:ext cx="8229600" cy="990600"/>
          </a:xfrm>
        </p:spPr>
        <p:txBody>
          <a:bodyPr/>
          <a:lstStyle/>
          <a:p>
            <a:r>
              <a:rPr lang="en-US" sz="3600" smtClean="0"/>
              <a:t>Turtle Technique (CA CSEFEL)</a:t>
            </a:r>
          </a:p>
        </p:txBody>
      </p:sp>
      <p:sp>
        <p:nvSpPr>
          <p:cNvPr id="13" name="Rectangle 9"/>
          <p:cNvSpPr>
            <a:spLocks noChangeArrowheads="1"/>
          </p:cNvSpPr>
          <p:nvPr/>
        </p:nvSpPr>
        <p:spPr bwMode="auto">
          <a:xfrm>
            <a:off x="304800" y="1295400"/>
            <a:ext cx="2286000" cy="914400"/>
          </a:xfrm>
          <a:prstGeom prst="rect">
            <a:avLst/>
          </a:prstGeom>
          <a:noFill/>
          <a:ln w="9525">
            <a:noFill/>
            <a:miter lim="800000"/>
            <a:headEnd/>
            <a:tailEnd/>
          </a:ln>
          <a:effectLst/>
        </p:spPr>
        <p:txBody>
          <a:bodyPr>
            <a:prstTxWarp prst="textNoShape">
              <a:avLst/>
            </a:prstTxWarp>
          </a:bodyPr>
          <a:lstStyle/>
          <a:p>
            <a:pPr algn="ctr" eaLnBrk="0" fontAlgn="auto" hangingPunct="0">
              <a:spcBef>
                <a:spcPct val="50000"/>
              </a:spcBef>
              <a:spcAft>
                <a:spcPts val="0"/>
              </a:spcAft>
              <a:buClr>
                <a:srgbClr val="0000FF"/>
              </a:buClr>
              <a:defRPr/>
            </a:pPr>
            <a:r>
              <a:rPr lang="en-US" sz="2000" b="1" dirty="0">
                <a:solidFill>
                  <a:schemeClr val="tx2"/>
                </a:solidFill>
                <a:effectLst>
                  <a:outerShdw blurRad="38100" dist="38100" dir="2700000" algn="tl">
                    <a:srgbClr val="DDDDDD"/>
                  </a:outerShdw>
                </a:effectLst>
                <a:latin typeface="Arial" pitchFamily="-109" charset="0"/>
                <a:ea typeface="ＭＳ Ｐゴシック" pitchFamily="-109" charset="-128"/>
                <a:cs typeface="ＭＳ Ｐゴシック" pitchFamily="-109" charset="-128"/>
              </a:rPr>
              <a:t>Something happens</a:t>
            </a:r>
            <a:endParaRPr lang="en-US" sz="2000" b="1" dirty="0">
              <a:effectLst>
                <a:outerShdw blurRad="38100" dist="38100" dir="2700000" algn="tl">
                  <a:srgbClr val="DDDDDD"/>
                </a:outerShdw>
              </a:effectLst>
              <a:latin typeface="Arial" pitchFamily="-109" charset="0"/>
              <a:ea typeface="ＭＳ Ｐゴシック" pitchFamily="-109" charset="-128"/>
              <a:cs typeface="ＭＳ Ｐゴシック" pitchFamily="-109" charset="-128"/>
            </a:endParaRPr>
          </a:p>
          <a:p>
            <a:pPr marL="342900" indent="-342900" eaLnBrk="0" fontAlgn="auto" hangingPunct="0">
              <a:spcBef>
                <a:spcPct val="20000"/>
              </a:spcBef>
              <a:spcAft>
                <a:spcPts val="0"/>
              </a:spcAft>
              <a:buClr>
                <a:srgbClr val="0000FF"/>
              </a:buClr>
              <a:buFontTx/>
              <a:buChar char="•"/>
              <a:defRPr/>
            </a:pPr>
            <a:endParaRPr lang="en-US" sz="2000" dirty="0">
              <a:latin typeface="Arial" pitchFamily="-109" charset="0"/>
              <a:ea typeface="ＭＳ Ｐゴシック" pitchFamily="-109" charset="-128"/>
              <a:cs typeface="ＭＳ Ｐゴシック" pitchFamily="-109" charset="-128"/>
            </a:endParaRPr>
          </a:p>
        </p:txBody>
      </p:sp>
      <p:sp>
        <p:nvSpPr>
          <p:cNvPr id="14" name="Rectangle 10"/>
          <p:cNvSpPr>
            <a:spLocks noChangeArrowheads="1"/>
          </p:cNvSpPr>
          <p:nvPr/>
        </p:nvSpPr>
        <p:spPr bwMode="auto">
          <a:xfrm>
            <a:off x="7315200" y="1295400"/>
            <a:ext cx="1371600" cy="1373188"/>
          </a:xfrm>
          <a:prstGeom prst="rect">
            <a:avLst/>
          </a:prstGeom>
          <a:noFill/>
          <a:ln w="9525">
            <a:noFill/>
            <a:miter lim="800000"/>
            <a:headEnd/>
            <a:tailEnd/>
          </a:ln>
          <a:effectLst/>
        </p:spPr>
        <p:txBody>
          <a:bodyPr>
            <a:prstTxWarp prst="textNoShape">
              <a:avLst/>
            </a:prstTxWarp>
          </a:bodyPr>
          <a:lstStyle/>
          <a:p>
            <a:pPr algn="ctr" eaLnBrk="0" fontAlgn="auto" hangingPunct="0">
              <a:spcBef>
                <a:spcPct val="50000"/>
              </a:spcBef>
              <a:spcAft>
                <a:spcPts val="0"/>
              </a:spcAft>
              <a:buClr>
                <a:srgbClr val="0000FF"/>
              </a:buClr>
              <a:defRPr/>
            </a:pPr>
            <a:r>
              <a:rPr lang="en-US" sz="2000" b="1">
                <a:solidFill>
                  <a:schemeClr val="tx2"/>
                </a:solidFill>
                <a:effectLst>
                  <a:outerShdw blurRad="38100" dist="38100" dir="2700000" algn="tl">
                    <a:srgbClr val="DDDDDD"/>
                  </a:outerShdw>
                </a:effectLst>
                <a:latin typeface="+mn-lt"/>
                <a:ea typeface="+mn-ea"/>
                <a:cs typeface="+mn-cs"/>
              </a:rPr>
              <a:t>Stop.</a:t>
            </a:r>
            <a:br>
              <a:rPr lang="en-US" sz="2000" b="1">
                <a:solidFill>
                  <a:schemeClr val="tx2"/>
                </a:solidFill>
                <a:effectLst>
                  <a:outerShdw blurRad="38100" dist="38100" dir="2700000" algn="tl">
                    <a:srgbClr val="DDDDDD"/>
                  </a:outerShdw>
                </a:effectLst>
                <a:latin typeface="+mn-lt"/>
                <a:ea typeface="+mn-ea"/>
                <a:cs typeface="+mn-cs"/>
              </a:rPr>
            </a:br>
            <a:r>
              <a:rPr lang="en-US" sz="2000" b="1">
                <a:solidFill>
                  <a:schemeClr val="tx2"/>
                </a:solidFill>
                <a:effectLst>
                  <a:outerShdw blurRad="38100" dist="38100" dir="2700000" algn="tl">
                    <a:srgbClr val="DDDDDD"/>
                  </a:outerShdw>
                </a:effectLst>
                <a:latin typeface="+mn-lt"/>
                <a:ea typeface="+mn-ea"/>
                <a:cs typeface="+mn-cs"/>
              </a:rPr>
              <a:t>Think:</a:t>
            </a:r>
            <a:br>
              <a:rPr lang="en-US" sz="2000" b="1">
                <a:solidFill>
                  <a:schemeClr val="tx2"/>
                </a:solidFill>
                <a:effectLst>
                  <a:outerShdw blurRad="38100" dist="38100" dir="2700000" algn="tl">
                    <a:srgbClr val="DDDDDD"/>
                  </a:outerShdw>
                </a:effectLst>
                <a:latin typeface="+mn-lt"/>
                <a:ea typeface="+mn-ea"/>
                <a:cs typeface="+mn-cs"/>
              </a:rPr>
            </a:br>
            <a:r>
              <a:rPr lang="en-US" sz="2000" b="1">
                <a:solidFill>
                  <a:schemeClr val="tx2"/>
                </a:solidFill>
                <a:effectLst>
                  <a:outerShdw blurRad="38100" dist="38100" dir="2700000" algn="tl">
                    <a:srgbClr val="DDDDDD"/>
                  </a:outerShdw>
                </a:effectLst>
                <a:latin typeface="+mn-lt"/>
                <a:ea typeface="+mn-ea"/>
                <a:cs typeface="+mn-cs"/>
              </a:rPr>
              <a:t>What Am I Feeling? </a:t>
            </a:r>
            <a:endParaRPr lang="en-US" sz="2000">
              <a:latin typeface="+mn-lt"/>
              <a:ea typeface="+mn-ea"/>
              <a:cs typeface="+mn-cs"/>
            </a:endParaRPr>
          </a:p>
        </p:txBody>
      </p:sp>
      <p:sp>
        <p:nvSpPr>
          <p:cNvPr id="15" name="Rectangle 11"/>
          <p:cNvSpPr>
            <a:spLocks noChangeArrowheads="1"/>
          </p:cNvSpPr>
          <p:nvPr/>
        </p:nvSpPr>
        <p:spPr bwMode="auto">
          <a:xfrm>
            <a:off x="914400" y="3962400"/>
            <a:ext cx="3429000" cy="1143000"/>
          </a:xfrm>
          <a:prstGeom prst="rect">
            <a:avLst/>
          </a:prstGeom>
          <a:noFill/>
          <a:ln w="9525">
            <a:noFill/>
            <a:miter lim="800000"/>
            <a:headEnd/>
            <a:tailEnd/>
          </a:ln>
          <a:effectLst/>
        </p:spPr>
        <p:txBody>
          <a:bodyPr>
            <a:prstTxWarp prst="textNoShape">
              <a:avLst/>
            </a:prstTxWarp>
          </a:bodyPr>
          <a:lstStyle/>
          <a:p>
            <a:pPr algn="ctr" eaLnBrk="0" fontAlgn="auto" hangingPunct="0">
              <a:spcBef>
                <a:spcPct val="50000"/>
              </a:spcBef>
              <a:spcAft>
                <a:spcPts val="0"/>
              </a:spcAft>
              <a:buClr>
                <a:srgbClr val="0000FF"/>
              </a:buClr>
              <a:defRPr/>
            </a:pPr>
            <a:r>
              <a:rPr lang="en-US" sz="2000" b="1" dirty="0">
                <a:solidFill>
                  <a:schemeClr val="tx2"/>
                </a:solidFill>
                <a:effectLst>
                  <a:outerShdw blurRad="38100" dist="38100" dir="2700000" algn="tl">
                    <a:srgbClr val="DDDDDD"/>
                  </a:outerShdw>
                </a:effectLst>
                <a:latin typeface="Arial" pitchFamily="1" charset="0"/>
                <a:ea typeface="ＭＳ Ｐゴシック" pitchFamily="1" charset="-128"/>
                <a:cs typeface="ＭＳ Ｐゴシック" pitchFamily="1" charset="-128"/>
              </a:rPr>
              <a:t>Go into your shell. Take 3 deep breaths and think calm thoughts</a:t>
            </a:r>
            <a:endParaRPr lang="en-US" sz="2000" b="1" dirty="0">
              <a:effectLst>
                <a:outerShdw blurRad="38100" dist="38100" dir="2700000" algn="tl">
                  <a:srgbClr val="DDDDDD"/>
                </a:outerShdw>
              </a:effectLst>
              <a:latin typeface="Arial" pitchFamily="1" charset="0"/>
              <a:ea typeface="ＭＳ Ｐゴシック" pitchFamily="1" charset="-128"/>
              <a:cs typeface="ＭＳ Ｐゴシック" pitchFamily="1" charset="-128"/>
            </a:endParaRPr>
          </a:p>
          <a:p>
            <a:pPr eaLnBrk="0" fontAlgn="auto" hangingPunct="0">
              <a:spcBef>
                <a:spcPct val="20000"/>
              </a:spcBef>
              <a:spcAft>
                <a:spcPts val="0"/>
              </a:spcAft>
              <a:buClr>
                <a:srgbClr val="0000FF"/>
              </a:buClr>
              <a:buFontTx/>
              <a:buChar char="•"/>
              <a:defRPr/>
            </a:pPr>
            <a:endParaRPr lang="en-US" sz="2000" dirty="0">
              <a:latin typeface="Arial" pitchFamily="1" charset="0"/>
              <a:ea typeface="ＭＳ Ｐゴシック" pitchFamily="1" charset="-128"/>
              <a:cs typeface="ＭＳ Ｐゴシック" pitchFamily="1" charset="-128"/>
            </a:endParaRPr>
          </a:p>
        </p:txBody>
      </p:sp>
      <p:sp>
        <p:nvSpPr>
          <p:cNvPr id="16" name="Rectangle 12"/>
          <p:cNvSpPr>
            <a:spLocks noChangeArrowheads="1"/>
          </p:cNvSpPr>
          <p:nvPr/>
        </p:nvSpPr>
        <p:spPr bwMode="auto">
          <a:xfrm>
            <a:off x="7086600" y="3962400"/>
            <a:ext cx="1905000" cy="1676400"/>
          </a:xfrm>
          <a:prstGeom prst="rect">
            <a:avLst/>
          </a:prstGeom>
          <a:noFill/>
          <a:ln w="9525">
            <a:noFill/>
            <a:miter lim="800000"/>
            <a:headEnd/>
            <a:tailEnd/>
          </a:ln>
          <a:effectLst/>
        </p:spPr>
        <p:txBody>
          <a:bodyPr>
            <a:prstTxWarp prst="textNoShape">
              <a:avLst/>
            </a:prstTxWarp>
          </a:bodyPr>
          <a:lstStyle/>
          <a:p>
            <a:pPr algn="ctr" eaLnBrk="0" fontAlgn="auto" hangingPunct="0">
              <a:spcBef>
                <a:spcPct val="50000"/>
              </a:spcBef>
              <a:spcAft>
                <a:spcPts val="0"/>
              </a:spcAft>
              <a:buClr>
                <a:srgbClr val="0000FF"/>
              </a:buClr>
              <a:defRPr/>
            </a:pPr>
            <a:r>
              <a:rPr lang="en-US" sz="2000" b="1" dirty="0">
                <a:solidFill>
                  <a:schemeClr val="tx2"/>
                </a:solidFill>
                <a:effectLst>
                  <a:outerShdw blurRad="38100" dist="38100" dir="2700000" algn="tl">
                    <a:srgbClr val="DDDDDD"/>
                  </a:outerShdw>
                </a:effectLst>
                <a:latin typeface="Arial" pitchFamily="1" charset="0"/>
                <a:ea typeface="ＭＳ Ｐゴシック" pitchFamily="1" charset="-128"/>
                <a:cs typeface="ＭＳ Ｐゴシック" pitchFamily="1" charset="-128"/>
              </a:rPr>
              <a:t>Come out of shell, express your feelings and think of a solution</a:t>
            </a:r>
            <a:endParaRPr lang="en-US" sz="2000" dirty="0">
              <a:latin typeface="Arial" pitchFamily="1" charset="0"/>
              <a:ea typeface="ＭＳ Ｐゴシック" pitchFamily="1" charset="-128"/>
              <a:cs typeface="ＭＳ Ｐゴシック" pitchFamily="1" charset="-128"/>
            </a:endParaRPr>
          </a:p>
        </p:txBody>
      </p:sp>
      <p:pic>
        <p:nvPicPr>
          <p:cNvPr id="63497" name="Picture 20" descr="turtle_1ouch.png"/>
          <p:cNvPicPr>
            <a:picLocks noChangeAspect="1"/>
          </p:cNvPicPr>
          <p:nvPr/>
        </p:nvPicPr>
        <p:blipFill>
          <a:blip r:embed="rId3"/>
          <a:srcRect/>
          <a:stretch>
            <a:fillRect/>
          </a:stretch>
        </p:blipFill>
        <p:spPr bwMode="auto">
          <a:xfrm>
            <a:off x="1600200" y="1371600"/>
            <a:ext cx="2435225" cy="2362200"/>
          </a:xfrm>
          <a:prstGeom prst="rect">
            <a:avLst/>
          </a:prstGeom>
          <a:noFill/>
          <a:ln w="9525">
            <a:noFill/>
            <a:miter lim="800000"/>
            <a:headEnd/>
            <a:tailEnd/>
          </a:ln>
        </p:spPr>
      </p:pic>
      <p:pic>
        <p:nvPicPr>
          <p:cNvPr id="63498" name="Picture 21" descr="turtle_2stop.png"/>
          <p:cNvPicPr>
            <a:picLocks noChangeAspect="1"/>
          </p:cNvPicPr>
          <p:nvPr/>
        </p:nvPicPr>
        <p:blipFill>
          <a:blip r:embed="rId4"/>
          <a:srcRect/>
          <a:stretch>
            <a:fillRect/>
          </a:stretch>
        </p:blipFill>
        <p:spPr bwMode="auto">
          <a:xfrm>
            <a:off x="4953000" y="952500"/>
            <a:ext cx="2224088" cy="2781300"/>
          </a:xfrm>
          <a:prstGeom prst="rect">
            <a:avLst/>
          </a:prstGeom>
          <a:noFill/>
          <a:ln w="9525">
            <a:noFill/>
            <a:miter lim="800000"/>
            <a:headEnd/>
            <a:tailEnd/>
          </a:ln>
        </p:spPr>
      </p:pic>
      <p:pic>
        <p:nvPicPr>
          <p:cNvPr id="63499" name="Picture 22" descr="turtle_3tuck.png"/>
          <p:cNvPicPr>
            <a:picLocks noChangeAspect="1"/>
          </p:cNvPicPr>
          <p:nvPr/>
        </p:nvPicPr>
        <p:blipFill>
          <a:blip r:embed="rId5"/>
          <a:srcRect/>
          <a:stretch>
            <a:fillRect/>
          </a:stretch>
        </p:blipFill>
        <p:spPr bwMode="auto">
          <a:xfrm>
            <a:off x="228600" y="3889375"/>
            <a:ext cx="3162300" cy="2538413"/>
          </a:xfrm>
          <a:prstGeom prst="rect">
            <a:avLst/>
          </a:prstGeom>
          <a:noFill/>
          <a:ln w="9525">
            <a:noFill/>
            <a:miter lim="800000"/>
            <a:headEnd/>
            <a:tailEnd/>
          </a:ln>
        </p:spPr>
      </p:pic>
      <p:pic>
        <p:nvPicPr>
          <p:cNvPr id="63500" name="Picture 24" descr="turtle_4feelings.png"/>
          <p:cNvPicPr>
            <a:picLocks noChangeAspect="1"/>
          </p:cNvPicPr>
          <p:nvPr/>
        </p:nvPicPr>
        <p:blipFill>
          <a:blip r:embed="rId6"/>
          <a:srcRect/>
          <a:stretch>
            <a:fillRect/>
          </a:stretch>
        </p:blipFill>
        <p:spPr bwMode="auto">
          <a:xfrm rot="-451523">
            <a:off x="5484813" y="3914775"/>
            <a:ext cx="1762125" cy="2406650"/>
          </a:xfrm>
          <a:prstGeom prst="rect">
            <a:avLst/>
          </a:prstGeom>
          <a:noFill/>
          <a:ln w="9525">
            <a:noFill/>
            <a:miter lim="800000"/>
            <a:headEnd/>
            <a:tailEnd/>
          </a:ln>
        </p:spPr>
      </p:pic>
      <p:sp>
        <p:nvSpPr>
          <p:cNvPr id="63501" name="TextBox 16"/>
          <p:cNvSpPr txBox="1">
            <a:spLocks noChangeArrowheads="1"/>
          </p:cNvSpPr>
          <p:nvPr/>
        </p:nvSpPr>
        <p:spPr bwMode="auto">
          <a:xfrm>
            <a:off x="609600" y="3048000"/>
            <a:ext cx="838200" cy="307975"/>
          </a:xfrm>
          <a:prstGeom prst="rect">
            <a:avLst/>
          </a:prstGeom>
          <a:noFill/>
          <a:ln w="9525">
            <a:noFill/>
            <a:miter lim="800000"/>
            <a:headEnd/>
            <a:tailEnd/>
          </a:ln>
        </p:spPr>
        <p:txBody>
          <a:bodyPr>
            <a:prstTxWarp prst="textNoShape">
              <a:avLst/>
            </a:prstTxWarp>
            <a:spAutoFit/>
          </a:bodyPr>
          <a:lstStyle/>
          <a:p>
            <a:pPr eaLnBrk="0" hangingPunct="0"/>
            <a:r>
              <a:rPr lang="en-US" sz="1400" b="1">
                <a:latin typeface="Calibri" pitchFamily="-84" charset="0"/>
              </a:rPr>
              <a:t>Step 1</a:t>
            </a:r>
          </a:p>
        </p:txBody>
      </p:sp>
      <p:sp>
        <p:nvSpPr>
          <p:cNvPr id="63502" name="TextBox 17"/>
          <p:cNvSpPr txBox="1">
            <a:spLocks noChangeArrowheads="1"/>
          </p:cNvSpPr>
          <p:nvPr/>
        </p:nvSpPr>
        <p:spPr bwMode="auto">
          <a:xfrm>
            <a:off x="7239000" y="3200400"/>
            <a:ext cx="838200" cy="307975"/>
          </a:xfrm>
          <a:prstGeom prst="rect">
            <a:avLst/>
          </a:prstGeom>
          <a:noFill/>
          <a:ln w="9525">
            <a:noFill/>
            <a:miter lim="800000"/>
            <a:headEnd/>
            <a:tailEnd/>
          </a:ln>
        </p:spPr>
        <p:txBody>
          <a:bodyPr>
            <a:prstTxWarp prst="textNoShape">
              <a:avLst/>
            </a:prstTxWarp>
            <a:spAutoFit/>
          </a:bodyPr>
          <a:lstStyle/>
          <a:p>
            <a:pPr eaLnBrk="0" hangingPunct="0"/>
            <a:r>
              <a:rPr lang="en-US" sz="1400" b="1">
                <a:latin typeface="Calibri" pitchFamily="-84" charset="0"/>
              </a:rPr>
              <a:t>Step 2</a:t>
            </a:r>
          </a:p>
        </p:txBody>
      </p:sp>
      <p:sp>
        <p:nvSpPr>
          <p:cNvPr id="63503" name="TextBox 18"/>
          <p:cNvSpPr txBox="1">
            <a:spLocks noChangeArrowheads="1"/>
          </p:cNvSpPr>
          <p:nvPr/>
        </p:nvSpPr>
        <p:spPr bwMode="auto">
          <a:xfrm>
            <a:off x="7391400" y="6019800"/>
            <a:ext cx="838200" cy="307975"/>
          </a:xfrm>
          <a:prstGeom prst="rect">
            <a:avLst/>
          </a:prstGeom>
          <a:noFill/>
          <a:ln w="9525">
            <a:noFill/>
            <a:miter lim="800000"/>
            <a:headEnd/>
            <a:tailEnd/>
          </a:ln>
        </p:spPr>
        <p:txBody>
          <a:bodyPr>
            <a:prstTxWarp prst="textNoShape">
              <a:avLst/>
            </a:prstTxWarp>
            <a:spAutoFit/>
          </a:bodyPr>
          <a:lstStyle/>
          <a:p>
            <a:pPr eaLnBrk="0" hangingPunct="0"/>
            <a:r>
              <a:rPr lang="en-US" sz="1400" b="1">
                <a:latin typeface="Calibri" pitchFamily="-84" charset="0"/>
              </a:rPr>
              <a:t>Step 4</a:t>
            </a:r>
          </a:p>
        </p:txBody>
      </p:sp>
      <p:sp>
        <p:nvSpPr>
          <p:cNvPr id="63504" name="TextBox 19"/>
          <p:cNvSpPr txBox="1">
            <a:spLocks noChangeArrowheads="1"/>
          </p:cNvSpPr>
          <p:nvPr/>
        </p:nvSpPr>
        <p:spPr bwMode="auto">
          <a:xfrm>
            <a:off x="609600" y="6172200"/>
            <a:ext cx="838200" cy="307975"/>
          </a:xfrm>
          <a:prstGeom prst="rect">
            <a:avLst/>
          </a:prstGeom>
          <a:noFill/>
          <a:ln w="9525">
            <a:noFill/>
            <a:miter lim="800000"/>
            <a:headEnd/>
            <a:tailEnd/>
          </a:ln>
        </p:spPr>
        <p:txBody>
          <a:bodyPr>
            <a:prstTxWarp prst="textNoShape">
              <a:avLst/>
            </a:prstTxWarp>
            <a:spAutoFit/>
          </a:bodyPr>
          <a:lstStyle/>
          <a:p>
            <a:pPr eaLnBrk="0" hangingPunct="0"/>
            <a:r>
              <a:rPr lang="en-US" sz="1400" b="1">
                <a:latin typeface="Calibri" pitchFamily="-84" charset="0"/>
              </a:rPr>
              <a:t>Step 3</a:t>
            </a:r>
          </a:p>
        </p:txBody>
      </p:sp>
      <p:sp>
        <p:nvSpPr>
          <p:cNvPr id="18" name="TextBox 17"/>
          <p:cNvSpPr txBox="1"/>
          <p:nvPr/>
        </p:nvSpPr>
        <p:spPr>
          <a:xfrm>
            <a:off x="400050" y="6413500"/>
            <a:ext cx="3811588" cy="215900"/>
          </a:xfrm>
          <a:prstGeom prst="rect">
            <a:avLst/>
          </a:prstGeom>
          <a:noFill/>
        </p:spPr>
        <p:txBody>
          <a:bodyPr wrap="none">
            <a:spAutoFit/>
          </a:bodyPr>
          <a:lstStyle/>
          <a:p>
            <a:pPr fontAlgn="auto">
              <a:spcBef>
                <a:spcPts val="0"/>
              </a:spcBef>
              <a:spcAft>
                <a:spcPts val="0"/>
              </a:spcAft>
              <a:defRPr/>
            </a:pPr>
            <a:r>
              <a:rPr lang="en-US" sz="800" kern="0" dirty="0">
                <a:latin typeface="Arial" pitchFamily="1" charset="0"/>
                <a:ea typeface="ＭＳ Ｐゴシック" pitchFamily="1" charset="-128"/>
                <a:cs typeface="ＭＳ Ｐゴシック" pitchFamily="1" charset="-128"/>
              </a:rPr>
              <a:t>Adapted by WestEd Teaching Pyramid – www.CAinclusion.org/teachingpyramid</a:t>
            </a:r>
            <a:endParaRPr lang="en-US" sz="800" dirty="0">
              <a:latin typeface="Arial" pitchFamily="1" charset="0"/>
              <a:ea typeface="ＭＳ Ｐゴシック" pitchFamily="1" charset="-128"/>
              <a:cs typeface="ＭＳ Ｐゴシック" pitchFamily="1" charset="-128"/>
            </a:endParaRPr>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28600" y="76200"/>
            <a:ext cx="8763000" cy="838200"/>
          </a:xfrm>
        </p:spPr>
        <p:txBody>
          <a:bodyPr/>
          <a:lstStyle/>
          <a:p>
            <a:r>
              <a:rPr lang="en-US" sz="3600" smtClean="0"/>
              <a:t>Teacher Tips on the Turtle Technique</a:t>
            </a:r>
          </a:p>
        </p:txBody>
      </p:sp>
      <p:sp>
        <p:nvSpPr>
          <p:cNvPr id="65539" name="Text Box 3"/>
          <p:cNvSpPr txBox="1">
            <a:spLocks noChangeArrowheads="1"/>
          </p:cNvSpPr>
          <p:nvPr/>
        </p:nvSpPr>
        <p:spPr bwMode="auto">
          <a:xfrm>
            <a:off x="357188" y="6291263"/>
            <a:ext cx="4724400" cy="338137"/>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Calibri" pitchFamily="-84" charset="0"/>
              </a:rPr>
              <a:t>Adapted from Webster-Stratton, C. (1991).  The teachers and children videotape series: Dina dinosaur school. </a:t>
            </a:r>
            <a:br>
              <a:rPr lang="en-US" sz="800">
                <a:latin typeface="Calibri" pitchFamily="-84" charset="0"/>
              </a:rPr>
            </a:br>
            <a:r>
              <a:rPr lang="en-US" sz="800">
                <a:latin typeface="Calibri" pitchFamily="-84" charset="0"/>
              </a:rPr>
              <a:t>Seattle, WA:  The Incredible Years.</a:t>
            </a:r>
          </a:p>
        </p:txBody>
      </p:sp>
      <p:sp>
        <p:nvSpPr>
          <p:cNvPr id="65540" name="Rectangle 4"/>
          <p:cNvSpPr txBox="1">
            <a:spLocks noChangeArrowheads="1"/>
          </p:cNvSpPr>
          <p:nvPr/>
        </p:nvSpPr>
        <p:spPr bwMode="auto">
          <a:xfrm>
            <a:off x="381000" y="685800"/>
            <a:ext cx="8382000" cy="5562600"/>
          </a:xfrm>
          <a:prstGeom prst="rect">
            <a:avLst/>
          </a:prstGeom>
          <a:noFill/>
          <a:ln w="9525">
            <a:noFill/>
            <a:miter lim="800000"/>
            <a:headEnd/>
            <a:tailEnd/>
          </a:ln>
        </p:spPr>
        <p:txBody>
          <a:bodyPr>
            <a:prstTxWarp prst="textNoShape">
              <a:avLst/>
            </a:prstTxWarp>
          </a:bodyPr>
          <a:lstStyle/>
          <a:p>
            <a:pPr marL="342900" indent="-342900" eaLnBrk="0" hangingPunct="0">
              <a:lnSpc>
                <a:spcPct val="90000"/>
              </a:lnSpc>
              <a:spcBef>
                <a:spcPct val="20000"/>
              </a:spcBef>
              <a:buClr>
                <a:srgbClr val="004080"/>
              </a:buClr>
              <a:buFontTx/>
              <a:buChar char="•"/>
            </a:pPr>
            <a:r>
              <a:rPr lang="en-US" sz="2400">
                <a:latin typeface="Footlight MT Light" pitchFamily="-84" charset="0"/>
              </a:rPr>
              <a:t>Model remaining calm</a:t>
            </a:r>
          </a:p>
          <a:p>
            <a:pPr marL="342900" indent="-342900" eaLnBrk="0" hangingPunct="0">
              <a:lnSpc>
                <a:spcPct val="90000"/>
              </a:lnSpc>
              <a:spcBef>
                <a:spcPct val="20000"/>
              </a:spcBef>
              <a:buClr>
                <a:srgbClr val="004080"/>
              </a:buClr>
              <a:buFontTx/>
              <a:buChar char="•"/>
            </a:pPr>
            <a:r>
              <a:rPr lang="en-US" sz="2400">
                <a:latin typeface="Footlight MT Light" pitchFamily="-84" charset="0"/>
              </a:rPr>
              <a:t>Teach the child the steps of how to manage feelings and calm down (“think like a snail”)</a:t>
            </a:r>
          </a:p>
          <a:p>
            <a:pPr marL="742950" lvl="1" indent="-285750" eaLnBrk="0" hangingPunct="0">
              <a:lnSpc>
                <a:spcPct val="90000"/>
              </a:lnSpc>
              <a:spcBef>
                <a:spcPct val="20000"/>
              </a:spcBef>
              <a:buClr>
                <a:srgbClr val="FF8000"/>
              </a:buClr>
              <a:buFont typeface="Wingdings" pitchFamily="-84" charset="2"/>
              <a:buChar char="§"/>
            </a:pPr>
            <a:r>
              <a:rPr lang="en-US" sz="2200">
                <a:latin typeface="Footlight MT Light" pitchFamily="-84" charset="0"/>
              </a:rPr>
              <a:t>Step 1:  Recognize that something happened.</a:t>
            </a:r>
          </a:p>
          <a:p>
            <a:pPr marL="742950" lvl="1" indent="-285750" eaLnBrk="0" hangingPunct="0">
              <a:lnSpc>
                <a:spcPct val="90000"/>
              </a:lnSpc>
              <a:spcBef>
                <a:spcPct val="20000"/>
              </a:spcBef>
              <a:buClr>
                <a:srgbClr val="FF8000"/>
              </a:buClr>
              <a:buFont typeface="Wingdings" pitchFamily="-84" charset="2"/>
              <a:buChar char="§"/>
            </a:pPr>
            <a:r>
              <a:rPr lang="en-US" sz="2200">
                <a:latin typeface="Footlight MT Light" pitchFamily="-84" charset="0"/>
              </a:rPr>
              <a:t>Step 2:  Stop. Think: what are you feeling? Acknowledge your feeling and maybe do something physical to let that feeling out.</a:t>
            </a:r>
          </a:p>
          <a:p>
            <a:pPr marL="742950" lvl="1" indent="-285750" eaLnBrk="0" hangingPunct="0">
              <a:lnSpc>
                <a:spcPct val="90000"/>
              </a:lnSpc>
              <a:spcBef>
                <a:spcPct val="20000"/>
              </a:spcBef>
              <a:buClr>
                <a:srgbClr val="FF8000"/>
              </a:buClr>
              <a:buFont typeface="Wingdings" pitchFamily="-84" charset="2"/>
              <a:buChar char="§"/>
            </a:pPr>
            <a:r>
              <a:rPr lang="en-US" sz="2200">
                <a:latin typeface="Footlight MT Light" pitchFamily="-84" charset="0"/>
              </a:rPr>
              <a:t>Step 3:  Tuck inside your “shell” and take 3 belly breaths to help you become calm.</a:t>
            </a:r>
          </a:p>
          <a:p>
            <a:pPr marL="742950" lvl="1" indent="-285750" eaLnBrk="0" hangingPunct="0">
              <a:lnSpc>
                <a:spcPct val="90000"/>
              </a:lnSpc>
              <a:spcBef>
                <a:spcPct val="20000"/>
              </a:spcBef>
              <a:buClr>
                <a:srgbClr val="FF8000"/>
              </a:buClr>
              <a:buFont typeface="Wingdings" pitchFamily="-84" charset="2"/>
              <a:buChar char="§"/>
            </a:pPr>
            <a:r>
              <a:rPr lang="en-US" sz="2200">
                <a:latin typeface="Footlight MT Light" pitchFamily="-84" charset="0"/>
              </a:rPr>
              <a:t>Step 4:  Come out, express your feelings, and think of a solution.</a:t>
            </a:r>
          </a:p>
          <a:p>
            <a:pPr marL="342900" indent="-342900" eaLnBrk="0" hangingPunct="0">
              <a:lnSpc>
                <a:spcPct val="90000"/>
              </a:lnSpc>
              <a:spcBef>
                <a:spcPct val="20000"/>
              </a:spcBef>
              <a:buClr>
                <a:srgbClr val="004080"/>
              </a:buClr>
              <a:buFontTx/>
              <a:buChar char="•"/>
            </a:pPr>
            <a:r>
              <a:rPr lang="en-US" sz="2400">
                <a:latin typeface="Footlight MT Light" pitchFamily="-84" charset="0"/>
              </a:rPr>
              <a:t>Practice steps frequently (see cue cards outlining each step)</a:t>
            </a:r>
          </a:p>
          <a:p>
            <a:pPr marL="342900" indent="-342900" eaLnBrk="0" hangingPunct="0">
              <a:lnSpc>
                <a:spcPct val="90000"/>
              </a:lnSpc>
              <a:spcBef>
                <a:spcPct val="20000"/>
              </a:spcBef>
              <a:buClr>
                <a:srgbClr val="004080"/>
              </a:buClr>
              <a:buFontTx/>
              <a:buChar char="•"/>
            </a:pPr>
            <a:r>
              <a:rPr lang="en-US" sz="2400">
                <a:latin typeface="Footlight MT Light" pitchFamily="-84" charset="0"/>
              </a:rPr>
              <a:t>Prepare for and help the child handle strong emotions and to think of a solution (see “What Can the Child Do?” list)</a:t>
            </a:r>
          </a:p>
          <a:p>
            <a:pPr marL="342900" indent="-342900" eaLnBrk="0" hangingPunct="0">
              <a:lnSpc>
                <a:spcPct val="90000"/>
              </a:lnSpc>
              <a:spcBef>
                <a:spcPct val="20000"/>
              </a:spcBef>
              <a:buClr>
                <a:srgbClr val="004080"/>
              </a:buClr>
              <a:buFontTx/>
              <a:buChar char="•"/>
            </a:pPr>
            <a:r>
              <a:rPr lang="en-US" sz="2400">
                <a:latin typeface="Footlight MT Light" pitchFamily="-84" charset="0"/>
              </a:rPr>
              <a:t>Give encouragement and acknowledgement as children make efforts to do the steps</a:t>
            </a:r>
          </a:p>
          <a:p>
            <a:pPr marL="342900" indent="-342900" eaLnBrk="0" hangingPunct="0">
              <a:lnSpc>
                <a:spcPct val="90000"/>
              </a:lnSpc>
              <a:spcBef>
                <a:spcPct val="20000"/>
              </a:spcBef>
              <a:buClr>
                <a:srgbClr val="004080"/>
              </a:buClr>
              <a:buFontTx/>
              <a:buChar char="•"/>
            </a:pPr>
            <a:r>
              <a:rPr lang="en-US" sz="2400">
                <a:latin typeface="Footlight MT Light" pitchFamily="-84" charset="0"/>
              </a:rPr>
              <a:t>Involve families – teach the “Snail Technique”</a:t>
            </a:r>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7586" name="Picture 3"/>
          <p:cNvPicPr>
            <a:picLocks noChangeAspect="1" noChangeArrowheads="1"/>
          </p:cNvPicPr>
          <p:nvPr/>
        </p:nvPicPr>
        <p:blipFill>
          <a:blip r:embed="rId3"/>
          <a:srcRect l="3163" t="1135" r="47804" b="72263"/>
          <a:stretch>
            <a:fillRect/>
          </a:stretch>
        </p:blipFill>
        <p:spPr bwMode="auto">
          <a:xfrm>
            <a:off x="457200" y="349250"/>
            <a:ext cx="2362200" cy="1708150"/>
          </a:xfrm>
          <a:prstGeom prst="rect">
            <a:avLst/>
          </a:prstGeom>
          <a:noFill/>
          <a:ln w="9525">
            <a:noFill/>
            <a:miter lim="800000"/>
            <a:headEnd/>
            <a:tailEnd/>
          </a:ln>
        </p:spPr>
      </p:pic>
      <p:sp>
        <p:nvSpPr>
          <p:cNvPr id="67587" name="Text Box 4"/>
          <p:cNvSpPr txBox="1">
            <a:spLocks noChangeArrowheads="1"/>
          </p:cNvSpPr>
          <p:nvPr/>
        </p:nvSpPr>
        <p:spPr bwMode="auto">
          <a:xfrm>
            <a:off x="4648200" y="762000"/>
            <a:ext cx="4038600"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endParaRPr lang="en-US">
              <a:latin typeface="Verdana" pitchFamily="-84" charset="0"/>
            </a:endParaRPr>
          </a:p>
        </p:txBody>
      </p:sp>
      <p:sp>
        <p:nvSpPr>
          <p:cNvPr id="67588" name="Title 7"/>
          <p:cNvSpPr>
            <a:spLocks noGrp="1"/>
          </p:cNvSpPr>
          <p:nvPr>
            <p:ph type="title"/>
          </p:nvPr>
        </p:nvSpPr>
        <p:spPr/>
        <p:txBody>
          <a:bodyPr/>
          <a:lstStyle/>
          <a:p>
            <a:pPr algn="r"/>
            <a:r>
              <a:rPr lang="en-US" smtClean="0"/>
              <a:t>What Can The Child Do?</a:t>
            </a:r>
          </a:p>
        </p:txBody>
      </p:sp>
      <p:sp>
        <p:nvSpPr>
          <p:cNvPr id="67589" name="Content Placeholder 8"/>
          <p:cNvSpPr>
            <a:spLocks noGrp="1"/>
          </p:cNvSpPr>
          <p:nvPr>
            <p:ph sz="half" idx="2"/>
          </p:nvPr>
        </p:nvSpPr>
        <p:spPr>
          <a:xfrm>
            <a:off x="457200" y="3475038"/>
            <a:ext cx="4040188" cy="3154362"/>
          </a:xfrm>
        </p:spPr>
        <p:txBody>
          <a:bodyPr/>
          <a:lstStyle/>
          <a:p>
            <a:r>
              <a:rPr lang="en-US" sz="2800" smtClean="0"/>
              <a:t>Get a teacher</a:t>
            </a:r>
          </a:p>
          <a:p>
            <a:r>
              <a:rPr lang="en-US" sz="2800" smtClean="0"/>
              <a:t>Ask in a friendly way</a:t>
            </a:r>
          </a:p>
          <a:p>
            <a:r>
              <a:rPr lang="en-US" sz="2800" smtClean="0"/>
              <a:t>Ignore</a:t>
            </a:r>
          </a:p>
          <a:p>
            <a:r>
              <a:rPr lang="en-US" sz="2800" smtClean="0"/>
              <a:t>Play</a:t>
            </a:r>
          </a:p>
          <a:p>
            <a:r>
              <a:rPr lang="en-US" sz="2800" smtClean="0"/>
              <a:t>Say, “Please stop.”</a:t>
            </a:r>
          </a:p>
          <a:p>
            <a:pPr>
              <a:buFontTx/>
              <a:buNone/>
            </a:pPr>
            <a:endParaRPr lang="en-US" smtClean="0"/>
          </a:p>
        </p:txBody>
      </p:sp>
      <p:sp>
        <p:nvSpPr>
          <p:cNvPr id="67590" name="Text Placeholder 15"/>
          <p:cNvSpPr>
            <a:spLocks noGrp="1"/>
          </p:cNvSpPr>
          <p:nvPr>
            <p:ph type="body" sz="quarter" idx="3"/>
          </p:nvPr>
        </p:nvSpPr>
        <p:spPr>
          <a:xfrm>
            <a:off x="571500" y="2057400"/>
            <a:ext cx="8001000" cy="1295400"/>
          </a:xfrm>
        </p:spPr>
        <p:txBody>
          <a:bodyPr anchor="t"/>
          <a:lstStyle/>
          <a:p>
            <a:pPr algn="ctr"/>
            <a:r>
              <a:rPr lang="en-US" sz="3200" smtClean="0"/>
              <a:t>Help the Child Think of a Possible Solution:</a:t>
            </a:r>
            <a:br>
              <a:rPr lang="en-US" sz="3200" smtClean="0"/>
            </a:br>
            <a:r>
              <a:rPr lang="en-US" sz="3200" b="0" i="1" smtClean="0"/>
              <a:t>(These are from the Solution Kit)</a:t>
            </a:r>
          </a:p>
        </p:txBody>
      </p:sp>
      <p:sp>
        <p:nvSpPr>
          <p:cNvPr id="67591" name="Content Placeholder 16"/>
          <p:cNvSpPr>
            <a:spLocks noGrp="1"/>
          </p:cNvSpPr>
          <p:nvPr>
            <p:ph sz="quarter" idx="4"/>
          </p:nvPr>
        </p:nvSpPr>
        <p:spPr>
          <a:xfrm>
            <a:off x="4645025" y="3475038"/>
            <a:ext cx="4041775" cy="3154362"/>
          </a:xfrm>
        </p:spPr>
        <p:txBody>
          <a:bodyPr/>
          <a:lstStyle/>
          <a:p>
            <a:r>
              <a:rPr lang="en-US" sz="2800" smtClean="0"/>
              <a:t>Say, “Please.”</a:t>
            </a:r>
          </a:p>
          <a:p>
            <a:r>
              <a:rPr lang="en-US" sz="2800" smtClean="0"/>
              <a:t>Share</a:t>
            </a:r>
          </a:p>
          <a:p>
            <a:r>
              <a:rPr lang="en-US" sz="2800" smtClean="0"/>
              <a:t>Trade a toy/item</a:t>
            </a:r>
          </a:p>
          <a:p>
            <a:r>
              <a:rPr lang="en-US" sz="2800" smtClean="0"/>
              <a:t>Wait and take turns</a:t>
            </a:r>
          </a:p>
          <a:p>
            <a:r>
              <a:rPr lang="en-US" sz="2800" smtClean="0"/>
              <a:t>Set a Timer</a:t>
            </a:r>
            <a:endParaRPr lang="en-US" smtClean="0"/>
          </a:p>
          <a:p>
            <a:pPr>
              <a:buFontTx/>
              <a:buNone/>
            </a:pPr>
            <a:endParaRPr lang="en-US" smtClean="0"/>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ChangeArrowheads="1"/>
          </p:cNvSpPr>
          <p:nvPr>
            <p:ph type="body" idx="1"/>
          </p:nvPr>
        </p:nvSpPr>
        <p:spPr>
          <a:xfrm>
            <a:off x="457200" y="1295400"/>
            <a:ext cx="8229600" cy="5181600"/>
          </a:xfrm>
        </p:spPr>
        <p:txBody>
          <a:bodyPr/>
          <a:lstStyle/>
          <a:p>
            <a:pPr>
              <a:lnSpc>
                <a:spcPct val="90000"/>
              </a:lnSpc>
              <a:buFontTx/>
              <a:buNone/>
            </a:pPr>
            <a:r>
              <a:rPr lang="en-US" sz="2400" smtClean="0"/>
              <a:t>	Dear Parent,</a:t>
            </a:r>
          </a:p>
          <a:p>
            <a:pPr>
              <a:lnSpc>
                <a:spcPct val="90000"/>
              </a:lnSpc>
              <a:buFontTx/>
              <a:buNone/>
            </a:pPr>
            <a:r>
              <a:rPr lang="en-US" sz="2400" smtClean="0"/>
              <a:t>     Billy was successful today with handling frustration and anger when we ran out of his favorite cracker at snack. When he felt himself getting upset, he stopped, took three deep breaths and decided he would try one of the other crackers. That was a great solution and he really liked the new cracker, too! </a:t>
            </a:r>
            <a:br>
              <a:rPr lang="en-US" sz="2400" smtClean="0"/>
            </a:br>
            <a:r>
              <a:rPr lang="en-US" sz="800" smtClean="0"/>
              <a:t/>
            </a:r>
            <a:br>
              <a:rPr lang="en-US" sz="800" smtClean="0"/>
            </a:br>
            <a:r>
              <a:rPr lang="en-US" sz="2400" smtClean="0"/>
              <a:t>You can help Billy at home by asking him what he did at school today when we ran out of his favorite cracker. Ask him how he calmed down. Comment on what a good problem solver he is. Tell him that you hope that he will do that again when he gets frustrated about something.</a:t>
            </a:r>
            <a:br>
              <a:rPr lang="en-US" sz="2400" smtClean="0"/>
            </a:br>
            <a:r>
              <a:rPr lang="en-US" sz="900" smtClean="0"/>
              <a:t/>
            </a:r>
            <a:br>
              <a:rPr lang="en-US" sz="900" smtClean="0"/>
            </a:br>
            <a:r>
              <a:rPr lang="en-US" sz="2400" smtClean="0"/>
              <a:t>Thank you so much!</a:t>
            </a:r>
            <a:br>
              <a:rPr lang="en-US" sz="2400" smtClean="0"/>
            </a:br>
            <a:r>
              <a:rPr lang="en-US" sz="2400" smtClean="0"/>
              <a:t>Ms. Laura</a:t>
            </a:r>
            <a:endParaRPr lang="en-US" sz="2600" smtClean="0"/>
          </a:p>
        </p:txBody>
      </p:sp>
      <p:sp>
        <p:nvSpPr>
          <p:cNvPr id="69635" name="Rectangle 3"/>
          <p:cNvSpPr>
            <a:spLocks noGrp="1" noChangeArrowheads="1"/>
          </p:cNvSpPr>
          <p:nvPr>
            <p:ph type="title"/>
          </p:nvPr>
        </p:nvSpPr>
        <p:spPr>
          <a:xfrm>
            <a:off x="609600" y="304800"/>
            <a:ext cx="8229600" cy="990600"/>
          </a:xfrm>
        </p:spPr>
        <p:txBody>
          <a:bodyPr/>
          <a:lstStyle/>
          <a:p>
            <a:r>
              <a:rPr lang="en-US" smtClean="0"/>
              <a:t>Super Turtle Letter</a:t>
            </a:r>
            <a:endParaRPr lang="en-US" sz="2500" smtClean="0">
              <a:latin typeface="Comic Sans MS" pitchFamily="-84" charset="0"/>
            </a:endParaRPr>
          </a:p>
        </p:txBody>
      </p:sp>
      <p:pic>
        <p:nvPicPr>
          <p:cNvPr id="69636" name="Picture 4"/>
          <p:cNvPicPr>
            <a:picLocks noChangeAspect="1" noChangeArrowheads="1"/>
          </p:cNvPicPr>
          <p:nvPr/>
        </p:nvPicPr>
        <p:blipFill>
          <a:blip r:embed="rId3"/>
          <a:srcRect/>
          <a:stretch>
            <a:fillRect/>
          </a:stretch>
        </p:blipFill>
        <p:spPr bwMode="auto">
          <a:xfrm>
            <a:off x="7239000" y="0"/>
            <a:ext cx="960438" cy="1152525"/>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mtClean="0"/>
              <a:t>Turtle Time Is Great!</a:t>
            </a:r>
          </a:p>
        </p:txBody>
      </p:sp>
      <p:pic>
        <p:nvPicPr>
          <p:cNvPr id="71683" name="Picture 4" descr="turtle box"/>
          <p:cNvPicPr>
            <a:picLocks noChangeAspect="1" noChangeArrowheads="1"/>
          </p:cNvPicPr>
          <p:nvPr/>
        </p:nvPicPr>
        <p:blipFill>
          <a:blip r:embed="rId3"/>
          <a:srcRect/>
          <a:stretch>
            <a:fillRect/>
          </a:stretch>
        </p:blipFill>
        <p:spPr bwMode="auto">
          <a:xfrm>
            <a:off x="1295400" y="1312863"/>
            <a:ext cx="6934200" cy="4792662"/>
          </a:xfrm>
          <a:prstGeom prst="rect">
            <a:avLst/>
          </a:prstGeom>
          <a:noFill/>
          <a:ln w="9525">
            <a:noFill/>
            <a:miter lim="800000"/>
            <a:headEnd/>
            <a:tailEnd/>
          </a:ln>
        </p:spPr>
      </p:pic>
      <p:sp>
        <p:nvSpPr>
          <p:cNvPr id="71684" name="TextBox 3"/>
          <p:cNvSpPr txBox="1">
            <a:spLocks noChangeArrowheads="1"/>
          </p:cNvSpPr>
          <p:nvPr/>
        </p:nvSpPr>
        <p:spPr bwMode="auto">
          <a:xfrm>
            <a:off x="1193800" y="6172200"/>
            <a:ext cx="6756400" cy="369888"/>
          </a:xfrm>
          <a:prstGeom prst="rect">
            <a:avLst/>
          </a:prstGeom>
          <a:noFill/>
          <a:ln w="9525">
            <a:noFill/>
            <a:miter lim="800000"/>
            <a:headEnd/>
            <a:tailEnd/>
          </a:ln>
        </p:spPr>
        <p:txBody>
          <a:bodyPr wrap="none">
            <a:prstTxWarp prst="textNoShape">
              <a:avLst/>
            </a:prstTxWarp>
            <a:spAutoFit/>
          </a:bodyPr>
          <a:lstStyle/>
          <a:p>
            <a:pPr algn="ctr" eaLnBrk="0" hangingPunct="0"/>
            <a:r>
              <a:rPr lang="en-US" sz="1800">
                <a:latin typeface="Calibri" pitchFamily="-84" charset="0"/>
              </a:rPr>
              <a:t>This is a place the child goes to play and pretend; he is not “sent” here</a:t>
            </a:r>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312738"/>
            <a:ext cx="8229600" cy="754062"/>
          </a:xfrm>
        </p:spPr>
        <p:txBody>
          <a:bodyPr rtlCol="0">
            <a:normAutofit fontScale="90000"/>
          </a:bodyPr>
          <a:lstStyle/>
          <a:p>
            <a:pPr fontAlgn="auto">
              <a:spcAft>
                <a:spcPts val="0"/>
              </a:spcAft>
              <a:defRPr/>
            </a:pPr>
            <a:r>
              <a:rPr lang="en-US" sz="2500" smtClean="0"/>
              <a:t>Tucker Turtle is a terrific turtle.  He likes to play with his friends at Wet Lake School.</a:t>
            </a:r>
          </a:p>
        </p:txBody>
      </p:sp>
      <p:pic>
        <p:nvPicPr>
          <p:cNvPr id="36867" name="Picture 51" descr="school.png"/>
          <p:cNvPicPr>
            <a:picLocks noChangeAspect="1"/>
          </p:cNvPicPr>
          <p:nvPr/>
        </p:nvPicPr>
        <p:blipFill>
          <a:blip r:embed="rId3"/>
          <a:srcRect/>
          <a:stretch>
            <a:fillRect/>
          </a:stretch>
        </p:blipFill>
        <p:spPr bwMode="auto">
          <a:xfrm>
            <a:off x="1219200" y="1219200"/>
            <a:ext cx="6705600" cy="5033963"/>
          </a:xfrm>
          <a:prstGeom prst="rect">
            <a:avLst/>
          </a:prstGeom>
          <a:noFill/>
          <a:ln w="12700">
            <a:solidFill>
              <a:schemeClr val="tx1"/>
            </a:solidFill>
            <a:miter lim="800000"/>
            <a:headEnd/>
            <a:tailEnd/>
          </a:ln>
        </p:spPr>
      </p:pic>
      <p:pic>
        <p:nvPicPr>
          <p:cNvPr id="36868" name="Picture 52" descr="snail_turtle_playing.png"/>
          <p:cNvPicPr>
            <a:picLocks noChangeAspect="1"/>
          </p:cNvPicPr>
          <p:nvPr/>
        </p:nvPicPr>
        <p:blipFill>
          <a:blip r:embed="rId4"/>
          <a:srcRect/>
          <a:stretch>
            <a:fillRect/>
          </a:stretch>
        </p:blipFill>
        <p:spPr bwMode="auto">
          <a:xfrm>
            <a:off x="2590800" y="1524000"/>
            <a:ext cx="2820988" cy="1885950"/>
          </a:xfrm>
          <a:prstGeom prst="rect">
            <a:avLst/>
          </a:prstGeom>
          <a:noFill/>
          <a:ln w="9525">
            <a:noFill/>
            <a:miter lim="800000"/>
            <a:headEnd/>
            <a:tailEnd/>
          </a:ln>
        </p:spPr>
      </p:pic>
      <p:pic>
        <p:nvPicPr>
          <p:cNvPr id="36869" name="Picture 53" descr="catepillar_1playing.png"/>
          <p:cNvPicPr>
            <a:picLocks noChangeAspect="1"/>
          </p:cNvPicPr>
          <p:nvPr/>
        </p:nvPicPr>
        <p:blipFill>
          <a:blip r:embed="rId5"/>
          <a:srcRect/>
          <a:stretch>
            <a:fillRect/>
          </a:stretch>
        </p:blipFill>
        <p:spPr bwMode="auto">
          <a:xfrm>
            <a:off x="5562600" y="2667000"/>
            <a:ext cx="1401763" cy="685800"/>
          </a:xfrm>
          <a:prstGeom prst="rect">
            <a:avLst/>
          </a:prstGeom>
          <a:noFill/>
          <a:ln w="9525">
            <a:noFill/>
            <a:miter lim="800000"/>
            <a:headEnd/>
            <a:tailEnd/>
          </a:ln>
        </p:spPr>
      </p:pic>
      <p:pic>
        <p:nvPicPr>
          <p:cNvPr id="36870" name="Picture 55" descr="dog_1playing.png"/>
          <p:cNvPicPr>
            <a:picLocks noChangeAspect="1"/>
          </p:cNvPicPr>
          <p:nvPr/>
        </p:nvPicPr>
        <p:blipFill>
          <a:blip r:embed="rId6"/>
          <a:srcRect/>
          <a:stretch>
            <a:fillRect/>
          </a:stretch>
        </p:blipFill>
        <p:spPr bwMode="auto">
          <a:xfrm flipH="1">
            <a:off x="5029200" y="2667000"/>
            <a:ext cx="908050" cy="1566863"/>
          </a:xfrm>
          <a:prstGeom prst="rect">
            <a:avLst/>
          </a:prstGeom>
          <a:noFill/>
          <a:ln w="9525">
            <a:noFill/>
            <a:miter lim="800000"/>
            <a:headEnd/>
            <a:tailEnd/>
          </a:ln>
        </p:spPr>
      </p:pic>
      <p:pic>
        <p:nvPicPr>
          <p:cNvPr id="36871" name="Picture 56" descr="mouse_1playing.png"/>
          <p:cNvPicPr>
            <a:picLocks noChangeAspect="1"/>
          </p:cNvPicPr>
          <p:nvPr/>
        </p:nvPicPr>
        <p:blipFill>
          <a:blip r:embed="rId7"/>
          <a:srcRect/>
          <a:stretch>
            <a:fillRect/>
          </a:stretch>
        </p:blipFill>
        <p:spPr bwMode="auto">
          <a:xfrm flipH="1">
            <a:off x="1295400" y="2498725"/>
            <a:ext cx="838200" cy="1311275"/>
          </a:xfrm>
          <a:prstGeom prst="rect">
            <a:avLst/>
          </a:prstGeom>
          <a:noFill/>
          <a:ln w="9525">
            <a:noFill/>
            <a:miter lim="800000"/>
            <a:headEnd/>
            <a:tailEnd/>
          </a:ln>
        </p:spPr>
      </p:pic>
      <p:pic>
        <p:nvPicPr>
          <p:cNvPr id="36872" name="Picture 54" descr="froggy_1playing.png"/>
          <p:cNvPicPr>
            <a:picLocks noChangeAspect="1"/>
          </p:cNvPicPr>
          <p:nvPr/>
        </p:nvPicPr>
        <p:blipFill>
          <a:blip r:embed="rId8"/>
          <a:srcRect/>
          <a:stretch>
            <a:fillRect/>
          </a:stretch>
        </p:blipFill>
        <p:spPr bwMode="auto">
          <a:xfrm>
            <a:off x="1676400" y="3352800"/>
            <a:ext cx="2044700" cy="1120775"/>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mtClean="0"/>
              <a:t>Turtle Puppets</a:t>
            </a:r>
          </a:p>
        </p:txBody>
      </p:sp>
      <p:sp>
        <p:nvSpPr>
          <p:cNvPr id="73731" name="Rectangle 11"/>
          <p:cNvSpPr>
            <a:spLocks noGrp="1" noChangeArrowheads="1"/>
          </p:cNvSpPr>
          <p:nvPr>
            <p:ph type="body" sz="half" idx="3"/>
          </p:nvPr>
        </p:nvSpPr>
        <p:spPr>
          <a:xfrm>
            <a:off x="457200" y="5257800"/>
            <a:ext cx="8229600" cy="685800"/>
          </a:xfrm>
        </p:spPr>
        <p:txBody>
          <a:bodyPr/>
          <a:lstStyle/>
          <a:p>
            <a:pPr algn="ctr">
              <a:lnSpc>
                <a:spcPct val="90000"/>
              </a:lnSpc>
              <a:spcBef>
                <a:spcPct val="50000"/>
              </a:spcBef>
              <a:buFontTx/>
              <a:buNone/>
            </a:pPr>
            <a:r>
              <a:rPr lang="en-US" sz="4100" smtClean="0"/>
              <a:t>http://www.folkmanis.com</a:t>
            </a:r>
            <a:endParaRPr lang="en-US" sz="2200" smtClean="0"/>
          </a:p>
        </p:txBody>
      </p:sp>
      <p:pic>
        <p:nvPicPr>
          <p:cNvPr id="73732" name="Picture 13" descr="Picture 1"/>
          <p:cNvPicPr>
            <a:picLocks noGrp="1" noChangeAspect="1" noChangeArrowheads="1"/>
          </p:cNvPicPr>
          <p:nvPr>
            <p:ph sz="quarter" idx="1"/>
          </p:nvPr>
        </p:nvPicPr>
        <p:blipFill>
          <a:blip r:embed="rId3"/>
          <a:srcRect/>
          <a:stretch>
            <a:fillRect/>
          </a:stretch>
        </p:blipFill>
        <p:spPr>
          <a:xfrm>
            <a:off x="228600" y="1447800"/>
            <a:ext cx="5029200" cy="3792538"/>
          </a:xfrm>
        </p:spPr>
      </p:pic>
      <p:pic>
        <p:nvPicPr>
          <p:cNvPr id="73733" name="Picture 15" descr="Picture 2"/>
          <p:cNvPicPr>
            <a:picLocks noGrp="1" noChangeAspect="1" noChangeArrowheads="1"/>
          </p:cNvPicPr>
          <p:nvPr>
            <p:ph sz="quarter" idx="2"/>
          </p:nvPr>
        </p:nvPicPr>
        <p:blipFill>
          <a:blip r:embed="rId4"/>
          <a:srcRect/>
          <a:stretch>
            <a:fillRect/>
          </a:stretch>
        </p:blipFill>
        <p:spPr>
          <a:xfrm>
            <a:off x="5410200" y="1447800"/>
            <a:ext cx="3467100" cy="2171700"/>
          </a:xfrm>
        </p:spPr>
      </p:pic>
      <p:sp>
        <p:nvSpPr>
          <p:cNvPr id="73734" name="Text Box 16"/>
          <p:cNvSpPr txBox="1">
            <a:spLocks noChangeArrowheads="1"/>
          </p:cNvSpPr>
          <p:nvPr/>
        </p:nvSpPr>
        <p:spPr bwMode="auto">
          <a:xfrm>
            <a:off x="5449888" y="3733800"/>
            <a:ext cx="3387725" cy="457200"/>
          </a:xfrm>
          <a:prstGeom prst="rect">
            <a:avLst/>
          </a:prstGeom>
          <a:noFill/>
          <a:ln w="9525">
            <a:noFill/>
            <a:miter lim="800000"/>
            <a:headEnd/>
            <a:tailEnd/>
          </a:ln>
        </p:spPr>
        <p:txBody>
          <a:bodyPr wrap="none">
            <a:prstTxWarp prst="textNoShape">
              <a:avLst/>
            </a:prstTxWarp>
            <a:spAutoFit/>
          </a:bodyPr>
          <a:lstStyle/>
          <a:p>
            <a:pPr algn="ctr" eaLnBrk="0" hangingPunct="0">
              <a:spcBef>
                <a:spcPct val="50000"/>
              </a:spcBef>
            </a:pPr>
            <a:r>
              <a:rPr lang="en-US" sz="2400">
                <a:latin typeface="Calibri" pitchFamily="-84" charset="0"/>
              </a:rPr>
              <a:t>Mini-turtle finger puppet</a:t>
            </a:r>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8914" name="Picture 6" descr="turtle_mad.png"/>
          <p:cNvPicPr>
            <a:picLocks noChangeAspect="1"/>
          </p:cNvPicPr>
          <p:nvPr/>
        </p:nvPicPr>
        <p:blipFill>
          <a:blip r:embed="rId3"/>
          <a:srcRect/>
          <a:stretch>
            <a:fillRect/>
          </a:stretch>
        </p:blipFill>
        <p:spPr bwMode="auto">
          <a:xfrm>
            <a:off x="2743200" y="1704975"/>
            <a:ext cx="3733800" cy="3908425"/>
          </a:xfrm>
          <a:prstGeom prst="rect">
            <a:avLst/>
          </a:prstGeom>
          <a:noFill/>
          <a:ln w="9525">
            <a:noFill/>
            <a:miter lim="800000"/>
            <a:headEnd/>
            <a:tailEnd/>
          </a:ln>
        </p:spPr>
      </p:pic>
      <p:sp>
        <p:nvSpPr>
          <p:cNvPr id="38915" name="Rectangle 2"/>
          <p:cNvSpPr>
            <a:spLocks noGrp="1" noChangeArrowheads="1"/>
          </p:cNvSpPr>
          <p:nvPr>
            <p:ph type="title"/>
          </p:nvPr>
        </p:nvSpPr>
        <p:spPr/>
        <p:txBody>
          <a:bodyPr/>
          <a:lstStyle/>
          <a:p>
            <a:r>
              <a:rPr lang="en-US" sz="2800" smtClean="0"/>
              <a:t>But sometimes things happen that can make Tucker really mad.  </a:t>
            </a:r>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62" name="Picture 13" descr="mouse_2scared.png"/>
          <p:cNvPicPr>
            <a:picLocks noChangeAspect="1"/>
          </p:cNvPicPr>
          <p:nvPr/>
        </p:nvPicPr>
        <p:blipFill>
          <a:blip r:embed="rId3"/>
          <a:srcRect/>
          <a:stretch>
            <a:fillRect/>
          </a:stretch>
        </p:blipFill>
        <p:spPr bwMode="auto">
          <a:xfrm flipH="1">
            <a:off x="5410200" y="2057400"/>
            <a:ext cx="1606550" cy="2362200"/>
          </a:xfrm>
          <a:prstGeom prst="rect">
            <a:avLst/>
          </a:prstGeom>
          <a:noFill/>
          <a:ln w="9525">
            <a:noFill/>
            <a:miter lim="800000"/>
            <a:headEnd/>
            <a:tailEnd/>
          </a:ln>
        </p:spPr>
      </p:pic>
      <p:sp>
        <p:nvSpPr>
          <p:cNvPr id="28675" name="Rectangle 2"/>
          <p:cNvSpPr>
            <a:spLocks noGrp="1" noChangeArrowheads="1"/>
          </p:cNvSpPr>
          <p:nvPr>
            <p:ph type="title"/>
          </p:nvPr>
        </p:nvSpPr>
        <p:spPr>
          <a:xfrm>
            <a:off x="457200" y="350838"/>
            <a:ext cx="8229600" cy="1096962"/>
          </a:xfrm>
        </p:spPr>
        <p:txBody>
          <a:bodyPr rtlCol="0">
            <a:normAutofit fontScale="90000"/>
          </a:bodyPr>
          <a:lstStyle/>
          <a:p>
            <a:pPr fontAlgn="auto">
              <a:spcAft>
                <a:spcPts val="0"/>
              </a:spcAft>
              <a:defRPr/>
            </a:pPr>
            <a:r>
              <a:rPr lang="en-US" sz="2400" smtClean="0"/>
              <a:t>When Tucker got mad, he used to hit, kick, or yell at his friends. His friends would get mad or upset when he hit, kicked, or yelled at them.</a:t>
            </a:r>
          </a:p>
        </p:txBody>
      </p:sp>
      <p:sp>
        <p:nvSpPr>
          <p:cNvPr id="40964" name="Line 7"/>
          <p:cNvSpPr>
            <a:spLocks noChangeShapeType="1"/>
          </p:cNvSpPr>
          <p:nvPr/>
        </p:nvSpPr>
        <p:spPr bwMode="auto">
          <a:xfrm>
            <a:off x="3048000" y="2590800"/>
            <a:ext cx="0" cy="0"/>
          </a:xfrm>
          <a:prstGeom prst="line">
            <a:avLst/>
          </a:prstGeom>
          <a:noFill/>
          <a:ln w="76200">
            <a:solidFill>
              <a:schemeClr val="tx1"/>
            </a:solidFill>
            <a:round/>
            <a:headEnd/>
            <a:tailEnd/>
          </a:ln>
        </p:spPr>
        <p:txBody>
          <a:bodyPr>
            <a:prstTxWarp prst="textNoShape">
              <a:avLst/>
            </a:prstTxWarp>
          </a:bodyPr>
          <a:lstStyle/>
          <a:p>
            <a:endParaRPr lang="en-US"/>
          </a:p>
        </p:txBody>
      </p:sp>
      <p:pic>
        <p:nvPicPr>
          <p:cNvPr id="40965" name="Picture 10" descr="catepillar_2scared.png"/>
          <p:cNvPicPr>
            <a:picLocks noChangeAspect="1"/>
          </p:cNvPicPr>
          <p:nvPr/>
        </p:nvPicPr>
        <p:blipFill>
          <a:blip r:embed="rId4"/>
          <a:srcRect/>
          <a:stretch>
            <a:fillRect/>
          </a:stretch>
        </p:blipFill>
        <p:spPr bwMode="auto">
          <a:xfrm flipH="1">
            <a:off x="5867400" y="3352800"/>
            <a:ext cx="1601788" cy="1216025"/>
          </a:xfrm>
          <a:prstGeom prst="rect">
            <a:avLst/>
          </a:prstGeom>
          <a:noFill/>
          <a:ln w="9525">
            <a:noFill/>
            <a:miter lim="800000"/>
            <a:headEnd/>
            <a:tailEnd/>
          </a:ln>
        </p:spPr>
      </p:pic>
      <p:pic>
        <p:nvPicPr>
          <p:cNvPr id="40966" name="Picture 11" descr="dog_2scared.png"/>
          <p:cNvPicPr>
            <a:picLocks noChangeAspect="1"/>
          </p:cNvPicPr>
          <p:nvPr/>
        </p:nvPicPr>
        <p:blipFill>
          <a:blip r:embed="rId5"/>
          <a:srcRect/>
          <a:stretch>
            <a:fillRect/>
          </a:stretch>
        </p:blipFill>
        <p:spPr bwMode="auto">
          <a:xfrm flipH="1">
            <a:off x="7086600" y="2438400"/>
            <a:ext cx="1233488" cy="2646363"/>
          </a:xfrm>
          <a:prstGeom prst="rect">
            <a:avLst/>
          </a:prstGeom>
          <a:noFill/>
          <a:ln w="9525">
            <a:noFill/>
            <a:miter lim="800000"/>
            <a:headEnd/>
            <a:tailEnd/>
          </a:ln>
        </p:spPr>
      </p:pic>
      <p:pic>
        <p:nvPicPr>
          <p:cNvPr id="40967" name="Picture 12" descr="froggy_2scared.png"/>
          <p:cNvPicPr>
            <a:picLocks noChangeAspect="1"/>
          </p:cNvPicPr>
          <p:nvPr/>
        </p:nvPicPr>
        <p:blipFill>
          <a:blip r:embed="rId6"/>
          <a:srcRect/>
          <a:stretch>
            <a:fillRect/>
          </a:stretch>
        </p:blipFill>
        <p:spPr bwMode="auto">
          <a:xfrm flipH="1">
            <a:off x="5334000" y="4419600"/>
            <a:ext cx="2349500" cy="1985963"/>
          </a:xfrm>
          <a:prstGeom prst="rect">
            <a:avLst/>
          </a:prstGeom>
          <a:noFill/>
          <a:ln w="9525">
            <a:noFill/>
            <a:miter lim="800000"/>
            <a:headEnd/>
            <a:tailEnd/>
          </a:ln>
        </p:spPr>
      </p:pic>
      <p:pic>
        <p:nvPicPr>
          <p:cNvPr id="40968" name="Picture 15" descr="turtle_angry.png"/>
          <p:cNvPicPr>
            <a:picLocks noChangeAspect="1"/>
          </p:cNvPicPr>
          <p:nvPr/>
        </p:nvPicPr>
        <p:blipFill>
          <a:blip r:embed="rId7"/>
          <a:srcRect/>
          <a:stretch>
            <a:fillRect/>
          </a:stretch>
        </p:blipFill>
        <p:spPr bwMode="auto">
          <a:xfrm>
            <a:off x="1295400" y="1752600"/>
            <a:ext cx="3048000" cy="4581525"/>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1000" y="381000"/>
            <a:ext cx="8382000" cy="1447800"/>
          </a:xfrm>
        </p:spPr>
        <p:txBody>
          <a:bodyPr/>
          <a:lstStyle/>
          <a:p>
            <a:r>
              <a:rPr lang="en-US" sz="2800" smtClean="0"/>
              <a:t>Tucker now knows a new way to “think like a turtle” when something happens </a:t>
            </a:r>
            <a:br>
              <a:rPr lang="en-US" sz="2800" smtClean="0"/>
            </a:br>
            <a:r>
              <a:rPr lang="en-US" sz="2800" smtClean="0"/>
              <a:t>to make him mad. </a:t>
            </a:r>
          </a:p>
        </p:txBody>
      </p:sp>
      <p:pic>
        <p:nvPicPr>
          <p:cNvPr id="43011" name="Picture 9" descr="turtle_1ouch.png"/>
          <p:cNvPicPr>
            <a:picLocks noChangeAspect="1"/>
          </p:cNvPicPr>
          <p:nvPr/>
        </p:nvPicPr>
        <p:blipFill>
          <a:blip r:embed="rId3"/>
          <a:srcRect/>
          <a:stretch>
            <a:fillRect/>
          </a:stretch>
        </p:blipFill>
        <p:spPr bwMode="auto">
          <a:xfrm>
            <a:off x="2438400" y="2028825"/>
            <a:ext cx="4035425" cy="3914775"/>
          </a:xfrm>
          <a:prstGeom prst="rect">
            <a:avLst/>
          </a:prstGeom>
          <a:noFill/>
          <a:ln w="9525">
            <a:noFill/>
            <a:miter lim="800000"/>
            <a:headEnd/>
            <a:tailEnd/>
          </a:ln>
        </p:spPr>
      </p:pic>
      <p:sp>
        <p:nvSpPr>
          <p:cNvPr id="43012" name="TextBox 6"/>
          <p:cNvSpPr txBox="1">
            <a:spLocks noChangeArrowheads="1"/>
          </p:cNvSpPr>
          <p:nvPr/>
        </p:nvSpPr>
        <p:spPr bwMode="auto">
          <a:xfrm>
            <a:off x="685800" y="5562600"/>
            <a:ext cx="1295400" cy="523875"/>
          </a:xfrm>
          <a:prstGeom prst="rect">
            <a:avLst/>
          </a:prstGeom>
          <a:noFill/>
          <a:ln w="6350">
            <a:solidFill>
              <a:schemeClr val="tx1"/>
            </a:solidFill>
            <a:miter lim="800000"/>
            <a:headEnd/>
            <a:tailEnd/>
          </a:ln>
        </p:spPr>
        <p:txBody>
          <a:bodyPr>
            <a:prstTxWarp prst="textNoShape">
              <a:avLst/>
            </a:prstTxWarp>
            <a:spAutoFit/>
          </a:bodyPr>
          <a:lstStyle/>
          <a:p>
            <a:pPr algn="ctr" eaLnBrk="0" hangingPunct="0"/>
            <a:r>
              <a:rPr lang="en-US">
                <a:latin typeface="Calibri" pitchFamily="-84" charset="0"/>
              </a:rPr>
              <a:t>Step 1</a:t>
            </a:r>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a:xfrm>
            <a:off x="457200" y="533400"/>
            <a:ext cx="8153400" cy="1219200"/>
          </a:xfrm>
        </p:spPr>
        <p:txBody>
          <a:bodyPr rtlCol="0">
            <a:normAutofit fontScale="90000"/>
          </a:bodyPr>
          <a:lstStyle/>
          <a:p>
            <a:pPr fontAlgn="auto">
              <a:spcAft>
                <a:spcPts val="0"/>
              </a:spcAft>
              <a:defRPr/>
            </a:pPr>
            <a:r>
              <a:rPr lang="en-US" sz="2800" smtClean="0">
                <a:solidFill>
                  <a:srgbClr val="333399"/>
                </a:solidFill>
              </a:rPr>
              <a:t>He can </a:t>
            </a:r>
            <a:r>
              <a:rPr lang="en-US" sz="2800" smtClean="0">
                <a:solidFill>
                  <a:srgbClr val="FF0000"/>
                </a:solidFill>
              </a:rPr>
              <a:t>stop </a:t>
            </a:r>
            <a:r>
              <a:rPr lang="en-US" sz="2800" smtClean="0">
                <a:solidFill>
                  <a:srgbClr val="333399"/>
                </a:solidFill>
              </a:rPr>
              <a:t>and keep his hands, body, and yelling to himself. He can think, “What am I feeling?” If he is angry, he can stomp his feet and say “I’m mad!”</a:t>
            </a:r>
            <a:endParaRPr lang="en-US" sz="2100" smtClean="0">
              <a:solidFill>
                <a:srgbClr val="333399"/>
              </a:solidFill>
            </a:endParaRPr>
          </a:p>
        </p:txBody>
      </p:sp>
      <p:pic>
        <p:nvPicPr>
          <p:cNvPr id="45059" name="Picture 6" descr="turtle_2stop.png"/>
          <p:cNvPicPr>
            <a:picLocks noChangeAspect="1"/>
          </p:cNvPicPr>
          <p:nvPr/>
        </p:nvPicPr>
        <p:blipFill>
          <a:blip r:embed="rId3"/>
          <a:srcRect/>
          <a:stretch>
            <a:fillRect/>
          </a:stretch>
        </p:blipFill>
        <p:spPr bwMode="auto">
          <a:xfrm>
            <a:off x="1676400" y="1885950"/>
            <a:ext cx="3671888" cy="4591050"/>
          </a:xfrm>
          <a:prstGeom prst="rect">
            <a:avLst/>
          </a:prstGeom>
          <a:noFill/>
          <a:ln w="9525">
            <a:noFill/>
            <a:miter lim="800000"/>
            <a:headEnd/>
            <a:tailEnd/>
          </a:ln>
        </p:spPr>
      </p:pic>
      <p:sp>
        <p:nvSpPr>
          <p:cNvPr id="45060" name="TextBox 6"/>
          <p:cNvSpPr txBox="1">
            <a:spLocks noChangeArrowheads="1"/>
          </p:cNvSpPr>
          <p:nvPr/>
        </p:nvSpPr>
        <p:spPr bwMode="auto">
          <a:xfrm>
            <a:off x="685800" y="5562600"/>
            <a:ext cx="1295400" cy="523875"/>
          </a:xfrm>
          <a:prstGeom prst="rect">
            <a:avLst/>
          </a:prstGeom>
          <a:noFill/>
          <a:ln w="6350">
            <a:solidFill>
              <a:schemeClr val="tx1"/>
            </a:solidFill>
            <a:miter lim="800000"/>
            <a:headEnd/>
            <a:tailEnd/>
          </a:ln>
        </p:spPr>
        <p:txBody>
          <a:bodyPr>
            <a:prstTxWarp prst="textNoShape">
              <a:avLst/>
            </a:prstTxWarp>
            <a:spAutoFit/>
          </a:bodyPr>
          <a:lstStyle/>
          <a:p>
            <a:pPr algn="ctr" eaLnBrk="0" hangingPunct="0"/>
            <a:r>
              <a:rPr lang="en-US">
                <a:latin typeface="Calibri" pitchFamily="-84" charset="0"/>
              </a:rPr>
              <a:t>Step 2</a:t>
            </a:r>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z="2800" smtClean="0"/>
              <a:t>He can </a:t>
            </a:r>
            <a:r>
              <a:rPr lang="en-US" sz="2800" smtClean="0">
                <a:solidFill>
                  <a:srgbClr val="33CC33"/>
                </a:solidFill>
              </a:rPr>
              <a:t>tuck</a:t>
            </a:r>
            <a:r>
              <a:rPr lang="en-US" sz="2800" smtClean="0"/>
              <a:t> inside his shell and take </a:t>
            </a:r>
            <a:r>
              <a:rPr lang="en-US" sz="2800" smtClean="0">
                <a:solidFill>
                  <a:srgbClr val="33CC33"/>
                </a:solidFill>
              </a:rPr>
              <a:t>3 deep breaths to calm down.</a:t>
            </a:r>
            <a:endParaRPr lang="en-US" sz="2100" smtClean="0"/>
          </a:p>
        </p:txBody>
      </p:sp>
      <p:pic>
        <p:nvPicPr>
          <p:cNvPr id="47107" name="Picture 7" descr="turtle_3tuck.png"/>
          <p:cNvPicPr>
            <a:picLocks noChangeAspect="1"/>
          </p:cNvPicPr>
          <p:nvPr/>
        </p:nvPicPr>
        <p:blipFill>
          <a:blip r:embed="rId3"/>
          <a:srcRect/>
          <a:stretch>
            <a:fillRect/>
          </a:stretch>
        </p:blipFill>
        <p:spPr bwMode="auto">
          <a:xfrm>
            <a:off x="1981200" y="2286000"/>
            <a:ext cx="4495800" cy="3608388"/>
          </a:xfrm>
          <a:prstGeom prst="rect">
            <a:avLst/>
          </a:prstGeom>
          <a:noFill/>
          <a:ln w="9525">
            <a:noFill/>
            <a:miter lim="800000"/>
            <a:headEnd/>
            <a:tailEnd/>
          </a:ln>
        </p:spPr>
      </p:pic>
      <p:sp>
        <p:nvSpPr>
          <p:cNvPr id="47108" name="TextBox 6"/>
          <p:cNvSpPr txBox="1">
            <a:spLocks noChangeArrowheads="1"/>
          </p:cNvSpPr>
          <p:nvPr/>
        </p:nvSpPr>
        <p:spPr bwMode="auto">
          <a:xfrm>
            <a:off x="685800" y="5562600"/>
            <a:ext cx="1295400" cy="523875"/>
          </a:xfrm>
          <a:prstGeom prst="rect">
            <a:avLst/>
          </a:prstGeom>
          <a:noFill/>
          <a:ln w="6350">
            <a:solidFill>
              <a:schemeClr val="tx1"/>
            </a:solidFill>
            <a:miter lim="800000"/>
            <a:headEnd/>
            <a:tailEnd/>
          </a:ln>
        </p:spPr>
        <p:txBody>
          <a:bodyPr>
            <a:prstTxWarp prst="textNoShape">
              <a:avLst/>
            </a:prstTxWarp>
            <a:spAutoFit/>
          </a:bodyPr>
          <a:lstStyle/>
          <a:p>
            <a:pPr algn="ctr" eaLnBrk="0" hangingPunct="0"/>
            <a:r>
              <a:rPr lang="en-US">
                <a:latin typeface="Calibri" pitchFamily="-84" charset="0"/>
              </a:rPr>
              <a:t>Step 3</a:t>
            </a:r>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81000" y="457200"/>
            <a:ext cx="8229600" cy="1371600"/>
          </a:xfrm>
        </p:spPr>
        <p:txBody>
          <a:bodyPr/>
          <a:lstStyle/>
          <a:p>
            <a:r>
              <a:rPr lang="en-US" sz="2800" smtClean="0"/>
              <a:t>Tucker can come out of his shell, express his feelings, then </a:t>
            </a:r>
            <a:r>
              <a:rPr lang="en-US" sz="2800" smtClean="0">
                <a:solidFill>
                  <a:srgbClr val="33CC33"/>
                </a:solidFill>
              </a:rPr>
              <a:t>think of a solution</a:t>
            </a:r>
            <a:r>
              <a:rPr lang="en-US" sz="2800" smtClean="0"/>
              <a:t> or a way to make it better.</a:t>
            </a:r>
            <a:endParaRPr lang="en-US" sz="2100" smtClean="0"/>
          </a:p>
        </p:txBody>
      </p:sp>
      <p:pic>
        <p:nvPicPr>
          <p:cNvPr id="49155" name="Picture 8" descr="turtle_4feelings.png"/>
          <p:cNvPicPr>
            <a:picLocks noChangeAspect="1"/>
          </p:cNvPicPr>
          <p:nvPr/>
        </p:nvPicPr>
        <p:blipFill>
          <a:blip r:embed="rId3"/>
          <a:srcRect/>
          <a:stretch>
            <a:fillRect/>
          </a:stretch>
        </p:blipFill>
        <p:spPr bwMode="auto">
          <a:xfrm rot="-451523">
            <a:off x="3224213" y="1965325"/>
            <a:ext cx="2970212" cy="4056063"/>
          </a:xfrm>
          <a:prstGeom prst="rect">
            <a:avLst/>
          </a:prstGeom>
          <a:noFill/>
          <a:ln w="9525">
            <a:noFill/>
            <a:miter lim="800000"/>
            <a:headEnd/>
            <a:tailEnd/>
          </a:ln>
        </p:spPr>
      </p:pic>
      <p:sp>
        <p:nvSpPr>
          <p:cNvPr id="49156" name="TextBox 6"/>
          <p:cNvSpPr txBox="1">
            <a:spLocks noChangeArrowheads="1"/>
          </p:cNvSpPr>
          <p:nvPr/>
        </p:nvSpPr>
        <p:spPr bwMode="auto">
          <a:xfrm>
            <a:off x="685800" y="5562600"/>
            <a:ext cx="1295400" cy="523875"/>
          </a:xfrm>
          <a:prstGeom prst="rect">
            <a:avLst/>
          </a:prstGeom>
          <a:noFill/>
          <a:ln w="6350">
            <a:solidFill>
              <a:schemeClr val="tx1"/>
            </a:solidFill>
            <a:miter lim="800000"/>
            <a:headEnd/>
            <a:tailEnd/>
          </a:ln>
        </p:spPr>
        <p:txBody>
          <a:bodyPr>
            <a:prstTxWarp prst="textNoShape">
              <a:avLst/>
            </a:prstTxWarp>
            <a:spAutoFit/>
          </a:bodyPr>
          <a:lstStyle/>
          <a:p>
            <a:pPr algn="ctr" eaLnBrk="0" hangingPunct="0"/>
            <a:r>
              <a:rPr lang="en-US">
                <a:latin typeface="Calibri" pitchFamily="-84" charset="0"/>
              </a:rPr>
              <a:t>Step 4</a:t>
            </a:r>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02" name="Picture 15" descr="dog_3happy.png"/>
          <p:cNvPicPr>
            <a:picLocks noChangeAspect="1"/>
          </p:cNvPicPr>
          <p:nvPr/>
        </p:nvPicPr>
        <p:blipFill>
          <a:blip r:embed="rId3"/>
          <a:srcRect/>
          <a:stretch>
            <a:fillRect/>
          </a:stretch>
        </p:blipFill>
        <p:spPr bwMode="auto">
          <a:xfrm rot="21232190" flipH="1">
            <a:off x="5146675" y="1955800"/>
            <a:ext cx="1846263" cy="3155950"/>
          </a:xfrm>
          <a:prstGeom prst="rect">
            <a:avLst/>
          </a:prstGeom>
          <a:noFill/>
          <a:ln w="9525">
            <a:noFill/>
            <a:miter lim="800000"/>
            <a:headEnd/>
            <a:tailEnd/>
          </a:ln>
        </p:spPr>
      </p:pic>
      <p:pic>
        <p:nvPicPr>
          <p:cNvPr id="51203" name="Picture 14" descr="catepillar_3happy.png"/>
          <p:cNvPicPr>
            <a:picLocks noChangeAspect="1"/>
          </p:cNvPicPr>
          <p:nvPr/>
        </p:nvPicPr>
        <p:blipFill>
          <a:blip r:embed="rId4"/>
          <a:srcRect/>
          <a:stretch>
            <a:fillRect/>
          </a:stretch>
        </p:blipFill>
        <p:spPr bwMode="auto">
          <a:xfrm>
            <a:off x="1600200" y="2552700"/>
            <a:ext cx="2781300" cy="2166938"/>
          </a:xfrm>
          <a:prstGeom prst="rect">
            <a:avLst/>
          </a:prstGeom>
          <a:noFill/>
          <a:ln w="9525">
            <a:noFill/>
            <a:miter lim="800000"/>
            <a:headEnd/>
            <a:tailEnd/>
          </a:ln>
        </p:spPr>
      </p:pic>
      <p:sp>
        <p:nvSpPr>
          <p:cNvPr id="51204" name="Rectangle 2"/>
          <p:cNvSpPr>
            <a:spLocks noGrp="1" noChangeArrowheads="1"/>
          </p:cNvSpPr>
          <p:nvPr>
            <p:ph type="title"/>
          </p:nvPr>
        </p:nvSpPr>
        <p:spPr>
          <a:xfrm>
            <a:off x="457200" y="381000"/>
            <a:ext cx="8229600" cy="1676400"/>
          </a:xfrm>
        </p:spPr>
        <p:txBody>
          <a:bodyPr/>
          <a:lstStyle/>
          <a:p>
            <a:r>
              <a:rPr lang="en-US" sz="2400" smtClean="0"/>
              <a:t>Tucker is happy when he plays with his friends and keeps his hands and body to himself. Friends also like it when Tucker stops and “thinks like a turtle” when he gets mad. </a:t>
            </a:r>
          </a:p>
        </p:txBody>
      </p:sp>
      <p:sp>
        <p:nvSpPr>
          <p:cNvPr id="8" name="Rectangle 2"/>
          <p:cNvSpPr txBox="1">
            <a:spLocks noChangeArrowheads="1"/>
          </p:cNvSpPr>
          <p:nvPr/>
        </p:nvSpPr>
        <p:spPr bwMode="auto">
          <a:xfrm>
            <a:off x="723900" y="5181600"/>
            <a:ext cx="7696200" cy="1295400"/>
          </a:xfrm>
          <a:prstGeom prst="rect">
            <a:avLst/>
          </a:prstGeom>
          <a:noFill/>
          <a:ln w="9525">
            <a:noFill/>
            <a:miter lim="800000"/>
            <a:headEnd/>
            <a:tailEnd/>
          </a:ln>
        </p:spPr>
        <p:txBody>
          <a:bodyPr anchor="ctr">
            <a:prstTxWarp prst="textNoShape">
              <a:avLst/>
            </a:prstTxWarp>
          </a:bodyPr>
          <a:lstStyle/>
          <a:p>
            <a:pPr algn="ctr" eaLnBrk="0" fontAlgn="auto" hangingPunct="0">
              <a:spcBef>
                <a:spcPts val="0"/>
              </a:spcBef>
              <a:spcAft>
                <a:spcPts val="0"/>
              </a:spcAft>
              <a:defRPr/>
            </a:pPr>
            <a:r>
              <a:rPr lang="en-US" sz="2400" b="1" kern="0" dirty="0">
                <a:solidFill>
                  <a:srgbClr val="004080"/>
                </a:solidFill>
                <a:latin typeface="+mj-lt"/>
                <a:ea typeface="+mj-ea"/>
                <a:cs typeface="+mj-cs"/>
              </a:rPr>
              <a:t>If he forgets what to do, his teacher can help him when he is upset. Tucker has fun with his friends at Wet Lake School.</a:t>
            </a:r>
          </a:p>
        </p:txBody>
      </p:sp>
      <p:pic>
        <p:nvPicPr>
          <p:cNvPr id="51206" name="Picture 13" descr="turtle_happy.png"/>
          <p:cNvPicPr>
            <a:picLocks noChangeAspect="1"/>
          </p:cNvPicPr>
          <p:nvPr/>
        </p:nvPicPr>
        <p:blipFill>
          <a:blip r:embed="rId5"/>
          <a:srcRect/>
          <a:stretch>
            <a:fillRect/>
          </a:stretch>
        </p:blipFill>
        <p:spPr bwMode="auto">
          <a:xfrm>
            <a:off x="3763963" y="2247900"/>
            <a:ext cx="1862137" cy="2971800"/>
          </a:xfrm>
          <a:prstGeom prst="rect">
            <a:avLst/>
          </a:prstGeom>
          <a:noFill/>
          <a:ln w="9525">
            <a:noFill/>
            <a:miter lim="800000"/>
            <a:headEnd/>
            <a:tailEnd/>
          </a:ln>
        </p:spPr>
      </p:pic>
      <p:pic>
        <p:nvPicPr>
          <p:cNvPr id="51207" name="Picture 16" descr="mouse_3happy.png"/>
          <p:cNvPicPr>
            <a:picLocks noChangeAspect="1"/>
          </p:cNvPicPr>
          <p:nvPr/>
        </p:nvPicPr>
        <p:blipFill>
          <a:blip r:embed="rId6"/>
          <a:srcRect/>
          <a:stretch>
            <a:fillRect/>
          </a:stretch>
        </p:blipFill>
        <p:spPr bwMode="auto">
          <a:xfrm>
            <a:off x="2362200" y="1943100"/>
            <a:ext cx="2160588" cy="3200400"/>
          </a:xfrm>
          <a:prstGeom prst="rect">
            <a:avLst/>
          </a:prstGeom>
          <a:noFill/>
          <a:ln w="9525">
            <a:noFill/>
            <a:miter lim="800000"/>
            <a:headEnd/>
            <a:tailEnd/>
          </a:ln>
        </p:spPr>
      </p:pic>
      <p:pic>
        <p:nvPicPr>
          <p:cNvPr id="51208" name="Picture 17" descr="froggy_3happy.png"/>
          <p:cNvPicPr>
            <a:picLocks noChangeAspect="1"/>
          </p:cNvPicPr>
          <p:nvPr/>
        </p:nvPicPr>
        <p:blipFill>
          <a:blip r:embed="rId7"/>
          <a:srcRect/>
          <a:stretch>
            <a:fillRect/>
          </a:stretch>
        </p:blipFill>
        <p:spPr bwMode="auto">
          <a:xfrm flipH="1">
            <a:off x="5608638" y="3697288"/>
            <a:ext cx="1858962" cy="1636712"/>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Footlight MT Ligh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4008</TotalTime>
  <Words>1133</Words>
  <Application>Microsoft Macintosh PowerPoint</Application>
  <PresentationFormat>On-screen Show (4:3)</PresentationFormat>
  <Paragraphs>156</Paragraphs>
  <Slides>20</Slides>
  <Notes>20</Notes>
  <HiddenSlides>0</HiddenSlides>
  <MMClips>0</MMClips>
  <ScaleCrop>false</ScaleCrop>
  <HeadingPairs>
    <vt:vector size="6" baseType="variant">
      <vt:variant>
        <vt:lpstr>Fonts Used</vt:lpstr>
      </vt:variant>
      <vt:variant>
        <vt:i4>8</vt:i4>
      </vt:variant>
      <vt:variant>
        <vt:lpstr>Design Template</vt:lpstr>
      </vt:variant>
      <vt:variant>
        <vt:i4>2</vt:i4>
      </vt:variant>
      <vt:variant>
        <vt:lpstr>Slide Titles</vt:lpstr>
      </vt:variant>
      <vt:variant>
        <vt:i4>20</vt:i4>
      </vt:variant>
    </vt:vector>
  </HeadingPairs>
  <TitlesOfParts>
    <vt:vector size="30" baseType="lpstr">
      <vt:lpstr>Comic Sans MS</vt:lpstr>
      <vt:lpstr>ＭＳ Ｐゴシック</vt:lpstr>
      <vt:lpstr>Arial</vt:lpstr>
      <vt:lpstr>Times New Roman</vt:lpstr>
      <vt:lpstr>Footlight MT Light</vt:lpstr>
      <vt:lpstr>Wingdings</vt:lpstr>
      <vt:lpstr>Calibri</vt:lpstr>
      <vt:lpstr>Verdana</vt:lpstr>
      <vt:lpstr>Default Design</vt:lpstr>
      <vt:lpstr>Blank Presentation</vt:lpstr>
      <vt:lpstr>Slide 1</vt:lpstr>
      <vt:lpstr>Tucker Turtle is a terrific turtle.  He likes to play with his friends at Wet Lake School.</vt:lpstr>
      <vt:lpstr>But sometimes things happen that can make Tucker really mad.  </vt:lpstr>
      <vt:lpstr>When Tucker got mad, he used to hit, kick, or yell at his friends. His friends would get mad or upset when he hit, kicked, or yelled at them.</vt:lpstr>
      <vt:lpstr>Tucker now knows a new way to “think like a turtle” when something happens  to make him mad. </vt:lpstr>
      <vt:lpstr>He can stop and keep his hands, body, and yelling to himself. He can think, “What am I feeling?” If he is angry, he can stomp his feet and say “I’m mad!”</vt:lpstr>
      <vt:lpstr>He can tuck inside his shell and take 3 deep breaths to calm down.</vt:lpstr>
      <vt:lpstr>Tucker can come out of his shell, express his feelings, then think of a solution or a way to make it better.</vt:lpstr>
      <vt:lpstr>Tucker is happy when he plays with his friends and keeps his hands and body to himself. Friends also like it when Tucker stops and “thinks like a turtle” when he gets mad. </vt:lpstr>
      <vt:lpstr>The End!</vt:lpstr>
      <vt:lpstr>Slide 11</vt:lpstr>
      <vt:lpstr>Slide 12</vt:lpstr>
      <vt:lpstr>Slide 13</vt:lpstr>
      <vt:lpstr>Slide 14</vt:lpstr>
      <vt:lpstr>Turtle Technique (CA CSEFEL)</vt:lpstr>
      <vt:lpstr>Teacher Tips on the Turtle Technique</vt:lpstr>
      <vt:lpstr>What Can The Child Do?</vt:lpstr>
      <vt:lpstr>Super Turtle Letter</vt:lpstr>
      <vt:lpstr>Turtle Time Is Great!</vt:lpstr>
      <vt:lpstr>Turtle Puppets</vt:lpstr>
    </vt:vector>
  </TitlesOfParts>
  <Manager>WestEd</Manager>
  <Company>University of South Florida</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Tucker Turtle Takes Time to Tuck and Think</dc:title>
  <dc:subject/>
  <dc:creator>Teaching Pyramid</dc:creator>
  <cp:keywords/>
  <dc:description/>
  <cp:lastModifiedBy>WestEd San Marcos</cp:lastModifiedBy>
  <cp:revision>57</cp:revision>
  <dcterms:created xsi:type="dcterms:W3CDTF">2013-03-05T00:32:24Z</dcterms:created>
  <dcterms:modified xsi:type="dcterms:W3CDTF">2013-03-05T00:32:40Z</dcterms:modified>
  <cp:category/>
</cp:coreProperties>
</file>