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224"/>
    </p:cViewPr>
  </p:sorterViewPr>
  <p:notesViewPr>
    <p:cSldViewPr>
      <p:cViewPr varScale="1">
        <p:scale>
          <a:sx n="121" d="100"/>
          <a:sy n="121" d="100"/>
        </p:scale>
        <p:origin x="-1240" y="-96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defTabSz="935038">
              <a:defRPr sz="1200" dirty="0" smtClean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cs typeface="Arial"/>
              </a:rPr>
              <a:t>Teaching Pyramid</a:t>
            </a:r>
          </a:p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Updated June 2012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defTabSz="935038">
              <a:defRPr sz="1200"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fld id="{D0FE8E44-B2E0-7B47-B4A8-0A1AE2C4F1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defTabSz="935038">
              <a:defRPr sz="1200"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Teaching Pyramid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Updated June 2012</a:t>
            </a:r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2900" y="528638"/>
            <a:ext cx="3530600" cy="264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51213"/>
            <a:ext cx="681672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45275"/>
            <a:ext cx="4029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defTabSz="935038">
              <a:defRPr sz="1200"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45275"/>
            <a:ext cx="4029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fld id="{8971CABF-6DAA-494D-8B78-019A5B112F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1" charset="-128"/>
        <a:cs typeface="Arial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09" charset="-128"/>
        <a:cs typeface="Arial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09" charset="-128"/>
        <a:cs typeface="Arial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09" charset="-128"/>
        <a:cs typeface="Arial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09" charset="-128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F9D18-2B72-0E4A-A629-553FA9DA71C8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674010-FA1F-A944-86DC-29F928B852E1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10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7025" y="501650"/>
            <a:ext cx="3563938" cy="2671763"/>
          </a:xfrm>
          <a:solidFill>
            <a:srgbClr val="FFFFFF"/>
          </a:solidFill>
          <a:ln/>
        </p:spPr>
      </p:sp>
      <p:sp>
        <p:nvSpPr>
          <p:cNvPr id="5632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563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1D9CD-22F4-D347-9076-6F49451B3DDC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11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6327" name="Notes Placeholder 2"/>
          <p:cNvSpPr>
            <a:spLocks noGrp="1"/>
          </p:cNvSpPr>
          <p:nvPr>
            <p:ph type="body" idx="3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7025" y="501650"/>
            <a:ext cx="3563938" cy="2671763"/>
          </a:xfrm>
          <a:solidFill>
            <a:srgbClr val="FFFFFF"/>
          </a:solidFill>
          <a:ln/>
        </p:spPr>
      </p:sp>
      <p:sp>
        <p:nvSpPr>
          <p:cNvPr id="5837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5837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583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E8568-74FE-AE4B-A1F7-9198CEA2E1D6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12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8375" name="Notes Placeholder 2"/>
          <p:cNvSpPr>
            <a:spLocks noGrp="1"/>
          </p:cNvSpPr>
          <p:nvPr>
            <p:ph type="body" idx="3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7025" y="501650"/>
            <a:ext cx="3563938" cy="2671763"/>
          </a:xfrm>
          <a:solidFill>
            <a:srgbClr val="FFFFFF"/>
          </a:solidFill>
          <a:ln/>
        </p:spPr>
      </p:sp>
      <p:sp>
        <p:nvSpPr>
          <p:cNvPr id="6041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604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D09F5-3DD1-FC49-8142-416F05EB5D7C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13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0423" name="Notes Placeholder 2"/>
          <p:cNvSpPr>
            <a:spLocks noGrp="1"/>
          </p:cNvSpPr>
          <p:nvPr>
            <p:ph type="body" idx="3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7025" y="501650"/>
            <a:ext cx="3563938" cy="2671763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6246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624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60C37-76AC-5445-AD98-FDCFED3B170D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14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2471" name="Notes Placeholder 2"/>
          <p:cNvSpPr>
            <a:spLocks noGrp="1"/>
          </p:cNvSpPr>
          <p:nvPr>
            <p:ph type="body" idx="3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9B755-C6C6-514B-8B4B-6563BD3D2EBF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15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76064-363C-004A-99C4-87D0B912B030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16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D9FC7-5799-3B4C-9152-D76F0578EFA8}" type="slidenum">
              <a:rPr lang="en-US"/>
              <a:pPr/>
              <a:t>17</a:t>
            </a:fld>
            <a:endParaRPr lang="en-US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686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70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44778-2892-F748-ACE8-EB720A4E4F83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18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0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727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727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C8FDA-4383-4C47-A872-C2BE3510E295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19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27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ADC92-E279-8147-9DD2-F9A79CFDB603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2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747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747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2CECF-0B7F-AB46-9477-4B296362139B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20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4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2BE3C-19BF-BB47-8563-0AE31779D5A3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3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258DC-11AD-5A49-8F4D-28E27156E1F8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4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5C42D-4FEC-3248-8E68-CFB996BB17D2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5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35F39-CF4B-3A49-843A-B2B43FBA0D17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6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6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7D14B-FF62-1A43-81A5-9271188B573B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7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8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DFE06-5EF1-354B-9F65-22ED17DF259C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8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3B95D-5408-6D4E-9C59-26EBDFC3F930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9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D8E9E-380E-824D-B6DE-29678F485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FCAF4-F2D1-3B45-A5D6-ABEADBCE6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5DB9F-423E-094A-9669-2016B5815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Comic Sans MS" pitchFamily="1" charset="0"/>
              <a:ea typeface="+mn-ea"/>
              <a:cs typeface="+mn-cs"/>
            </a:endParaRPr>
          </a:p>
        </p:txBody>
      </p:sp>
      <p:pic>
        <p:nvPicPr>
          <p:cNvPr id="5" name="Picture 7" descr="tp_logo_landscap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3900" y="457200"/>
            <a:ext cx="76962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94225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4CA2D-CC5B-344B-B89F-6881E8626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20383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59626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7719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B72F2-DBB6-5645-A59B-CEC482AFF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8D66C-BCE8-9544-BB32-B8FE8FA8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E26B-A2EB-D442-B30F-6FEF787F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1940D-5797-D043-930C-8D0AAA0C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7E0CC-4533-1847-A155-C900CD6C7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D932-B94A-804B-89D0-B514EA037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79FE-E2C0-714B-9067-0E5F5603A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F6F4A7-0C7F-5949-AC13-1B9173BBF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6" descr="tp_logo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77200" y="5562600"/>
            <a:ext cx="10493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>
            <a:spLocks noGrp="1" noChangeArrowheads="1"/>
          </p:cNvSpPr>
          <p:nvPr userDrawn="1"/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-1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Second level</a:t>
            </a:r>
          </a:p>
          <a:p>
            <a:pPr lvl="2">
              <a:defRPr/>
            </a:pPr>
            <a:r>
              <a:rPr lang="en-US" dirty="0">
                <a:cs typeface="+mn-cs"/>
              </a:rPr>
              <a:t>Third level</a:t>
            </a:r>
          </a:p>
          <a:p>
            <a:pPr lvl="3">
              <a:defRPr/>
            </a:pPr>
            <a:r>
              <a:rPr lang="en-US" dirty="0">
                <a:cs typeface="+mn-cs"/>
              </a:rPr>
              <a:t>Fourth level</a:t>
            </a:r>
          </a:p>
          <a:p>
            <a:pPr lvl="4">
              <a:defRPr/>
            </a:pPr>
            <a:r>
              <a:rPr lang="en-US" dirty="0">
                <a:cs typeface="+mn-c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317" name="Picture 6" descr="tp_logo.png"/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8077200" y="5562600"/>
            <a:ext cx="10493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ransition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pitchFamily="-84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3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 txBox="1">
            <a:spLocks noChangeArrowheads="1"/>
          </p:cNvSpPr>
          <p:nvPr/>
        </p:nvSpPr>
        <p:spPr bwMode="auto">
          <a:xfrm>
            <a:off x="1371600" y="4419600"/>
            <a:ext cx="640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zh-CN" altLang="en-US" sz="2400" dirty="0" smtClean="0"/>
              <a:t>由</a:t>
            </a:r>
            <a:r>
              <a:rPr lang="en-US" sz="2400" dirty="0" smtClean="0"/>
              <a:t>WestEd</a:t>
            </a:r>
            <a:r>
              <a:rPr lang="zh-CN" altLang="en-US" sz="2400" dirty="0" smtClean="0"/>
              <a:t>教學金字塔在</a:t>
            </a:r>
            <a:r>
              <a:rPr lang="en-US" sz="2400" dirty="0" smtClean="0"/>
              <a:t>2012</a:t>
            </a:r>
            <a:r>
              <a:rPr lang="zh-CN" altLang="en-US" sz="2400" dirty="0" smtClean="0"/>
              <a:t>年從一個腳本故事改寫而成，以幫助教授“烏龜技巧”</a:t>
            </a:r>
            <a:endParaRPr lang="en-US" sz="2400" dirty="0" smtClean="0"/>
          </a:p>
          <a:p>
            <a:pPr algn="ctr"/>
            <a:r>
              <a:rPr lang="zh-CN" altLang="en-US" sz="1600" b="1" dirty="0" smtClean="0"/>
              <a:t>原故事出自</a:t>
            </a:r>
            <a:r>
              <a:rPr lang="en-US" sz="1600" b="1" dirty="0" smtClean="0"/>
              <a:t>Rochelle </a:t>
            </a:r>
            <a:r>
              <a:rPr lang="en-US" sz="1600" b="1" dirty="0" err="1" smtClean="0"/>
              <a:t>Lentini</a:t>
            </a:r>
            <a:r>
              <a:rPr lang="zh-CN" altLang="en-US" sz="1600" b="1" dirty="0" smtClean="0"/>
              <a:t>（</a:t>
            </a:r>
            <a:r>
              <a:rPr lang="en-US" sz="1600" b="1" dirty="0" smtClean="0"/>
              <a:t>2005</a:t>
            </a:r>
            <a:r>
              <a:rPr lang="zh-CN" altLang="en-US" sz="1600" b="1" dirty="0" smtClean="0"/>
              <a:t>年</a:t>
            </a:r>
            <a:r>
              <a:rPr lang="en-US" sz="1600" b="1" dirty="0" smtClean="0"/>
              <a:t>3</a:t>
            </a:r>
            <a:r>
              <a:rPr lang="zh-CN" altLang="en-US" sz="1600" b="1" dirty="0" smtClean="0"/>
              <a:t>月）</a:t>
            </a:r>
            <a:endParaRPr lang="en-US" sz="1600" b="1" dirty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3886200" y="1295400"/>
            <a:ext cx="46482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zh-CN" altLang="en-US" sz="4400" b="1" dirty="0" smtClean="0"/>
              <a:t>烏龜</a:t>
            </a:r>
            <a:r>
              <a:rPr lang="en-US" sz="4400" b="1" dirty="0" smtClean="0"/>
              <a:t>Tucker</a:t>
            </a:r>
            <a:r>
              <a:rPr lang="zh-CN" altLang="en-US" sz="4400" b="1" dirty="0" smtClean="0"/>
              <a:t>花時間去縮隱</a:t>
            </a:r>
            <a:endParaRPr lang="en-US" sz="4400" b="1" dirty="0"/>
          </a:p>
        </p:txBody>
      </p:sp>
      <p:pic>
        <p:nvPicPr>
          <p:cNvPr id="34820" name="Picture 10" descr="turtle_happ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21971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324100" y="6305392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1000" b="1" dirty="0" smtClean="0"/>
              <a:t>插圖出自</a:t>
            </a:r>
            <a:r>
              <a:rPr lang="en-US" sz="1000" b="1" dirty="0" smtClean="0"/>
              <a:t>WestEd</a:t>
            </a:r>
            <a:r>
              <a:rPr lang="zh-CN" altLang="en-US" sz="1000" b="1" dirty="0" smtClean="0"/>
              <a:t>的</a:t>
            </a:r>
            <a:r>
              <a:rPr lang="en-US" sz="1000" b="1" dirty="0" smtClean="0"/>
              <a:t>Alejandro </a:t>
            </a:r>
            <a:r>
              <a:rPr lang="en-US" sz="1000" b="1" dirty="0" err="1" smtClean="0"/>
              <a:t>Castillon</a:t>
            </a:r>
            <a:r>
              <a:rPr lang="zh-CN" altLang="en-US" sz="1000" b="1" dirty="0" smtClean="0"/>
              <a:t>（</a:t>
            </a:r>
            <a:r>
              <a:rPr lang="en-US" sz="1000" b="1" dirty="0" smtClean="0"/>
              <a:t>2011</a:t>
            </a:r>
            <a:r>
              <a:rPr lang="zh-CN" altLang="en-US" sz="1000" b="1" dirty="0" smtClean="0"/>
              <a:t>年）</a:t>
            </a:r>
            <a:endParaRPr lang="en-US" sz="1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故事結束！</a:t>
            </a:r>
            <a:endParaRPr lang="en-US" dirty="0" smtClean="0"/>
          </a:p>
        </p:txBody>
      </p:sp>
      <p:pic>
        <p:nvPicPr>
          <p:cNvPr id="53251" name="Picture 127" descr="turtle_en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20895">
            <a:off x="1928813" y="1998663"/>
            <a:ext cx="5143500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0050" y="6413500"/>
            <a:ext cx="38115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Adapted by WestEd Teaching Pyramid – www.CAinclusion.org/teachingpyramid</a:t>
            </a:r>
            <a:endParaRPr lang="en-US" sz="8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22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dirty="0" smtClean="0"/>
              <a:t>第</a:t>
            </a:r>
            <a:r>
              <a:rPr lang="en-US" dirty="0" smtClean="0"/>
              <a:t>1</a:t>
            </a:r>
            <a:r>
              <a:rPr lang="zh-CN" altLang="en-US" dirty="0" smtClean="0"/>
              <a:t>步</a:t>
            </a:r>
            <a:endParaRPr lang="en-US" dirty="0"/>
          </a:p>
        </p:txBody>
      </p:sp>
      <p:pic>
        <p:nvPicPr>
          <p:cNvPr id="55299" name="Picture 7" descr="turtle_1ou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990600"/>
            <a:ext cx="510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457200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3200" dirty="0" smtClean="0"/>
              <a:t>有些事情發生了</a:t>
            </a:r>
            <a:endParaRPr lang="en-US" sz="3200" dirty="0" smtClean="0"/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FontTx/>
              <a:buChar char="•"/>
              <a:defRPr/>
            </a:pPr>
            <a:endParaRPr lang="en-US" sz="300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" y="6413500"/>
            <a:ext cx="38115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Adapted by WestEd Teaching Pyramid – www.CAinclusion.org/teachingpyramid</a:t>
            </a:r>
            <a:endParaRPr lang="en-US" sz="8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turtle_2st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3400"/>
            <a:ext cx="4572000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43400" y="457200"/>
            <a:ext cx="4572000" cy="1569660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0" dirty="0" smtClean="0"/>
              <a:t>停一停。</a:t>
            </a:r>
            <a:r>
              <a:rPr lang="en-US" sz="3200" dirty="0" smtClean="0"/>
              <a:t> </a:t>
            </a:r>
          </a:p>
          <a:p>
            <a:pPr algn="ctr"/>
            <a:r>
              <a:rPr lang="zh-CN" altLang="en-US" sz="3200" dirty="0" smtClean="0"/>
              <a:t>想一想：</a:t>
            </a:r>
            <a:endParaRPr lang="en-US" sz="3200" dirty="0" smtClean="0"/>
          </a:p>
          <a:p>
            <a:pPr algn="ctr"/>
            <a:r>
              <a:rPr lang="zh-CN" altLang="en-US" sz="3200" b="1" dirty="0" smtClean="0"/>
              <a:t>我感覺如何？</a:t>
            </a:r>
            <a:endParaRPr lang="en-US" sz="3200" b="1" dirty="0"/>
          </a:p>
        </p:txBody>
      </p:sp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22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dirty="0" smtClean="0"/>
              <a:t>第</a:t>
            </a:r>
            <a:r>
              <a:rPr lang="en-US" dirty="0" smtClean="0"/>
              <a:t>2</a:t>
            </a:r>
            <a:r>
              <a:rPr lang="zh-CN" altLang="en-US" dirty="0" smtClean="0"/>
              <a:t>步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050" y="6413500"/>
            <a:ext cx="38115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Adapted by WestEd Teaching Pyramid – www.CAinclusion.org/teachingpyramid</a:t>
            </a:r>
            <a:endParaRPr lang="en-US" sz="8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turtle_3tuc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5919788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00400" y="990600"/>
            <a:ext cx="51816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3200" b="1" dirty="0" smtClean="0"/>
              <a:t>縮進你的殼裏。</a:t>
            </a:r>
            <a:r>
              <a:rPr lang="zh-CN" altLang="en-US" sz="3200" b="1" dirty="0" smtClean="0"/>
              <a:t> </a:t>
            </a:r>
            <a:endParaRPr lang="en-US" altLang="zh-CN" sz="3200" b="1" dirty="0" smtClean="0"/>
          </a:p>
          <a:p>
            <a:pPr algn="ctr"/>
            <a:endParaRPr lang="en-US" sz="3200" dirty="0" smtClean="0"/>
          </a:p>
          <a:p>
            <a:pPr algn="ctr"/>
            <a:r>
              <a:rPr lang="zh-CN" altLang="en-US" sz="3200" b="1" dirty="0" smtClean="0"/>
              <a:t>深呼吸</a:t>
            </a:r>
            <a:r>
              <a:rPr lang="en-US" sz="3200" b="1" dirty="0" smtClean="0"/>
              <a:t>3</a:t>
            </a:r>
            <a:r>
              <a:rPr lang="zh-CN" altLang="en-US" sz="3200" b="1" dirty="0" smtClean="0"/>
              <a:t>次，並冷靜地思考</a:t>
            </a:r>
            <a:r>
              <a:rPr lang="en-US" sz="3200" dirty="0" smtClean="0"/>
              <a:t> </a:t>
            </a:r>
            <a:endParaRPr lang="en-US" sz="3000" b="1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9396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22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dirty="0" smtClean="0"/>
              <a:t>第</a:t>
            </a:r>
            <a:r>
              <a:rPr lang="en-US" dirty="0" smtClean="0"/>
              <a:t>3</a:t>
            </a:r>
            <a:r>
              <a:rPr lang="zh-CN" altLang="en-US" dirty="0" smtClean="0"/>
              <a:t>步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050" y="6413500"/>
            <a:ext cx="38115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Adapted by WestEd Teaching Pyramid – www.CAinclusion.org/teachingpyramid</a:t>
            </a:r>
            <a:endParaRPr lang="en-US" sz="8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turtle_4feeling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51523">
            <a:off x="3378200" y="1104900"/>
            <a:ext cx="3768725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457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3200" b="1" dirty="0" smtClean="0"/>
              <a:t>從殼裏出來，表達你的感受，並想一個解決方法。</a:t>
            </a:r>
            <a:endParaRPr lang="en-US" sz="3200" dirty="0"/>
          </a:p>
        </p:txBody>
      </p:sp>
      <p:sp>
        <p:nvSpPr>
          <p:cNvPr id="61444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22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b="1" dirty="0" smtClean="0"/>
              <a:t>第</a:t>
            </a:r>
            <a:r>
              <a:rPr lang="en-US" b="1" dirty="0" smtClean="0"/>
              <a:t>4</a:t>
            </a:r>
            <a:r>
              <a:rPr lang="zh-CN" altLang="en-US" b="1" dirty="0" smtClean="0"/>
              <a:t>步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050" y="6413500"/>
            <a:ext cx="38115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Adapted by WestEd Teaching Pyramid – www.CAinclusion.org/teachingpyramid</a:t>
            </a:r>
            <a:endParaRPr lang="en-US" sz="8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5"/>
          <p:cNvSpPr txBox="1">
            <a:spLocks noChangeAspect="1" noChangeArrowheads="1"/>
          </p:cNvSpPr>
          <p:nvPr/>
        </p:nvSpPr>
        <p:spPr bwMode="auto">
          <a:xfrm>
            <a:off x="889000" y="6029325"/>
            <a:ext cx="135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>
                <a:solidFill>
                  <a:srgbClr val="CCCC00"/>
                </a:solidFill>
                <a:latin typeface="Calibri" pitchFamily="-84" charset="0"/>
              </a:rPr>
              <a:t> </a:t>
            </a:r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904875" y="5583238"/>
            <a:ext cx="963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8000" b="1">
                <a:solidFill>
                  <a:srgbClr val="CCCC00"/>
                </a:solidFill>
                <a:latin typeface="Calibri" pitchFamily="-84" charset="0"/>
              </a:rPr>
              <a:t> </a:t>
            </a:r>
          </a:p>
        </p:txBody>
      </p:sp>
      <p:sp>
        <p:nvSpPr>
          <p:cNvPr id="63492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zh-CN" altLang="en-US" sz="3600" dirty="0" smtClean="0"/>
              <a:t>烏龜</a:t>
            </a:r>
            <a:r>
              <a:rPr lang="zh-CN" altLang="en-US" sz="3600" dirty="0" smtClean="0"/>
              <a:t>技巧</a:t>
            </a:r>
            <a:r>
              <a:rPr lang="en-US" altLang="zh-CN" sz="3600" smtClean="0"/>
              <a:t> </a:t>
            </a:r>
            <a:r>
              <a:rPr lang="en-US" sz="3600" smtClean="0"/>
              <a:t>(</a:t>
            </a:r>
            <a:r>
              <a:rPr lang="en-US" sz="3600" dirty="0" smtClean="0"/>
              <a:t>CA CSEFEL)</a:t>
            </a:r>
            <a:endParaRPr lang="en-US" sz="3600" dirty="0" smtClean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04800" y="12954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zh-CN" altLang="en-US" sz="2000" dirty="0" smtClean="0"/>
              <a:t>有些事情發生了</a:t>
            </a:r>
            <a:endParaRPr lang="en-US" sz="2000" dirty="0" smtClean="0"/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FontTx/>
              <a:buChar char="•"/>
              <a:defRPr/>
            </a:pPr>
            <a:endParaRPr lang="en-US" sz="200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086600" y="1295400"/>
            <a:ext cx="1600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zh-CN" altLang="en-US" sz="2000" dirty="0" smtClean="0"/>
              <a:t>停一停。</a:t>
            </a:r>
            <a:r>
              <a:rPr lang="en-US" sz="2000" dirty="0" smtClean="0"/>
              <a:t> </a:t>
            </a:r>
          </a:p>
          <a:p>
            <a:pPr algn="ctr"/>
            <a:r>
              <a:rPr lang="zh-CN" altLang="en-US" sz="2000" dirty="0" smtClean="0"/>
              <a:t>想一想：</a:t>
            </a:r>
            <a:endParaRPr lang="en-US" sz="2000" dirty="0" smtClean="0"/>
          </a:p>
          <a:p>
            <a:pPr algn="ctr"/>
            <a:r>
              <a:rPr lang="zh-CN" altLang="en-US" sz="2000" b="1" dirty="0" smtClean="0"/>
              <a:t>我感覺如何？</a:t>
            </a:r>
            <a:endParaRPr lang="en-US" sz="2000" b="1" dirty="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219200" y="41910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zh-CN" altLang="en-US" sz="2000" b="1" dirty="0" smtClean="0"/>
              <a:t>縮進你的殼裏。 </a:t>
            </a:r>
            <a:endParaRPr lang="en-US" sz="2000" dirty="0" smtClean="0"/>
          </a:p>
          <a:p>
            <a:r>
              <a:rPr lang="zh-CN" altLang="en-US" sz="2000" b="1" dirty="0" smtClean="0"/>
              <a:t>深呼吸</a:t>
            </a:r>
            <a:r>
              <a:rPr lang="en-US" sz="2000" b="1" dirty="0" smtClean="0"/>
              <a:t>3</a:t>
            </a:r>
            <a:r>
              <a:rPr lang="zh-CN" altLang="en-US" sz="2000" b="1" dirty="0" smtClean="0"/>
              <a:t>次，並冷靜地思考</a:t>
            </a:r>
            <a:r>
              <a:rPr lang="zh-CN" altLang="en-US" sz="2000" b="1" dirty="0" smtClean="0"/>
              <a:t>。</a:t>
            </a:r>
            <a:endParaRPr lang="en-US" sz="2000" dirty="0" smtClean="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858000" y="4226226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 smtClean="0"/>
              <a:t>從殼裏出來，表達你的感受，並想一個解決方法。</a:t>
            </a:r>
            <a:endParaRPr lang="en-US" sz="2000" dirty="0"/>
          </a:p>
        </p:txBody>
      </p:sp>
      <p:pic>
        <p:nvPicPr>
          <p:cNvPr id="63497" name="Picture 20" descr="turtle_1ou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371600"/>
            <a:ext cx="24352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21" descr="turtle_2st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952500"/>
            <a:ext cx="22240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22" descr="turtle_3tuck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89375"/>
            <a:ext cx="31623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24" descr="turtle_4feeling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51523">
            <a:off x="5484813" y="3914775"/>
            <a:ext cx="17621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1" name="TextBox 16"/>
          <p:cNvSpPr txBox="1">
            <a:spLocks noChangeArrowheads="1"/>
          </p:cNvSpPr>
          <p:nvPr/>
        </p:nvSpPr>
        <p:spPr bwMode="auto">
          <a:xfrm>
            <a:off x="609600" y="3048000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1400" dirty="0" smtClean="0"/>
              <a:t>第</a:t>
            </a:r>
            <a:r>
              <a:rPr lang="en-US" sz="1400" dirty="0" smtClean="0"/>
              <a:t>1</a:t>
            </a:r>
            <a:r>
              <a:rPr lang="zh-CN" altLang="en-US" sz="1400" dirty="0" smtClean="0"/>
              <a:t>步</a:t>
            </a:r>
            <a:endParaRPr lang="en-US" sz="1400" dirty="0"/>
          </a:p>
        </p:txBody>
      </p:sp>
      <p:sp>
        <p:nvSpPr>
          <p:cNvPr id="63502" name="TextBox 17"/>
          <p:cNvSpPr txBox="1">
            <a:spLocks noChangeArrowheads="1"/>
          </p:cNvSpPr>
          <p:nvPr/>
        </p:nvSpPr>
        <p:spPr bwMode="auto">
          <a:xfrm>
            <a:off x="7239000" y="3048000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zh-CN" altLang="en-US" sz="1400" dirty="0" smtClean="0"/>
              <a:t>第</a:t>
            </a:r>
            <a:r>
              <a:rPr lang="en-US" sz="1400" dirty="0" smtClean="0"/>
              <a:t>2</a:t>
            </a:r>
            <a:r>
              <a:rPr lang="zh-CN" altLang="en-US" sz="1400" dirty="0" smtClean="0"/>
              <a:t>步</a:t>
            </a:r>
            <a:endParaRPr lang="en-US" sz="1400" dirty="0" smtClean="0"/>
          </a:p>
        </p:txBody>
      </p:sp>
      <p:sp>
        <p:nvSpPr>
          <p:cNvPr id="63503" name="TextBox 18"/>
          <p:cNvSpPr txBox="1">
            <a:spLocks noChangeArrowheads="1"/>
          </p:cNvSpPr>
          <p:nvPr/>
        </p:nvSpPr>
        <p:spPr bwMode="auto">
          <a:xfrm>
            <a:off x="7239000" y="6019800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1400" b="1" dirty="0" smtClean="0"/>
              <a:t>第</a:t>
            </a:r>
            <a:r>
              <a:rPr lang="en-US" sz="1400" b="1" dirty="0" smtClean="0"/>
              <a:t>4</a:t>
            </a:r>
            <a:r>
              <a:rPr lang="zh-CN" altLang="en-US" sz="1400" b="1" dirty="0" smtClean="0"/>
              <a:t>步</a:t>
            </a:r>
            <a:endParaRPr lang="en-US" sz="1400" dirty="0"/>
          </a:p>
        </p:txBody>
      </p:sp>
      <p:sp>
        <p:nvSpPr>
          <p:cNvPr id="63504" name="TextBox 19"/>
          <p:cNvSpPr txBox="1">
            <a:spLocks noChangeArrowheads="1"/>
          </p:cNvSpPr>
          <p:nvPr/>
        </p:nvSpPr>
        <p:spPr bwMode="auto">
          <a:xfrm>
            <a:off x="609600" y="6172200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1400" dirty="0" smtClean="0"/>
              <a:t>第</a:t>
            </a:r>
            <a:r>
              <a:rPr lang="en-US" sz="1400" dirty="0" smtClean="0"/>
              <a:t>3</a:t>
            </a:r>
            <a:r>
              <a:rPr lang="zh-CN" altLang="en-US" sz="1400" dirty="0" smtClean="0"/>
              <a:t>步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0050" y="6413500"/>
            <a:ext cx="38115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Adapted by WestEd Teaching Pyramid – www.CAinclusion.org/teachingpyramid</a:t>
            </a:r>
            <a:endParaRPr lang="en-US" sz="8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838200"/>
          </a:xfrm>
        </p:spPr>
        <p:txBody>
          <a:bodyPr/>
          <a:lstStyle/>
          <a:p>
            <a:r>
              <a:rPr lang="en-US" sz="3600" dirty="0" smtClean="0"/>
              <a:t>教師教授烏龜技巧的提示</a:t>
            </a:r>
            <a:endParaRPr lang="en-US" sz="3600" dirty="0" smtClean="0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57188" y="6291263"/>
            <a:ext cx="42883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zh-CN" altLang="en-US" sz="800" b="1" dirty="0" smtClean="0"/>
              <a:t>改編自</a:t>
            </a:r>
            <a:r>
              <a:rPr lang="en-US" sz="800" b="1" dirty="0" smtClean="0"/>
              <a:t>Webster-Stratton, C. (1991). The teachers and children videotape series:</a:t>
            </a:r>
            <a:r>
              <a:rPr lang="en-US" sz="800" b="1" dirty="0" smtClean="0"/>
              <a:t> </a:t>
            </a:r>
          </a:p>
          <a:p>
            <a:r>
              <a:rPr lang="en-US" sz="800" b="1" dirty="0" smtClean="0"/>
              <a:t>Dina </a:t>
            </a:r>
            <a:r>
              <a:rPr lang="en-US" sz="800" b="1" dirty="0" smtClean="0"/>
              <a:t>dinosaur school. Seattle, WA:  The Incredible Years.</a:t>
            </a:r>
            <a:endParaRPr lang="en-US" sz="800" dirty="0"/>
          </a:p>
        </p:txBody>
      </p:sp>
      <p:sp>
        <p:nvSpPr>
          <p:cNvPr id="65540" name="Rectangle 4"/>
          <p:cNvSpPr txBox="1">
            <a:spLocks noChangeArrowheads="1"/>
          </p:cNvSpPr>
          <p:nvPr/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4080"/>
              </a:buClr>
              <a:buFontTx/>
              <a:buChar char="•"/>
            </a:pPr>
            <a:r>
              <a:rPr lang="en-US" sz="2400" dirty="0" smtClean="0">
                <a:latin typeface="Footlight MT Light" pitchFamily="-84" charset="0"/>
              </a:rPr>
              <a:t>示範如何保持冷</a:t>
            </a:r>
            <a:r>
              <a:rPr lang="en-US" sz="2400" dirty="0" smtClean="0">
                <a:latin typeface="Footlight MT Light" pitchFamily="-84" charset="0"/>
              </a:rPr>
              <a:t>靜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4080"/>
              </a:buClr>
              <a:buFontTx/>
              <a:buChar char="•"/>
            </a:pPr>
            <a:r>
              <a:rPr lang="en-US" sz="2400" dirty="0" smtClean="0">
                <a:latin typeface="Footlight MT Light" pitchFamily="-84" charset="0"/>
              </a:rPr>
              <a:t>教導孩子管理情感和保持冷靜的步驟（像烏龜一樣思考</a:t>
            </a:r>
            <a:r>
              <a:rPr lang="en-US" sz="2400" dirty="0" smtClean="0">
                <a:latin typeface="Footlight MT Light" pitchFamily="-84" charset="0"/>
              </a:rPr>
              <a:t>）</a:t>
            </a:r>
            <a:endParaRPr lang="en-US" sz="2400" dirty="0" smtClean="0">
              <a:latin typeface="Footlight MT Light" pitchFamily="-8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200" dirty="0" smtClean="0">
                <a:latin typeface="Footlight MT Light" pitchFamily="-84" charset="0"/>
              </a:rPr>
              <a:t>第</a:t>
            </a:r>
            <a:r>
              <a:rPr lang="en-US" sz="2200" dirty="0" smtClean="0">
                <a:latin typeface="Footlight MT Light" pitchFamily="-84" charset="0"/>
              </a:rPr>
              <a:t>1步：認識到有事情發生了。</a:t>
            </a:r>
            <a:endParaRPr lang="en-US" sz="2200" dirty="0" smtClean="0">
              <a:latin typeface="Footlight MT Light" pitchFamily="-8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200" dirty="0" smtClean="0">
                <a:latin typeface="Footlight MT Light" pitchFamily="-84" charset="0"/>
              </a:rPr>
              <a:t>第2步：停一停，想一想：你感覺如何？確認你的感受，或許做些體力活動來宣洩感情</a:t>
            </a:r>
            <a:r>
              <a:rPr lang="en-US" sz="2200" dirty="0" smtClean="0">
                <a:latin typeface="Footlight MT Light" pitchFamily="-84" charset="0"/>
              </a:rPr>
              <a:t>。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200" dirty="0" smtClean="0">
                <a:latin typeface="Footlight MT Light" pitchFamily="-84" charset="0"/>
              </a:rPr>
              <a:t>第3步：縮進你的“殼”裏，吸3口氣來幫助你冷靜下來</a:t>
            </a:r>
            <a:r>
              <a:rPr lang="en-US" sz="2200" dirty="0" smtClean="0">
                <a:latin typeface="Footlight MT Light" pitchFamily="-84" charset="0"/>
              </a:rPr>
              <a:t>。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200" dirty="0" smtClean="0">
                <a:latin typeface="Footlight MT Light" pitchFamily="-84" charset="0"/>
              </a:rPr>
              <a:t>第4步：出來，表達你的感受，並想一個解決方法。</a:t>
            </a:r>
            <a:endParaRPr lang="en-US" sz="2200" dirty="0" smtClean="0">
              <a:latin typeface="Footlight MT Light" pitchFamily="-8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4080"/>
              </a:buClr>
              <a:buFontTx/>
              <a:buChar char="•"/>
            </a:pPr>
            <a:r>
              <a:rPr lang="en-US" sz="2400" dirty="0" smtClean="0">
                <a:latin typeface="Footlight MT Light" pitchFamily="-84" charset="0"/>
              </a:rPr>
              <a:t>經常練習以上的步驟（參考概述每一步驟的提示卡片</a:t>
            </a:r>
            <a:r>
              <a:rPr lang="en-US" sz="2400" dirty="0" smtClean="0">
                <a:latin typeface="Footlight MT Light" pitchFamily="-84" charset="0"/>
              </a:rPr>
              <a:t>）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4080"/>
              </a:buClr>
              <a:buFontTx/>
              <a:buChar char="•"/>
            </a:pPr>
            <a:r>
              <a:rPr lang="en-US" sz="2400" dirty="0" err="1" smtClean="0">
                <a:latin typeface="Footlight MT Light" pitchFamily="-84" charset="0"/>
              </a:rPr>
              <a:t>做好准備，並幫助孩子處理強烈的情感和想出解決方法（參考“孩子可以做什麽？”列表</a:t>
            </a:r>
            <a:r>
              <a:rPr lang="en-US" sz="2400" dirty="0" err="1" smtClean="0">
                <a:latin typeface="Footlight MT Light" pitchFamily="-84" charset="0"/>
              </a:rPr>
              <a:t>）</a:t>
            </a:r>
            <a:endParaRPr lang="en-US" sz="2400" dirty="0" smtClean="0">
              <a:latin typeface="Footlight MT Light" pitchFamily="-8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4080"/>
              </a:buClr>
              <a:buFontTx/>
              <a:buChar char="•"/>
            </a:pPr>
            <a:r>
              <a:rPr lang="en-US" sz="2400" dirty="0" smtClean="0">
                <a:latin typeface="Footlight MT Light" pitchFamily="-84" charset="0"/>
              </a:rPr>
              <a:t>當孩子努力去做這些步驟時，給予鼓勵與肯</a:t>
            </a:r>
            <a:r>
              <a:rPr lang="en-US" sz="2400" dirty="0" smtClean="0">
                <a:latin typeface="Footlight MT Light" pitchFamily="-84" charset="0"/>
              </a:rPr>
              <a:t>定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4080"/>
              </a:buClr>
              <a:buFontTx/>
              <a:buChar char="•"/>
            </a:pPr>
            <a:r>
              <a:rPr lang="en-US" sz="2400" dirty="0" smtClean="0">
                <a:latin typeface="Footlight MT Light" pitchFamily="-84" charset="0"/>
              </a:rPr>
              <a:t>帶動家庭參與——</a:t>
            </a:r>
            <a:r>
              <a:rPr lang="en-US" sz="2400" dirty="0" err="1" smtClean="0">
                <a:latin typeface="Footlight MT Light" pitchFamily="-84" charset="0"/>
              </a:rPr>
              <a:t>教授“烏龜技巧</a:t>
            </a:r>
            <a:r>
              <a:rPr lang="en-US" sz="2400" dirty="0" smtClean="0">
                <a:latin typeface="Footlight MT Light" pitchFamily="-84" charset="0"/>
              </a:rPr>
              <a:t>”</a:t>
            </a:r>
            <a:endParaRPr lang="en-US" sz="2400" dirty="0">
              <a:latin typeface="Footlight MT Light" pitchFamily="-8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3"/>
          <a:srcRect l="3163" t="1135" r="47804" b="72263"/>
          <a:stretch>
            <a:fillRect/>
          </a:stretch>
        </p:blipFill>
        <p:spPr bwMode="auto">
          <a:xfrm>
            <a:off x="457200" y="349250"/>
            <a:ext cx="23622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4648200" y="762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-84" charset="0"/>
            </a:endParaRPr>
          </a:p>
        </p:txBody>
      </p:sp>
      <p:sp>
        <p:nvSpPr>
          <p:cNvPr id="67588" name="Title 7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孩子可以做什麽？</a:t>
            </a:r>
            <a:endParaRPr lang="en-US" dirty="0" smtClean="0"/>
          </a:p>
        </p:txBody>
      </p:sp>
      <p:sp>
        <p:nvSpPr>
          <p:cNvPr id="6758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3475038"/>
            <a:ext cx="4040188" cy="3154362"/>
          </a:xfrm>
        </p:spPr>
        <p:txBody>
          <a:bodyPr/>
          <a:lstStyle/>
          <a:p>
            <a:r>
              <a:rPr lang="zh-CN" altLang="en-US" sz="2800" b="1" dirty="0" smtClean="0"/>
              <a:t>找老師</a:t>
            </a:r>
            <a:endParaRPr lang="en-US" sz="2800" b="1" dirty="0" smtClean="0"/>
          </a:p>
          <a:p>
            <a:r>
              <a:rPr lang="zh-CN" altLang="en-US" sz="2800" b="1" dirty="0" smtClean="0"/>
              <a:t>友好地詢問</a:t>
            </a:r>
            <a:endParaRPr lang="en-US" sz="2800" b="1" dirty="0" smtClean="0"/>
          </a:p>
          <a:p>
            <a:r>
              <a:rPr lang="zh-CN" altLang="en-US" sz="2800" b="1" dirty="0" smtClean="0"/>
              <a:t>置之不理</a:t>
            </a:r>
            <a:endParaRPr lang="en-US" sz="2800" b="1" dirty="0" smtClean="0"/>
          </a:p>
          <a:p>
            <a:r>
              <a:rPr lang="zh-CN" altLang="en-US" sz="2800" b="1" dirty="0" smtClean="0"/>
              <a:t>玩耍</a:t>
            </a:r>
            <a:endParaRPr lang="en-US" sz="2800" b="1" dirty="0" smtClean="0"/>
          </a:p>
          <a:p>
            <a:r>
              <a:rPr lang="zh-CN" altLang="en-US" sz="2800" b="1" dirty="0" smtClean="0"/>
              <a:t>說：“請停止。</a:t>
            </a:r>
            <a:r>
              <a:rPr lang="zh-CN" altLang="en-US" sz="2800" b="1" dirty="0" smtClean="0"/>
              <a:t>”</a:t>
            </a:r>
            <a:endParaRPr lang="en-US" sz="2800" b="1" dirty="0" smtClean="0"/>
          </a:p>
        </p:txBody>
      </p:sp>
      <p:sp>
        <p:nvSpPr>
          <p:cNvPr id="67590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571500" y="2057400"/>
            <a:ext cx="8001000" cy="1295400"/>
          </a:xfrm>
        </p:spPr>
        <p:txBody>
          <a:bodyPr anchor="t"/>
          <a:lstStyle/>
          <a:p>
            <a:pPr algn="ctr"/>
            <a:r>
              <a:rPr lang="en-US" sz="3200" dirty="0" smtClean="0"/>
              <a:t>幫助孩子想出一個可能的解決方法：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0" i="1" dirty="0" smtClean="0"/>
              <a:t>（這些是選自於解決方案套裝）</a:t>
            </a:r>
            <a:endParaRPr lang="en-US" sz="3200" b="0" i="1" dirty="0" smtClean="0"/>
          </a:p>
        </p:txBody>
      </p:sp>
      <p:sp>
        <p:nvSpPr>
          <p:cNvPr id="67591" name="Content Placeholder 16"/>
          <p:cNvSpPr>
            <a:spLocks noGrp="1"/>
          </p:cNvSpPr>
          <p:nvPr>
            <p:ph sz="quarter" idx="4"/>
          </p:nvPr>
        </p:nvSpPr>
        <p:spPr>
          <a:xfrm>
            <a:off x="4645025" y="3475038"/>
            <a:ext cx="4041775" cy="3154362"/>
          </a:xfrm>
        </p:spPr>
        <p:txBody>
          <a:bodyPr/>
          <a:lstStyle/>
          <a:p>
            <a:r>
              <a:rPr lang="zh-CN" altLang="en-US" sz="2800" b="1" dirty="0" smtClean="0"/>
              <a:t>說：“請。”</a:t>
            </a:r>
            <a:endParaRPr lang="en-US" sz="2800" b="1" dirty="0" smtClean="0"/>
          </a:p>
          <a:p>
            <a:r>
              <a:rPr lang="zh-CN" altLang="en-US" sz="2800" b="1" dirty="0" smtClean="0"/>
              <a:t>分享</a:t>
            </a:r>
            <a:endParaRPr lang="en-US" sz="2800" b="1" dirty="0" smtClean="0"/>
          </a:p>
          <a:p>
            <a:r>
              <a:rPr lang="zh-CN" altLang="en-US" sz="2800" b="1" dirty="0" smtClean="0"/>
              <a:t>交換玩具</a:t>
            </a:r>
            <a:r>
              <a:rPr lang="en-US" sz="2800" b="1" dirty="0" smtClean="0"/>
              <a:t>/</a:t>
            </a:r>
            <a:r>
              <a:rPr lang="zh-CN" altLang="en-US" sz="2800" b="1" dirty="0" smtClean="0"/>
              <a:t>物件</a:t>
            </a:r>
            <a:endParaRPr lang="en-US" sz="2800" b="1" dirty="0" smtClean="0"/>
          </a:p>
          <a:p>
            <a:r>
              <a:rPr lang="zh-CN" altLang="en-US" sz="2800" b="1" dirty="0" smtClean="0"/>
              <a:t>等待並輪流來</a:t>
            </a:r>
            <a:endParaRPr lang="en-US" sz="2800" b="1" dirty="0" smtClean="0"/>
          </a:p>
          <a:p>
            <a:r>
              <a:rPr lang="zh-CN" altLang="en-US" sz="2800" b="1" dirty="0" smtClean="0"/>
              <a:t>定時間</a:t>
            </a:r>
            <a:endParaRPr lang="en-US" sz="2800" b="1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en-US" altLang="zh-CN" sz="2400" b="1" dirty="0" smtClean="0"/>
              <a:t>	</a:t>
            </a:r>
            <a:r>
              <a:rPr lang="zh-CN" altLang="en-US" sz="2400" b="1" dirty="0" smtClean="0"/>
              <a:t>親愛的</a:t>
            </a:r>
            <a:r>
              <a:rPr lang="zh-CN" altLang="en-US" sz="2400" b="1" dirty="0" smtClean="0"/>
              <a:t>家長：</a:t>
            </a:r>
            <a:endParaRPr lang="en-US" sz="2400" b="1" dirty="0" smtClean="0"/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zh-CN" altLang="en-US" sz="2400" dirty="0" smtClean="0"/>
              <a:t>今天吃小點的時候，我們派完了</a:t>
            </a:r>
            <a:r>
              <a:rPr lang="en-US" sz="2400" dirty="0" smtClean="0"/>
              <a:t>Billy</a:t>
            </a:r>
            <a:r>
              <a:rPr lang="zh-CN" altLang="en-US" sz="2400" dirty="0" smtClean="0"/>
              <a:t>最喜歡吃的餅乾，但是他很成功地處理因此而產生的沮喪與憤怒。當他覺得自己不開心的時候，他停一停，深呼吸</a:t>
            </a:r>
            <a:r>
              <a:rPr lang="en-US" sz="2400" dirty="0" smtClean="0"/>
              <a:t>3</a:t>
            </a:r>
            <a:r>
              <a:rPr lang="zh-CN" altLang="en-US" sz="2400" dirty="0" smtClean="0"/>
              <a:t>次，然後決定試試其他的餅乾。那真是一個很棒的解決方法，而且，他也喜歡上了新的餅乾！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zh-CN" altLang="en-US" sz="2400" dirty="0" smtClean="0"/>
              <a:t>你在家裏可以幫助</a:t>
            </a:r>
            <a:r>
              <a:rPr lang="en-US" sz="2400" dirty="0" smtClean="0"/>
              <a:t>Billy</a:t>
            </a:r>
            <a:r>
              <a:rPr lang="zh-CN" altLang="en-US" sz="2400" dirty="0" smtClean="0"/>
              <a:t>，問問他，當我們今天在學校派完他喜歡吃的餅乾時他做了什麽。問問他是如何冷靜下來的，評論說他很好地解決了問題，並告訴他，你希望當他沮喪時再次那樣做。</a:t>
            </a:r>
            <a:r>
              <a:rPr lang="en-US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zh-CN" altLang="en-US" sz="2400" dirty="0" smtClean="0"/>
              <a:t>非常感謝！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Laura</a:t>
            </a:r>
            <a:r>
              <a:rPr lang="zh-CN" altLang="en-US" sz="2400" dirty="0" smtClean="0"/>
              <a:t>老師</a:t>
            </a:r>
            <a:r>
              <a:rPr lang="en-US" sz="2400" dirty="0" smtClean="0"/>
              <a:t> </a:t>
            </a:r>
            <a:endParaRPr lang="en-US" sz="2600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990600"/>
          </a:xfrm>
        </p:spPr>
        <p:txBody>
          <a:bodyPr/>
          <a:lstStyle/>
          <a:p>
            <a:r>
              <a:rPr lang="zh-CN" altLang="en-US" dirty="0" smtClean="0"/>
              <a:t>超級烏龜信件</a:t>
            </a:r>
            <a:endParaRPr lang="en-US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71475"/>
            <a:ext cx="9604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81000"/>
            <a:ext cx="8153400" cy="914400"/>
          </a:xfrm>
        </p:spPr>
        <p:txBody>
          <a:bodyPr/>
          <a:lstStyle/>
          <a:p>
            <a:r>
              <a:rPr lang="zh-CN" altLang="en-US" dirty="0" smtClean="0"/>
              <a:t>烏龜時間很棒！</a:t>
            </a:r>
            <a:endParaRPr lang="en-US" dirty="0"/>
          </a:p>
        </p:txBody>
      </p:sp>
      <p:pic>
        <p:nvPicPr>
          <p:cNvPr id="71683" name="Picture 4" descr="turtle 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312863"/>
            <a:ext cx="6934200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1168400" y="6172200"/>
            <a:ext cx="680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1800" b="1" dirty="0" smtClean="0"/>
              <a:t>這是一個孩子來玩和扮演的地方；他並不是被“要求”過來這裏的</a:t>
            </a:r>
            <a:endParaRPr lang="en-US" sz="18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2738"/>
            <a:ext cx="8229600" cy="754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" dirty="0" err="1" smtClean="0"/>
              <a:t>Tucker是一隻了不起的烏龜</a:t>
            </a:r>
            <a:r>
              <a:rPr lang="en-US" sz="2500" dirty="0" smtClean="0"/>
              <a:t>。</a:t>
            </a:r>
            <a:br>
              <a:rPr lang="en-US" sz="2500" dirty="0" smtClean="0"/>
            </a:br>
            <a:r>
              <a:rPr lang="en-US" sz="2500" dirty="0" smtClean="0"/>
              <a:t>他</a:t>
            </a:r>
            <a:r>
              <a:rPr lang="en-US" sz="2500" dirty="0" smtClean="0"/>
              <a:t>喜歡和雨天小湖學校的朋友們一起玩。</a:t>
            </a:r>
            <a:endParaRPr lang="en-US" sz="2500" dirty="0" smtClean="0"/>
          </a:p>
        </p:txBody>
      </p:sp>
      <p:pic>
        <p:nvPicPr>
          <p:cNvPr id="36867" name="Picture 51" descr="schoo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6705600" cy="5033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8" name="Picture 52" descr="snail_turtle_playin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524000"/>
            <a:ext cx="28209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3" descr="catepillar_1playin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667000"/>
            <a:ext cx="14017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5" descr="dog_1playin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029200" y="2667000"/>
            <a:ext cx="9080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56" descr="mouse_1playin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295400" y="2498725"/>
            <a:ext cx="83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54" descr="froggy_1playing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3352800"/>
            <a:ext cx="20447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Turtle Puppets</a:t>
            </a:r>
          </a:p>
        </p:txBody>
      </p:sp>
      <p:sp>
        <p:nvSpPr>
          <p:cNvPr id="73731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257800"/>
            <a:ext cx="8229600" cy="6858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4100" smtClean="0"/>
              <a:t>http://www.folkmanis.com</a:t>
            </a:r>
            <a:endParaRPr lang="en-US" sz="2200" smtClean="0"/>
          </a:p>
        </p:txBody>
      </p:sp>
      <p:pic>
        <p:nvPicPr>
          <p:cNvPr id="73732" name="Picture 13" descr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447800"/>
            <a:ext cx="5029200" cy="3792538"/>
          </a:xfrm>
        </p:spPr>
      </p:pic>
      <p:pic>
        <p:nvPicPr>
          <p:cNvPr id="73733" name="Picture 15" descr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10200" y="1447800"/>
            <a:ext cx="3467100" cy="2171700"/>
          </a:xfrm>
        </p:spPr>
      </p:pic>
      <p:sp>
        <p:nvSpPr>
          <p:cNvPr id="73734" name="Text Box 16"/>
          <p:cNvSpPr txBox="1">
            <a:spLocks noChangeArrowheads="1"/>
          </p:cNvSpPr>
          <p:nvPr/>
        </p:nvSpPr>
        <p:spPr bwMode="auto">
          <a:xfrm>
            <a:off x="5449888" y="3733800"/>
            <a:ext cx="338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Calibri" pitchFamily="-84" charset="0"/>
              </a:rPr>
              <a:t>Mini-turtle finger puppet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turtle_ma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704975"/>
            <a:ext cx="37338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但有時候，有些事情會讓Tucker非常生氣</a:t>
            </a:r>
            <a:r>
              <a:rPr lang="en-US" sz="2800" dirty="0" smtClean="0"/>
              <a:t>。 </a:t>
            </a:r>
            <a:endParaRPr lang="en-US" sz="28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3" descr="mouse_2scar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410200" y="2057400"/>
            <a:ext cx="16065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096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 smtClean="0"/>
              <a:t>當Tucker生氣的時候，他過去常常打、踢、或者怒吼他的朋友；而他的朋友就會因此而生氣或不開心</a:t>
            </a:r>
            <a:r>
              <a:rPr lang="en-US" sz="2400" dirty="0" smtClean="0"/>
              <a:t>。</a:t>
            </a:r>
            <a:endParaRPr lang="en-US" sz="2400" dirty="0" smtClean="0"/>
          </a:p>
        </p:txBody>
      </p:sp>
      <p:sp>
        <p:nvSpPr>
          <p:cNvPr id="40964" name="Line 7"/>
          <p:cNvSpPr>
            <a:spLocks noChangeShapeType="1"/>
          </p:cNvSpPr>
          <p:nvPr/>
        </p:nvSpPr>
        <p:spPr bwMode="auto">
          <a:xfrm>
            <a:off x="3048000" y="25908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5" name="Picture 10" descr="catepillar_2scar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867400" y="3352800"/>
            <a:ext cx="160178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1" descr="dog_2scar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086600" y="2438400"/>
            <a:ext cx="1233488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2" descr="froggy_2scar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334000" y="4419600"/>
            <a:ext cx="23495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5" descr="turtle_angry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1752600"/>
            <a:ext cx="3048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447800"/>
          </a:xfrm>
        </p:spPr>
        <p:txBody>
          <a:bodyPr/>
          <a:lstStyle/>
          <a:p>
            <a:r>
              <a:rPr lang="en-US" sz="2800" dirty="0" smtClean="0"/>
              <a:t>Tucker</a:t>
            </a:r>
            <a:r>
              <a:rPr lang="zh-CN" altLang="en-US" sz="2800" dirty="0" smtClean="0"/>
              <a:t>現在學會了一個新的方法，當有些事情惹他生氣時，他會“像烏龜一樣思考”</a:t>
            </a:r>
            <a:r>
              <a:rPr lang="zh-CN" altLang="en-US" sz="2800" dirty="0" smtClean="0"/>
              <a:t>。</a:t>
            </a:r>
            <a:endParaRPr lang="en-US" sz="2800" dirty="0"/>
          </a:p>
        </p:txBody>
      </p:sp>
      <p:pic>
        <p:nvPicPr>
          <p:cNvPr id="43011" name="Picture 9" descr="turtle_1ou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028825"/>
            <a:ext cx="40354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22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dirty="0" smtClean="0"/>
              <a:t>第</a:t>
            </a:r>
            <a:r>
              <a:rPr lang="en-US" dirty="0" smtClean="0"/>
              <a:t>1</a:t>
            </a:r>
            <a:r>
              <a:rPr lang="zh-CN" altLang="en-US" dirty="0" smtClean="0"/>
              <a:t>步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53400" cy="1219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333399"/>
                </a:solidFill>
              </a:rPr>
              <a:t>他可以停一停，控制住自己的雙手、身體和吼叫。他會想：“我感覺如何呢？”如果他生氣，他可以跺跺腳，說：“我很生氣</a:t>
            </a:r>
            <a:r>
              <a:rPr lang="en-US" sz="2800" dirty="0" smtClean="0">
                <a:solidFill>
                  <a:srgbClr val="333399"/>
                </a:solidFill>
              </a:rPr>
              <a:t>！”</a:t>
            </a:r>
            <a:endParaRPr lang="en-US" sz="2100" dirty="0" smtClean="0">
              <a:solidFill>
                <a:srgbClr val="333399"/>
              </a:solidFill>
            </a:endParaRPr>
          </a:p>
        </p:txBody>
      </p:sp>
      <p:pic>
        <p:nvPicPr>
          <p:cNvPr id="45059" name="Picture 6" descr="turtle_2st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885950"/>
            <a:ext cx="367188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22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dirty="0" smtClean="0"/>
              <a:t>第</a:t>
            </a:r>
            <a:r>
              <a:rPr lang="en-US" dirty="0" smtClean="0"/>
              <a:t>2</a:t>
            </a:r>
            <a:r>
              <a:rPr lang="zh-CN" altLang="en-US" dirty="0" smtClean="0"/>
              <a:t>步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他可以縮進他的殼裏，深呼吸3次以冷靜下</a:t>
            </a:r>
            <a:r>
              <a:rPr lang="en-US" sz="2800" dirty="0" smtClean="0"/>
              <a:t>來。</a:t>
            </a:r>
            <a:endParaRPr lang="en-US" sz="2100" dirty="0" smtClean="0"/>
          </a:p>
        </p:txBody>
      </p:sp>
      <p:pic>
        <p:nvPicPr>
          <p:cNvPr id="47107" name="Picture 7" descr="turtle_3tuc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86000"/>
            <a:ext cx="44958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22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dirty="0" smtClean="0"/>
              <a:t>第</a:t>
            </a:r>
            <a:r>
              <a:rPr lang="en-US" dirty="0" smtClean="0"/>
              <a:t>3</a:t>
            </a:r>
            <a:r>
              <a:rPr lang="zh-CN" altLang="en-US" dirty="0" smtClean="0"/>
              <a:t>步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371600"/>
          </a:xfrm>
        </p:spPr>
        <p:txBody>
          <a:bodyPr/>
          <a:lstStyle/>
          <a:p>
            <a:r>
              <a:rPr lang="en-US" sz="2800" dirty="0" err="1" smtClean="0"/>
              <a:t>Tucker可以從他的殼裏出來，表達他的感受，然後想一個解決方法或一個讓自己感覺好一點的辦法</a:t>
            </a:r>
            <a:r>
              <a:rPr lang="en-US" sz="2800" dirty="0" smtClean="0"/>
              <a:t>。</a:t>
            </a:r>
            <a:endParaRPr lang="en-US" sz="2100" dirty="0" smtClean="0"/>
          </a:p>
        </p:txBody>
      </p:sp>
      <p:pic>
        <p:nvPicPr>
          <p:cNvPr id="49155" name="Picture 8" descr="turtle_4feeling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51523">
            <a:off x="3224213" y="1965325"/>
            <a:ext cx="2970212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22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b="1" dirty="0" smtClean="0"/>
              <a:t>第</a:t>
            </a:r>
            <a:r>
              <a:rPr lang="en-US" b="1" dirty="0" smtClean="0"/>
              <a:t>4</a:t>
            </a:r>
            <a:r>
              <a:rPr lang="zh-CN" altLang="en-US" b="1" dirty="0" smtClean="0"/>
              <a:t>步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5" descr="dog_3happ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2190" flipH="1">
            <a:off x="5146675" y="1955800"/>
            <a:ext cx="1846263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4" descr="catepillar_3happ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552700"/>
            <a:ext cx="27813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/>
          <a:lstStyle/>
          <a:p>
            <a:r>
              <a:rPr lang="en-US" sz="2400" dirty="0" err="1" smtClean="0"/>
              <a:t>Tucker和朋友一起玩的時候，他可以控制住自己的雙手和身體，這樣他很高興。當Tucker生氣時，他會停一停，並“像烏龜一樣思考”，他的朋友也喜歡這樣</a:t>
            </a:r>
            <a:r>
              <a:rPr lang="en-US" sz="2400" dirty="0" smtClean="0"/>
              <a:t>。 </a:t>
            </a:r>
            <a:endParaRPr lang="en-US" sz="24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23900" y="5181600"/>
            <a:ext cx="769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如果他忘了做什么，他的老师可以帮助他时，他是无奈之举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。Tucker乐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趣与他的朋友们在湿湖学校</a:t>
            </a: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。</a:t>
            </a:r>
            <a:endParaRPr lang="en-US" sz="2400" b="1" kern="0" dirty="0">
              <a:solidFill>
                <a:srgbClr val="00408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06" name="Picture 13" descr="turtle_happ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3963" y="2247900"/>
            <a:ext cx="1862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6" descr="mouse_3hap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1943100"/>
            <a:ext cx="21605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7" descr="froggy_3happy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608638" y="3697288"/>
            <a:ext cx="1858962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27134</TotalTime>
  <Words>1261</Words>
  <Application>Microsoft Macintosh PowerPoint</Application>
  <PresentationFormat>On-screen Show (4:3)</PresentationFormat>
  <Paragraphs>163</Paragraphs>
  <Slides>20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Blank Presentation</vt:lpstr>
      <vt:lpstr>Slide 1</vt:lpstr>
      <vt:lpstr>Tucker是一隻了不起的烏龜。 他喜歡和雨天小湖學校的朋友們一起玩。</vt:lpstr>
      <vt:lpstr>但有時候，有些事情會讓Tucker非常生氣。 </vt:lpstr>
      <vt:lpstr>當Tucker生氣的時候，他過去常常打、踢、或者怒吼他的朋友；而他的朋友就會因此而生氣或不開心。</vt:lpstr>
      <vt:lpstr>Tucker現在學會了一個新的方法，當有些事情惹他生氣時，他會“像烏龜一樣思考”。</vt:lpstr>
      <vt:lpstr>他可以停一停，控制住自己的雙手、身體和吼叫。他會想：“我感覺如何呢？”如果他生氣，他可以跺跺腳，說：“我很生氣！”</vt:lpstr>
      <vt:lpstr>他可以縮進他的殼裏，深呼吸3次以冷靜下來。</vt:lpstr>
      <vt:lpstr>Tucker可以從他的殼裏出來，表達他的感受，然後想一個解決方法或一個讓自己感覺好一點的辦法。</vt:lpstr>
      <vt:lpstr>Tucker和朋友一起玩的時候，他可以控制住自己的雙手和身體，這樣他很高興。當Tucker生氣時，他會停一停，並“像烏龜一樣思考”，他的朋友也喜歡這樣。 </vt:lpstr>
      <vt:lpstr>故事結束！</vt:lpstr>
      <vt:lpstr>Slide 11</vt:lpstr>
      <vt:lpstr>Slide 12</vt:lpstr>
      <vt:lpstr>Slide 13</vt:lpstr>
      <vt:lpstr>Slide 14</vt:lpstr>
      <vt:lpstr>烏龜技巧 (CA CSEFEL)</vt:lpstr>
      <vt:lpstr>教師教授烏龜技巧的提示</vt:lpstr>
      <vt:lpstr>孩子可以做什麽？</vt:lpstr>
      <vt:lpstr>超級烏龜信件</vt:lpstr>
      <vt:lpstr>烏龜時間很棒！</vt:lpstr>
      <vt:lpstr>Turtle Puppets</vt:lpstr>
    </vt:vector>
  </TitlesOfParts>
  <Manager>WestEd</Manager>
  <Company>University of South Florida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Tucker Turtle Takes Time to Tuck and Think</dc:title>
  <dc:subject/>
  <dc:creator>Teaching Pyramid</dc:creator>
  <cp:keywords/>
  <dc:description/>
  <cp:lastModifiedBy>WestEd San Marcos</cp:lastModifiedBy>
  <cp:revision>60</cp:revision>
  <dcterms:created xsi:type="dcterms:W3CDTF">2013-09-11T18:43:39Z</dcterms:created>
  <dcterms:modified xsi:type="dcterms:W3CDTF">2013-09-27T20:10:01Z</dcterms:modified>
  <cp:category/>
</cp:coreProperties>
</file>