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Comic Sans MS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Comic Sans MS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Comic Sans MS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Comic Sans MS" pitchFamily="-84" charset="0"/>
        <a:ea typeface="ＭＳ Ｐゴシック" pitchFamily="-84" charset="-128"/>
        <a:cs typeface="ＭＳ Ｐゴシック" pitchFamily="-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33C7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12" y="-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224"/>
    </p:cViewPr>
  </p:sorterViewPr>
  <p:notesViewPr>
    <p:cSldViewPr>
      <p:cViewPr varScale="1">
        <p:scale>
          <a:sx n="121" d="100"/>
          <a:sy n="121" d="100"/>
        </p:scale>
        <p:origin x="-1240" y="-96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defTabSz="935038">
              <a:defRPr sz="1200" dirty="0" smtClean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cs typeface="Arial"/>
              </a:rPr>
              <a:t>Teaching Pyramid</a:t>
            </a:r>
          </a:p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Updated June 2012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defTabSz="935038">
              <a:defRPr sz="1200"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WestEd Center for Child &amp; Family Studies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fld id="{D0FE8E44-B2E0-7B47-B4A8-0A1AE2C4F1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defTabSz="935038">
              <a:defRPr sz="1200"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Teaching Pyramid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Updated June 2012</a:t>
            </a:r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2900" y="528638"/>
            <a:ext cx="3530600" cy="264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51213"/>
            <a:ext cx="681672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45275"/>
            <a:ext cx="4029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defTabSz="935038">
              <a:defRPr sz="1200"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WestEd Center for Child &amp; Family Studies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45275"/>
            <a:ext cx="4029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fld id="{8971CABF-6DAA-494D-8B78-019A5B112F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1" charset="-128"/>
        <a:cs typeface="Arial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09" charset="-128"/>
        <a:cs typeface="Arial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09" charset="-128"/>
        <a:cs typeface="Arial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09" charset="-128"/>
        <a:cs typeface="Arial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09" charset="-128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F9D18-2B72-0E4A-A629-553FA9DA71C8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674010-FA1F-A944-86DC-29F928B852E1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10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67025" y="501650"/>
            <a:ext cx="3563938" cy="2671763"/>
          </a:xfrm>
          <a:solidFill>
            <a:srgbClr val="FFFFFF"/>
          </a:solidFill>
          <a:ln/>
        </p:spPr>
      </p:sp>
      <p:sp>
        <p:nvSpPr>
          <p:cNvPr id="5632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563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1D9CD-22F4-D347-9076-6F49451B3DDC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11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6327" name="Notes Placeholder 2"/>
          <p:cNvSpPr>
            <a:spLocks noGrp="1"/>
          </p:cNvSpPr>
          <p:nvPr>
            <p:ph type="body" idx="3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67025" y="501650"/>
            <a:ext cx="3563938" cy="2671763"/>
          </a:xfrm>
          <a:solidFill>
            <a:srgbClr val="FFFFFF"/>
          </a:solidFill>
          <a:ln/>
        </p:spPr>
      </p:sp>
      <p:sp>
        <p:nvSpPr>
          <p:cNvPr id="5837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5837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583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E8568-74FE-AE4B-A1F7-9198CEA2E1D6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12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8375" name="Notes Placeholder 2"/>
          <p:cNvSpPr>
            <a:spLocks noGrp="1"/>
          </p:cNvSpPr>
          <p:nvPr>
            <p:ph type="body" idx="3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67025" y="501650"/>
            <a:ext cx="3563938" cy="2671763"/>
          </a:xfrm>
          <a:solidFill>
            <a:srgbClr val="FFFFFF"/>
          </a:solidFill>
          <a:ln/>
        </p:spPr>
      </p:sp>
      <p:sp>
        <p:nvSpPr>
          <p:cNvPr id="6041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604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D09F5-3DD1-FC49-8142-416F05EB5D7C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13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0423" name="Notes Placeholder 2"/>
          <p:cNvSpPr>
            <a:spLocks noGrp="1"/>
          </p:cNvSpPr>
          <p:nvPr>
            <p:ph type="body" idx="3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67025" y="501650"/>
            <a:ext cx="3563938" cy="2671763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6246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624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60C37-76AC-5445-AD98-FDCFED3B170D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14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2471" name="Notes Placeholder 2"/>
          <p:cNvSpPr>
            <a:spLocks noGrp="1"/>
          </p:cNvSpPr>
          <p:nvPr>
            <p:ph type="body" idx="3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9B755-C6C6-514B-8B4B-6563BD3D2EBF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15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76064-363C-004A-99C4-87D0B912B030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16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D9FC7-5799-3B4C-9152-D76F0578EFA8}" type="slidenum">
              <a:rPr lang="en-US"/>
              <a:pPr/>
              <a:t>17</a:t>
            </a:fld>
            <a:endParaRPr lang="en-US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686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706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706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44778-2892-F748-ACE8-EB720A4E4F83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18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0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727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727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C8FDA-4383-4C47-A872-C2BE3510E295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19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27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ADC92-E279-8147-9DD2-F9A79CFDB603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2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7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747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747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2CECF-0B7F-AB46-9477-4B296362139B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20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47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2BE3C-19BF-BB47-8563-0AE31779D5A3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3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258DC-11AD-5A49-8F4D-28E27156E1F8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4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5C42D-4FEC-3248-8E68-CFB996BB17D2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5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46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35F39-CF4B-3A49-843A-B2B43FBA0D17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6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6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48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7D14B-FF62-1A43-81A5-9271188B573B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7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8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DFE06-5EF1-354B-9F65-22ED17DF259C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8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June 2012</a:t>
            </a:r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WestEd Center for Child &amp; Family Studies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3B95D-5408-6D4E-9C59-26EBDFC3F930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9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D8E9E-380E-824D-B6DE-29678F485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FCAF4-F2D1-3B45-A5D6-ABEADBCE6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5DB9F-423E-094A-9669-2016B5815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3852A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Comic Sans MS" pitchFamily="1" charset="0"/>
              <a:ea typeface="+mn-ea"/>
              <a:cs typeface="+mn-cs"/>
            </a:endParaRPr>
          </a:p>
        </p:txBody>
      </p:sp>
      <p:pic>
        <p:nvPicPr>
          <p:cNvPr id="5" name="Picture 7" descr="tp_logo_landscap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3900" y="457200"/>
            <a:ext cx="76962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308225"/>
            <a:ext cx="77724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94225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4CA2D-CC5B-344B-B89F-6881E8626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1000"/>
            <a:ext cx="20383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59626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7719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B72F2-DBB6-5645-A59B-CEC482AFF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8D66C-BCE8-9544-BB32-B8FE8FA8E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2E26B-A2EB-D442-B30F-6FEF787F8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1940D-5797-D043-930C-8D0AAA0C4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7E0CC-4533-1847-A155-C900CD6C7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D932-B94A-804B-89D0-B514EA037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A79FE-E2C0-714B-9067-0E5F5603A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F6F4A7-0C7F-5949-AC13-1B9173BBF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8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6" descr="tp_logo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77200" y="5562600"/>
            <a:ext cx="10493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>
            <a:spLocks noGrp="1" noChangeArrowheads="1"/>
          </p:cNvSpPr>
          <p:nvPr userDrawn="1"/>
        </p:nvSpPr>
        <p:spPr bwMode="auto">
          <a:xfrm>
            <a:off x="685800" y="1600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pitchFamily="-1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Second level</a:t>
            </a:r>
          </a:p>
          <a:p>
            <a:pPr lvl="2">
              <a:defRPr/>
            </a:pPr>
            <a:r>
              <a:rPr lang="en-US" dirty="0">
                <a:cs typeface="+mn-cs"/>
              </a:rPr>
              <a:t>Third level</a:t>
            </a:r>
          </a:p>
          <a:p>
            <a:pPr lvl="3">
              <a:defRPr/>
            </a:pPr>
            <a:r>
              <a:rPr lang="en-US" dirty="0">
                <a:cs typeface="+mn-cs"/>
              </a:rPr>
              <a:t>Fourth level</a:t>
            </a:r>
          </a:p>
          <a:p>
            <a:pPr lvl="4">
              <a:defRPr/>
            </a:pPr>
            <a:r>
              <a:rPr lang="en-US" dirty="0">
                <a:cs typeface="+mn-c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Rectangle 58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317" name="Picture 6" descr="tp_logo.png"/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8077200" y="5562600"/>
            <a:ext cx="10493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ransition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Wingdings" pitchFamily="-84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3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 txBox="1">
            <a:spLocks noChangeArrowheads="1"/>
          </p:cNvSpPr>
          <p:nvPr/>
        </p:nvSpPr>
        <p:spPr bwMode="auto">
          <a:xfrm>
            <a:off x="876300" y="4419600"/>
            <a:ext cx="739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004080"/>
              </a:buClr>
            </a:pPr>
            <a:r>
              <a:rPr lang="en-US" sz="2600" dirty="0" err="1" smtClean="0">
                <a:latin typeface="Footlight MT Light" pitchFamily="-84" charset="0"/>
              </a:rPr>
              <a:t>Adaptado</a:t>
            </a:r>
            <a:r>
              <a:rPr lang="en-US" sz="2600" dirty="0" smtClean="0">
                <a:latin typeface="Footlight MT Light" pitchFamily="-84" charset="0"/>
              </a:rPr>
              <a:t> en 2012 </a:t>
            </a:r>
            <a:r>
              <a:rPr lang="en-US" sz="2600" dirty="0" err="1" smtClean="0">
                <a:latin typeface="Footlight MT Light" pitchFamily="-84" charset="0"/>
              </a:rPr>
              <a:t>por</a:t>
            </a:r>
            <a:r>
              <a:rPr lang="en-US" sz="2600" dirty="0" smtClean="0">
                <a:latin typeface="Footlight MT Light" pitchFamily="-84" charset="0"/>
              </a:rPr>
              <a:t> WestEd Teaching Pyramid</a:t>
            </a:r>
            <a:br>
              <a:rPr lang="en-US" sz="2600" dirty="0" smtClean="0">
                <a:latin typeface="Footlight MT Light" pitchFamily="-84" charset="0"/>
              </a:rPr>
            </a:br>
            <a:r>
              <a:rPr lang="en-US" sz="2600" dirty="0" smtClean="0">
                <a:latin typeface="Footlight MT Light" pitchFamily="-84" charset="0"/>
              </a:rPr>
              <a:t>de </a:t>
            </a:r>
            <a:r>
              <a:rPr lang="en-US" sz="2600" dirty="0" err="1" smtClean="0">
                <a:latin typeface="Footlight MT Light" pitchFamily="-84" charset="0"/>
              </a:rPr>
              <a:t>una</a:t>
            </a:r>
            <a:r>
              <a:rPr lang="en-US" sz="2600" dirty="0" smtClean="0">
                <a:latin typeface="Footlight MT Light" pitchFamily="-84" charset="0"/>
              </a:rPr>
              <a:t> </a:t>
            </a:r>
            <a:r>
              <a:rPr lang="en-US" sz="2600" dirty="0" err="1" smtClean="0">
                <a:latin typeface="Footlight MT Light" pitchFamily="-84" charset="0"/>
              </a:rPr>
              <a:t>historia</a:t>
            </a:r>
            <a:r>
              <a:rPr lang="en-US" sz="2600" dirty="0" smtClean="0">
                <a:latin typeface="Footlight MT Light" pitchFamily="-84" charset="0"/>
              </a:rPr>
              <a:t> </a:t>
            </a:r>
            <a:r>
              <a:rPr lang="en-US" sz="2600" dirty="0" err="1" smtClean="0">
                <a:latin typeface="Footlight MT Light" pitchFamily="-84" charset="0"/>
              </a:rPr>
              <a:t>escrita</a:t>
            </a:r>
            <a:r>
              <a:rPr lang="en-US" sz="2600" dirty="0" smtClean="0">
                <a:latin typeface="Footlight MT Light" pitchFamily="-84" charset="0"/>
              </a:rPr>
              <a:t> </a:t>
            </a:r>
            <a:r>
              <a:rPr lang="en-US" sz="2600" dirty="0" err="1" smtClean="0">
                <a:latin typeface="Footlight MT Light" pitchFamily="-84" charset="0"/>
              </a:rPr>
              <a:t>para</a:t>
            </a:r>
            <a:r>
              <a:rPr lang="en-US" sz="2600" dirty="0" smtClean="0">
                <a:latin typeface="Footlight MT Light" pitchFamily="-84" charset="0"/>
              </a:rPr>
              <a:t> </a:t>
            </a:r>
            <a:r>
              <a:rPr lang="en-US" sz="2600" dirty="0" err="1" smtClean="0">
                <a:latin typeface="Footlight MT Light" pitchFamily="-84" charset="0"/>
              </a:rPr>
              <a:t>ayudar</a:t>
            </a:r>
            <a:r>
              <a:rPr lang="en-US" sz="2600" dirty="0" smtClean="0">
                <a:latin typeface="Footlight MT Light" pitchFamily="-84" charset="0"/>
              </a:rPr>
              <a:t> con la </a:t>
            </a:r>
            <a:r>
              <a:rPr lang="en-US" sz="2600" dirty="0" err="1" smtClean="0">
                <a:latin typeface="Footlight MT Light" pitchFamily="-84" charset="0"/>
              </a:rPr>
              <a:t>enseñanza</a:t>
            </a:r>
            <a:r>
              <a:rPr lang="en-US" sz="2600" dirty="0" smtClean="0">
                <a:latin typeface="Footlight MT Light" pitchFamily="-84" charset="0"/>
              </a:rPr>
              <a:t/>
            </a:r>
            <a:br>
              <a:rPr lang="en-US" sz="2600" dirty="0" smtClean="0">
                <a:latin typeface="Footlight MT Light" pitchFamily="-84" charset="0"/>
              </a:rPr>
            </a:br>
            <a:r>
              <a:rPr lang="en-US" sz="2600" dirty="0" smtClean="0">
                <a:latin typeface="Footlight MT Light" pitchFamily="-84" charset="0"/>
              </a:rPr>
              <a:t>de la “</a:t>
            </a:r>
            <a:r>
              <a:rPr lang="en-US" sz="2600" dirty="0" err="1" smtClean="0">
                <a:latin typeface="Footlight MT Light" pitchFamily="-84" charset="0"/>
              </a:rPr>
              <a:t>Técnica</a:t>
            </a:r>
            <a:r>
              <a:rPr lang="en-US" sz="2600" dirty="0" smtClean="0">
                <a:latin typeface="Footlight MT Light" pitchFamily="-84" charset="0"/>
              </a:rPr>
              <a:t> de la Tortuga” </a:t>
            </a:r>
          </a:p>
          <a:p>
            <a:pPr algn="ctr" eaLnBrk="0" hangingPunct="0">
              <a:spcBef>
                <a:spcPct val="20000"/>
              </a:spcBef>
              <a:buClr>
                <a:srgbClr val="004080"/>
              </a:buClr>
            </a:pPr>
            <a:r>
              <a:rPr lang="en-US" sz="1600" dirty="0" smtClean="0">
                <a:latin typeface="Calibri" pitchFamily="-84" charset="0"/>
              </a:rPr>
              <a:t>Original de Rochelle </a:t>
            </a:r>
            <a:r>
              <a:rPr lang="en-US" sz="1600" dirty="0" err="1" smtClean="0">
                <a:latin typeface="Calibri" pitchFamily="-84" charset="0"/>
              </a:rPr>
              <a:t>Lentini</a:t>
            </a:r>
            <a:r>
              <a:rPr lang="en-US" sz="1600" dirty="0" smtClean="0">
                <a:latin typeface="Calibri" pitchFamily="-84" charset="0"/>
              </a:rPr>
              <a:t> </a:t>
            </a:r>
            <a:r>
              <a:rPr lang="en-US" sz="1600" dirty="0" err="1" smtClean="0">
                <a:latin typeface="Calibri" pitchFamily="-84" charset="0"/>
              </a:rPr>
              <a:t>marzo</a:t>
            </a:r>
            <a:r>
              <a:rPr lang="en-US" sz="1600" dirty="0" smtClean="0">
                <a:latin typeface="Calibri" pitchFamily="-84" charset="0"/>
              </a:rPr>
              <a:t> de 2005</a:t>
            </a:r>
            <a:endParaRPr lang="en-US" sz="1600" dirty="0">
              <a:latin typeface="Calibri" pitchFamily="-84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3886200" y="1295400"/>
            <a:ext cx="46482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La Tortuga Tucker se </a:t>
            </a:r>
            <a:r>
              <a:rPr lang="en-US" sz="4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Toma</a:t>
            </a:r>
            <a:r>
              <a:rPr lang="en-US" sz="4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4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Tiempo</a:t>
            </a:r>
            <a:r>
              <a:rPr lang="en-US" sz="4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para</a:t>
            </a:r>
            <a:r>
              <a:rPr lang="en-US" sz="4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Retraerse</a:t>
            </a:r>
            <a:endParaRPr lang="en-US" sz="4400" b="1" kern="0" dirty="0">
              <a:solidFill>
                <a:srgbClr val="00408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4820" name="Picture 10" descr="turtle_happ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90600"/>
            <a:ext cx="21971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324100" y="6305550"/>
            <a:ext cx="4495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000" dirty="0" err="1" smtClean="0">
                <a:latin typeface="Verdana" pitchFamily="-84" charset="0"/>
              </a:rPr>
              <a:t>Ilustrado</a:t>
            </a:r>
            <a:r>
              <a:rPr lang="en-US" sz="1000" dirty="0" smtClean="0">
                <a:latin typeface="Verdana" pitchFamily="-84" charset="0"/>
              </a:rPr>
              <a:t> </a:t>
            </a:r>
            <a:r>
              <a:rPr lang="en-US" sz="1000" dirty="0" err="1" smtClean="0">
                <a:latin typeface="Verdana" pitchFamily="-84" charset="0"/>
              </a:rPr>
              <a:t>por</a:t>
            </a:r>
            <a:r>
              <a:rPr lang="en-US" sz="1000" dirty="0" smtClean="0">
                <a:latin typeface="Verdana" pitchFamily="-84" charset="0"/>
              </a:rPr>
              <a:t> Alejandro </a:t>
            </a:r>
            <a:r>
              <a:rPr lang="en-US" sz="1000" dirty="0" err="1" smtClean="0">
                <a:latin typeface="Verdana" pitchFamily="-84" charset="0"/>
              </a:rPr>
              <a:t>Castillón</a:t>
            </a:r>
            <a:r>
              <a:rPr lang="en-US" sz="1000" dirty="0" smtClean="0">
                <a:latin typeface="Verdana" pitchFamily="-84" charset="0"/>
              </a:rPr>
              <a:t>, 2011 WestEd</a:t>
            </a:r>
            <a:endParaRPr lang="en-US" sz="1000" dirty="0">
              <a:latin typeface="Calibri" pitchFamily="-8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Fin!</a:t>
            </a:r>
          </a:p>
        </p:txBody>
      </p:sp>
      <p:pic>
        <p:nvPicPr>
          <p:cNvPr id="53251" name="Picture 127" descr="turtle_en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20895">
            <a:off x="1928813" y="1998663"/>
            <a:ext cx="5143500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0050" y="6413500"/>
            <a:ext cx="387978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Adaptado</a:t>
            </a:r>
            <a:r>
              <a:rPr lang="en-US" sz="8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8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por</a:t>
            </a:r>
            <a:r>
              <a:rPr lang="en-US" sz="8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WestEd </a:t>
            </a:r>
            <a:r>
              <a:rPr lang="en-US" sz="8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Teaching Pyramid – www.CAinclusion.org/teachingpyramid</a:t>
            </a:r>
            <a:endParaRPr lang="en-US" sz="8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1295400" cy="523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smtClean="0">
                <a:latin typeface="Calibri" pitchFamily="-84" charset="0"/>
              </a:rPr>
              <a:t>Paso 1</a:t>
            </a:r>
            <a:endParaRPr lang="en-US" dirty="0">
              <a:latin typeface="Calibri" pitchFamily="-84" charset="0"/>
            </a:endParaRPr>
          </a:p>
        </p:txBody>
      </p:sp>
      <p:pic>
        <p:nvPicPr>
          <p:cNvPr id="55299" name="Picture 7" descr="turtle_1ouc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990600"/>
            <a:ext cx="510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45720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Algo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sucede</a:t>
            </a:r>
            <a:endParaRPr lang="en-US" sz="300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50" y="6413500"/>
            <a:ext cx="3908292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Adaptado</a:t>
            </a:r>
            <a:r>
              <a:rPr lang="en-US" sz="8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8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por</a:t>
            </a:r>
            <a:r>
              <a:rPr lang="en-US" sz="8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WestEd </a:t>
            </a:r>
            <a:r>
              <a:rPr lang="en-US" sz="8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Teaching Pyramid – www.CAinclusion.org/teachingpyramid</a:t>
            </a:r>
            <a:endParaRPr lang="en-US" sz="8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turtle_2st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33400"/>
            <a:ext cx="4572000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343400" y="457200"/>
            <a:ext cx="4572000" cy="1477328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Detente.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Piensa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¿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Qué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estoy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sintiendo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? </a:t>
            </a:r>
          </a:p>
        </p:txBody>
      </p:sp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1295400" cy="523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smtClean="0">
                <a:latin typeface="Calibri" pitchFamily="-84" charset="0"/>
              </a:rPr>
              <a:t>Paso 2</a:t>
            </a:r>
            <a:endParaRPr lang="en-US" dirty="0">
              <a:latin typeface="Calibri" pitchFamily="-8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50" y="6413500"/>
            <a:ext cx="3908292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Adaptado</a:t>
            </a:r>
            <a:r>
              <a:rPr lang="en-US" sz="8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8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por</a:t>
            </a:r>
            <a:r>
              <a:rPr lang="en-US" sz="8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WestEd </a:t>
            </a:r>
            <a:r>
              <a:rPr lang="en-US" sz="8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Teaching Pyramid – www.CAinclusion.org/teachingpyramid</a:t>
            </a:r>
            <a:endParaRPr lang="en-US" sz="8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turtle_3tuc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5919788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67000" y="990600"/>
            <a:ext cx="61722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Retráete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en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tu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caparazón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 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Respira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profundo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tres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veces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b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y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piensa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en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pensamientos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b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que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relajen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</a:t>
            </a:r>
            <a:endParaRPr lang="en-US" sz="30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9396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1295400" cy="523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smtClean="0">
                <a:latin typeface="Calibri" pitchFamily="-84" charset="0"/>
              </a:rPr>
              <a:t>Paso 3</a:t>
            </a:r>
            <a:endParaRPr lang="en-US" dirty="0">
              <a:latin typeface="Calibri" pitchFamily="-8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50" y="6413500"/>
            <a:ext cx="3908292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Adaptado</a:t>
            </a:r>
            <a:r>
              <a:rPr lang="en-US" sz="8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8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por</a:t>
            </a:r>
            <a:r>
              <a:rPr lang="en-US" sz="8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WestEd </a:t>
            </a:r>
            <a:r>
              <a:rPr lang="en-US" sz="8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Teaching Pyramid – www.CAinclusion.org/teachingpyramid</a:t>
            </a:r>
            <a:endParaRPr lang="en-US" sz="8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turtle_4feeling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51523">
            <a:off x="3378200" y="1104900"/>
            <a:ext cx="3768725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457200"/>
            <a:ext cx="487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Sal de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tu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caparazón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expresa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tus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sentimientos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y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piensa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en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una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solución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 </a:t>
            </a:r>
            <a:endParaRPr lang="en-US" sz="30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1444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1295400" cy="523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smtClean="0">
                <a:latin typeface="Calibri" pitchFamily="-84" charset="0"/>
              </a:rPr>
              <a:t>Paso 4</a:t>
            </a:r>
            <a:endParaRPr lang="en-US" dirty="0">
              <a:latin typeface="Calibri" pitchFamily="-8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50" y="6413500"/>
            <a:ext cx="3908292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Adaptado</a:t>
            </a:r>
            <a:r>
              <a:rPr lang="en-US" sz="8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8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por</a:t>
            </a:r>
            <a:r>
              <a:rPr lang="en-US" sz="8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WestEd </a:t>
            </a:r>
            <a:r>
              <a:rPr lang="en-US" sz="8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Teaching Pyramid – www.CAinclusion.org/teachingpyramid</a:t>
            </a:r>
            <a:endParaRPr lang="en-US" sz="8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5"/>
          <p:cNvSpPr txBox="1">
            <a:spLocks noChangeAspect="1" noChangeArrowheads="1"/>
          </p:cNvSpPr>
          <p:nvPr/>
        </p:nvSpPr>
        <p:spPr bwMode="auto">
          <a:xfrm>
            <a:off x="889000" y="6029325"/>
            <a:ext cx="135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>
                <a:solidFill>
                  <a:srgbClr val="CCCC00"/>
                </a:solidFill>
                <a:latin typeface="Calibri" pitchFamily="-84" charset="0"/>
              </a:rPr>
              <a:t> </a:t>
            </a:r>
          </a:p>
        </p:txBody>
      </p:sp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904875" y="5583238"/>
            <a:ext cx="9636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8000" b="1">
                <a:solidFill>
                  <a:srgbClr val="CCCC00"/>
                </a:solidFill>
                <a:latin typeface="Calibri" pitchFamily="-84" charset="0"/>
              </a:rPr>
              <a:t> </a:t>
            </a:r>
          </a:p>
        </p:txBody>
      </p:sp>
      <p:sp>
        <p:nvSpPr>
          <p:cNvPr id="63492" name="Rectangle 1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990600"/>
          </a:xfrm>
        </p:spPr>
        <p:txBody>
          <a:bodyPr/>
          <a:lstStyle/>
          <a:p>
            <a:r>
              <a:rPr lang="en-US" sz="3600" dirty="0" err="1" smtClean="0"/>
              <a:t>Técnica</a:t>
            </a:r>
            <a:r>
              <a:rPr lang="en-US" sz="3600" dirty="0" smtClean="0"/>
              <a:t> de la Tortuga (CA CSEFEL)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04800" y="12954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Algo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b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sucede</a:t>
            </a:r>
            <a:endParaRPr lang="en-US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FontTx/>
              <a:buChar char="•"/>
              <a:defRPr/>
            </a:pPr>
            <a:endParaRPr lang="en-US" sz="200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315200" y="129540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Detente.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Piensa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¿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Qué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estoy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sintiendo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? </a:t>
            </a: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914400" y="391704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Retráete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en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tu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caparazón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 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Respira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profundo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tres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veces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b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y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piensa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en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pensamientos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b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que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relajen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</a:t>
            </a: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858000" y="39624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Sal de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tu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caparazón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expresa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tus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sentimientos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y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piensa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en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una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solución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 </a:t>
            </a: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63497" name="Picture 20" descr="turtle_1ouc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371600"/>
            <a:ext cx="24352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21" descr="turtle_2sto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952500"/>
            <a:ext cx="22240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22" descr="turtle_3tuck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89375"/>
            <a:ext cx="31623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24" descr="turtle_4feeling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451523">
            <a:off x="5484813" y="3914775"/>
            <a:ext cx="17621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1" name="TextBox 16"/>
          <p:cNvSpPr txBox="1">
            <a:spLocks noChangeArrowheads="1"/>
          </p:cNvSpPr>
          <p:nvPr/>
        </p:nvSpPr>
        <p:spPr bwMode="auto">
          <a:xfrm>
            <a:off x="609600" y="30480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 smtClean="0">
                <a:latin typeface="Calibri" pitchFamily="-84" charset="0"/>
              </a:rPr>
              <a:t>Paso 1</a:t>
            </a:r>
            <a:endParaRPr lang="en-US" sz="1400" b="1" dirty="0">
              <a:latin typeface="Calibri" pitchFamily="-84" charset="0"/>
            </a:endParaRPr>
          </a:p>
        </p:txBody>
      </p:sp>
      <p:sp>
        <p:nvSpPr>
          <p:cNvPr id="63502" name="TextBox 17"/>
          <p:cNvSpPr txBox="1">
            <a:spLocks noChangeArrowheads="1"/>
          </p:cNvSpPr>
          <p:nvPr/>
        </p:nvSpPr>
        <p:spPr bwMode="auto">
          <a:xfrm>
            <a:off x="7239000" y="32004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 smtClean="0">
                <a:latin typeface="Calibri" pitchFamily="-84" charset="0"/>
              </a:rPr>
              <a:t>Paso 2</a:t>
            </a:r>
            <a:endParaRPr lang="en-US" sz="1400" b="1" dirty="0">
              <a:latin typeface="Calibri" pitchFamily="-84" charset="0"/>
            </a:endParaRPr>
          </a:p>
        </p:txBody>
      </p:sp>
      <p:sp>
        <p:nvSpPr>
          <p:cNvPr id="63503" name="TextBox 18"/>
          <p:cNvSpPr txBox="1">
            <a:spLocks noChangeArrowheads="1"/>
          </p:cNvSpPr>
          <p:nvPr/>
        </p:nvSpPr>
        <p:spPr bwMode="auto">
          <a:xfrm>
            <a:off x="7391400" y="60198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 smtClean="0">
                <a:latin typeface="Calibri" pitchFamily="-84" charset="0"/>
              </a:rPr>
              <a:t>Paso 4</a:t>
            </a:r>
            <a:endParaRPr lang="en-US" sz="1400" b="1" dirty="0">
              <a:latin typeface="Calibri" pitchFamily="-84" charset="0"/>
            </a:endParaRPr>
          </a:p>
        </p:txBody>
      </p:sp>
      <p:sp>
        <p:nvSpPr>
          <p:cNvPr id="63504" name="TextBox 19"/>
          <p:cNvSpPr txBox="1">
            <a:spLocks noChangeArrowheads="1"/>
          </p:cNvSpPr>
          <p:nvPr/>
        </p:nvSpPr>
        <p:spPr bwMode="auto">
          <a:xfrm>
            <a:off x="609600" y="61722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 smtClean="0">
                <a:latin typeface="Calibri" pitchFamily="-84" charset="0"/>
              </a:rPr>
              <a:t>Paso 3</a:t>
            </a:r>
            <a:endParaRPr lang="en-US" sz="1400" b="1" dirty="0">
              <a:latin typeface="Calibri" pitchFamily="-8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50" y="6413500"/>
            <a:ext cx="3908292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Adaptado</a:t>
            </a:r>
            <a:r>
              <a:rPr lang="en-US" sz="8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8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por</a:t>
            </a:r>
            <a:r>
              <a:rPr lang="en-US" sz="8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WestEd </a:t>
            </a:r>
            <a:r>
              <a:rPr lang="en-US" sz="8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Teaching Pyramid – www.CAinclusion.org/teachingpyramid</a:t>
            </a:r>
            <a:endParaRPr lang="en-US" sz="8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838200"/>
          </a:xfrm>
        </p:spPr>
        <p:txBody>
          <a:bodyPr/>
          <a:lstStyle/>
          <a:p>
            <a:r>
              <a:rPr lang="en-US" sz="2300" dirty="0" err="1" smtClean="0"/>
              <a:t>Consejos</a:t>
            </a:r>
            <a:r>
              <a:rPr lang="en-US" sz="2300" dirty="0" smtClean="0"/>
              <a:t> </a:t>
            </a:r>
            <a:r>
              <a:rPr lang="en-US" sz="2300" dirty="0" err="1" smtClean="0"/>
              <a:t>para</a:t>
            </a:r>
            <a:r>
              <a:rPr lang="en-US" sz="2300" dirty="0" smtClean="0"/>
              <a:t> los maestros </a:t>
            </a:r>
            <a:r>
              <a:rPr lang="en-US" sz="2300" dirty="0" err="1" smtClean="0"/>
              <a:t>sobre</a:t>
            </a:r>
            <a:r>
              <a:rPr lang="en-US" sz="2300" dirty="0" smtClean="0"/>
              <a:t> la </a:t>
            </a:r>
            <a:r>
              <a:rPr lang="en-US" sz="2300" dirty="0" err="1" smtClean="0"/>
              <a:t>Técnica</a:t>
            </a:r>
            <a:r>
              <a:rPr lang="en-US" sz="2300" dirty="0" smtClean="0"/>
              <a:t> de la Tortuga 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57188" y="6291263"/>
            <a:ext cx="472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800" dirty="0" err="1" smtClean="0">
                <a:latin typeface="Calibri" pitchFamily="-84" charset="0"/>
              </a:rPr>
              <a:t>Adaptado</a:t>
            </a:r>
            <a:r>
              <a:rPr lang="en-US" sz="800" dirty="0" smtClean="0">
                <a:latin typeface="Calibri" pitchFamily="-84" charset="0"/>
              </a:rPr>
              <a:t> de Webster-Stratton, C. (1991).  The teachers and children videotape series: Dina dinosaur school. </a:t>
            </a:r>
          </a:p>
          <a:p>
            <a:pPr eaLnBrk="0" hangingPunct="0"/>
            <a:r>
              <a:rPr lang="en-US" sz="800" dirty="0" smtClean="0">
                <a:latin typeface="Calibri" pitchFamily="-84" charset="0"/>
              </a:rPr>
              <a:t>Seattle, WA:  The Incredible Years.</a:t>
            </a:r>
            <a:endParaRPr lang="en-US" sz="800" dirty="0">
              <a:latin typeface="Calibri" pitchFamily="-84" charset="0"/>
            </a:endParaRPr>
          </a:p>
        </p:txBody>
      </p:sp>
      <p:sp>
        <p:nvSpPr>
          <p:cNvPr id="65540" name="Rectangle 4"/>
          <p:cNvSpPr txBox="1">
            <a:spLocks noChangeArrowheads="1"/>
          </p:cNvSpPr>
          <p:nvPr/>
        </p:nvSpPr>
        <p:spPr bwMode="auto">
          <a:xfrm>
            <a:off x="381000" y="6858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4080"/>
              </a:buClr>
              <a:buFontTx/>
              <a:buChar char="•"/>
            </a:pPr>
            <a:r>
              <a:rPr lang="en-US" sz="2200" dirty="0" err="1" smtClean="0">
                <a:latin typeface="Footlight MT Light" pitchFamily="-84" charset="0"/>
              </a:rPr>
              <a:t>Modele</a:t>
            </a:r>
            <a:r>
              <a:rPr lang="en-US" sz="2200" dirty="0" smtClean="0">
                <a:latin typeface="Footlight MT Light" pitchFamily="-84" charset="0"/>
              </a:rPr>
              <a:t> el </a:t>
            </a:r>
            <a:r>
              <a:rPr lang="en-US" sz="2200" dirty="0" err="1" smtClean="0">
                <a:latin typeface="Footlight MT Light" pitchFamily="-84" charset="0"/>
              </a:rPr>
              <a:t>mantenerse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calmado</a:t>
            </a:r>
            <a:r>
              <a:rPr lang="en-US" sz="2200" dirty="0" smtClean="0">
                <a:latin typeface="Footlight MT Light" pitchFamily="-84" charset="0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4080"/>
              </a:buClr>
              <a:buFontTx/>
              <a:buChar char="•"/>
            </a:pPr>
            <a:r>
              <a:rPr lang="en-US" sz="2200" dirty="0" err="1" smtClean="0">
                <a:latin typeface="Footlight MT Light" pitchFamily="-84" charset="0"/>
              </a:rPr>
              <a:t>Enséñele</a:t>
            </a:r>
            <a:r>
              <a:rPr lang="en-US" sz="2200" dirty="0" smtClean="0">
                <a:latin typeface="Footlight MT Light" pitchFamily="-84" charset="0"/>
              </a:rPr>
              <a:t> al </a:t>
            </a:r>
            <a:r>
              <a:rPr lang="en-US" sz="2200" dirty="0" err="1" smtClean="0">
                <a:latin typeface="Footlight MT Light" pitchFamily="-84" charset="0"/>
              </a:rPr>
              <a:t>niño</a:t>
            </a:r>
            <a:r>
              <a:rPr lang="en-US" sz="2200" dirty="0" smtClean="0">
                <a:latin typeface="Footlight MT Light" pitchFamily="-84" charset="0"/>
              </a:rPr>
              <a:t>/a los </a:t>
            </a:r>
            <a:r>
              <a:rPr lang="en-US" sz="2200" dirty="0" err="1" smtClean="0">
                <a:latin typeface="Footlight MT Light" pitchFamily="-84" charset="0"/>
              </a:rPr>
              <a:t>pasos</a:t>
            </a:r>
            <a:r>
              <a:rPr lang="en-US" sz="2200" dirty="0" smtClean="0">
                <a:latin typeface="Footlight MT Light" pitchFamily="-84" charset="0"/>
              </a:rPr>
              <a:t> de </a:t>
            </a:r>
            <a:r>
              <a:rPr lang="en-US" sz="2200" dirty="0" err="1" smtClean="0">
                <a:latin typeface="Footlight MT Light" pitchFamily="-84" charset="0"/>
              </a:rPr>
              <a:t>cómo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manejar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sus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sentimientos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y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calmarse</a:t>
            </a:r>
            <a:r>
              <a:rPr lang="en-US" sz="2200" dirty="0" smtClean="0">
                <a:latin typeface="Footlight MT Light" pitchFamily="-84" charset="0"/>
              </a:rPr>
              <a:t> (“</a:t>
            </a:r>
            <a:r>
              <a:rPr lang="en-US" sz="2200" dirty="0" err="1" smtClean="0">
                <a:latin typeface="Footlight MT Light" pitchFamily="-84" charset="0"/>
              </a:rPr>
              <a:t>piensa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como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tortuga</a:t>
            </a:r>
            <a:r>
              <a:rPr lang="en-US" sz="2200" dirty="0" smtClean="0">
                <a:latin typeface="Footlight MT Light" pitchFamily="-84" charset="0"/>
              </a:rPr>
              <a:t>”</a:t>
            </a:r>
            <a:r>
              <a:rPr lang="en-US" sz="2200" dirty="0" smtClean="0">
                <a:latin typeface="Footlight MT Light" pitchFamily="-84" charset="0"/>
              </a:rPr>
              <a:t>)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-84" charset="2"/>
              <a:buChar char="§"/>
            </a:pPr>
            <a:r>
              <a:rPr lang="en-US" sz="2000" dirty="0" smtClean="0">
                <a:latin typeface="Footlight MT Light" pitchFamily="-84" charset="0"/>
              </a:rPr>
              <a:t>Paso 1:  </a:t>
            </a:r>
            <a:r>
              <a:rPr lang="en-US" sz="2000" dirty="0" err="1" smtClean="0">
                <a:latin typeface="Footlight MT Light" pitchFamily="-84" charset="0"/>
              </a:rPr>
              <a:t>Reconoce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que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algo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sucedió</a:t>
            </a:r>
            <a:r>
              <a:rPr lang="en-US" sz="2000" dirty="0" smtClean="0">
                <a:latin typeface="Footlight MT Light" pitchFamily="-84" charset="0"/>
              </a:rPr>
              <a:t>.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-84" charset="2"/>
              <a:buChar char="§"/>
            </a:pPr>
            <a:r>
              <a:rPr lang="en-US" sz="2000" dirty="0" smtClean="0">
                <a:latin typeface="Footlight MT Light" pitchFamily="-84" charset="0"/>
              </a:rPr>
              <a:t>Paso 2:  Detente. </a:t>
            </a:r>
            <a:r>
              <a:rPr lang="en-US" sz="2000" dirty="0" err="1" smtClean="0">
                <a:latin typeface="Footlight MT Light" pitchFamily="-84" charset="0"/>
              </a:rPr>
              <a:t>Piensa</a:t>
            </a:r>
            <a:r>
              <a:rPr lang="en-US" sz="2000" dirty="0" smtClean="0">
                <a:latin typeface="Footlight MT Light" pitchFamily="-84" charset="0"/>
              </a:rPr>
              <a:t>: ¿</a:t>
            </a:r>
            <a:r>
              <a:rPr lang="en-US" sz="2000" dirty="0" err="1" smtClean="0">
                <a:latin typeface="Footlight MT Light" pitchFamily="-84" charset="0"/>
              </a:rPr>
              <a:t>qué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estoy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sintiendo</a:t>
            </a:r>
            <a:r>
              <a:rPr lang="en-US" sz="2000" dirty="0" smtClean="0">
                <a:latin typeface="Footlight MT Light" pitchFamily="-84" charset="0"/>
              </a:rPr>
              <a:t>? </a:t>
            </a:r>
            <a:r>
              <a:rPr lang="en-US" sz="2000" dirty="0" err="1" smtClean="0">
                <a:latin typeface="Footlight MT Light" pitchFamily="-84" charset="0"/>
              </a:rPr>
              <a:t>Reconoce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tu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sentimiento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y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quizá</a:t>
            </a:r>
            <a:r>
              <a:rPr lang="en-US" sz="2000" dirty="0" smtClean="0">
                <a:latin typeface="Footlight MT Light" pitchFamily="-84" charset="0"/>
              </a:rPr>
              <a:t> has </a:t>
            </a:r>
            <a:r>
              <a:rPr lang="en-US" sz="2000" dirty="0" err="1" smtClean="0">
                <a:latin typeface="Footlight MT Light" pitchFamily="-84" charset="0"/>
              </a:rPr>
              <a:t>algo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físico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para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sacar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ese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sentimiento</a:t>
            </a:r>
            <a:endParaRPr lang="en-US" sz="2000" dirty="0" smtClean="0">
              <a:latin typeface="Footlight MT Light" pitchFamily="-84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-84" charset="2"/>
              <a:buChar char="§"/>
            </a:pPr>
            <a:r>
              <a:rPr lang="en-US" sz="2000" dirty="0" smtClean="0">
                <a:latin typeface="Footlight MT Light" pitchFamily="-84" charset="0"/>
              </a:rPr>
              <a:t>Paso 3:  </a:t>
            </a:r>
            <a:r>
              <a:rPr lang="en-US" sz="2000" dirty="0" err="1" smtClean="0">
                <a:latin typeface="Footlight MT Light" pitchFamily="-84" charset="0"/>
              </a:rPr>
              <a:t>Retráete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dentro</a:t>
            </a:r>
            <a:r>
              <a:rPr lang="en-US" sz="2000" dirty="0" smtClean="0">
                <a:latin typeface="Footlight MT Light" pitchFamily="-84" charset="0"/>
              </a:rPr>
              <a:t> de </a:t>
            </a:r>
            <a:r>
              <a:rPr lang="en-US" sz="2000" dirty="0" err="1" smtClean="0">
                <a:latin typeface="Footlight MT Light" pitchFamily="-84" charset="0"/>
              </a:rPr>
              <a:t>tu</a:t>
            </a:r>
            <a:r>
              <a:rPr lang="en-US" sz="2000" dirty="0" smtClean="0">
                <a:latin typeface="Footlight MT Light" pitchFamily="-84" charset="0"/>
              </a:rPr>
              <a:t> “</a:t>
            </a:r>
            <a:r>
              <a:rPr lang="en-US" sz="2000" dirty="0" err="1" smtClean="0">
                <a:latin typeface="Footlight MT Light" pitchFamily="-84" charset="0"/>
              </a:rPr>
              <a:t>caparazón</a:t>
            </a:r>
            <a:r>
              <a:rPr lang="en-US" sz="2000" dirty="0" smtClean="0">
                <a:latin typeface="Footlight MT Light" pitchFamily="-84" charset="0"/>
              </a:rPr>
              <a:t>” </a:t>
            </a:r>
            <a:r>
              <a:rPr lang="en-US" sz="2000" dirty="0" err="1" smtClean="0">
                <a:latin typeface="Footlight MT Light" pitchFamily="-84" charset="0"/>
              </a:rPr>
              <a:t>y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respira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profundo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tres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veces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para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ayudarte</a:t>
            </a:r>
            <a:r>
              <a:rPr lang="en-US" sz="2000" dirty="0" smtClean="0">
                <a:latin typeface="Footlight MT Light" pitchFamily="-84" charset="0"/>
              </a:rPr>
              <a:t> a </a:t>
            </a:r>
            <a:r>
              <a:rPr lang="en-US" sz="2000" dirty="0" err="1" smtClean="0">
                <a:latin typeface="Footlight MT Light" pitchFamily="-84" charset="0"/>
              </a:rPr>
              <a:t>estar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relajado</a:t>
            </a:r>
            <a:r>
              <a:rPr lang="en-US" sz="2000" dirty="0" smtClean="0">
                <a:latin typeface="Footlight MT Light" pitchFamily="-84" charset="0"/>
              </a:rPr>
              <a:t>.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-84" charset="2"/>
              <a:buChar char="§"/>
            </a:pPr>
            <a:r>
              <a:rPr lang="en-US" sz="2000" dirty="0" smtClean="0">
                <a:latin typeface="Footlight MT Light" pitchFamily="-84" charset="0"/>
              </a:rPr>
              <a:t>Paso 4:  Sal, </a:t>
            </a:r>
            <a:r>
              <a:rPr lang="en-US" sz="2000" dirty="0" err="1" smtClean="0">
                <a:latin typeface="Footlight MT Light" pitchFamily="-84" charset="0"/>
              </a:rPr>
              <a:t>expresa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tus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sentimientos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y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piensa</a:t>
            </a:r>
            <a:r>
              <a:rPr lang="en-US" sz="2000" dirty="0" smtClean="0">
                <a:latin typeface="Footlight MT Light" pitchFamily="-84" charset="0"/>
              </a:rPr>
              <a:t> en </a:t>
            </a:r>
            <a:r>
              <a:rPr lang="en-US" sz="2000" dirty="0" err="1" smtClean="0">
                <a:latin typeface="Footlight MT Light" pitchFamily="-84" charset="0"/>
              </a:rPr>
              <a:t>una</a:t>
            </a:r>
            <a:r>
              <a:rPr lang="en-US" sz="2000" dirty="0" smtClean="0">
                <a:latin typeface="Footlight MT Light" pitchFamily="-84" charset="0"/>
              </a:rPr>
              <a:t> </a:t>
            </a:r>
            <a:r>
              <a:rPr lang="en-US" sz="2000" dirty="0" err="1" smtClean="0">
                <a:latin typeface="Footlight MT Light" pitchFamily="-84" charset="0"/>
              </a:rPr>
              <a:t>solución</a:t>
            </a:r>
            <a:r>
              <a:rPr lang="en-US" sz="2000" dirty="0" smtClean="0">
                <a:latin typeface="Footlight MT Light" pitchFamily="-84" charset="0"/>
              </a:rPr>
              <a:t>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4080"/>
              </a:buClr>
              <a:buFontTx/>
              <a:buChar char="•"/>
            </a:pPr>
            <a:r>
              <a:rPr lang="en-US" sz="2200" dirty="0" err="1" smtClean="0">
                <a:latin typeface="Footlight MT Light" pitchFamily="-84" charset="0"/>
              </a:rPr>
              <a:t>Ensaye</a:t>
            </a:r>
            <a:r>
              <a:rPr lang="en-US" sz="2200" dirty="0" smtClean="0">
                <a:latin typeface="Footlight MT Light" pitchFamily="-84" charset="0"/>
              </a:rPr>
              <a:t> los </a:t>
            </a:r>
            <a:r>
              <a:rPr lang="en-US" sz="2200" dirty="0" err="1" smtClean="0">
                <a:latin typeface="Footlight MT Light" pitchFamily="-84" charset="0"/>
              </a:rPr>
              <a:t>pasos</a:t>
            </a:r>
            <a:r>
              <a:rPr lang="en-US" sz="2200" dirty="0" smtClean="0">
                <a:latin typeface="Footlight MT Light" pitchFamily="-84" charset="0"/>
              </a:rPr>
              <a:t> con </a:t>
            </a:r>
            <a:r>
              <a:rPr lang="en-US" sz="2200" dirty="0" err="1" smtClean="0">
                <a:latin typeface="Footlight MT Light" pitchFamily="-84" charset="0"/>
              </a:rPr>
              <a:t>frecuencia</a:t>
            </a:r>
            <a:r>
              <a:rPr lang="en-US" sz="2200" dirty="0" smtClean="0">
                <a:latin typeface="Footlight MT Light" pitchFamily="-84" charset="0"/>
              </a:rPr>
              <a:t> (</a:t>
            </a:r>
            <a:r>
              <a:rPr lang="en-US" sz="2200" dirty="0" err="1" smtClean="0">
                <a:latin typeface="Footlight MT Light" pitchFamily="-84" charset="0"/>
              </a:rPr>
              <a:t>vea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las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tarjetas</a:t>
            </a:r>
            <a:r>
              <a:rPr lang="en-US" sz="2200" dirty="0" smtClean="0">
                <a:latin typeface="Footlight MT Light" pitchFamily="-84" charset="0"/>
              </a:rPr>
              <a:t> de </a:t>
            </a:r>
            <a:r>
              <a:rPr lang="en-US" sz="2200" dirty="0" err="1" smtClean="0">
                <a:latin typeface="Footlight MT Light" pitchFamily="-84" charset="0"/>
              </a:rPr>
              <a:t>apoyo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que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resumen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cada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paso</a:t>
            </a:r>
            <a:r>
              <a:rPr lang="en-US" sz="2200" dirty="0" smtClean="0">
                <a:latin typeface="Footlight MT Light" pitchFamily="-84" charset="0"/>
              </a:rPr>
              <a:t>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4080"/>
              </a:buClr>
              <a:buFontTx/>
              <a:buChar char="•"/>
            </a:pPr>
            <a:r>
              <a:rPr lang="en-US" sz="2200" dirty="0" smtClean="0">
                <a:latin typeface="Footlight MT Light" pitchFamily="-84" charset="0"/>
              </a:rPr>
              <a:t>Prepare </a:t>
            </a:r>
            <a:r>
              <a:rPr lang="en-US" sz="2200" dirty="0" err="1" smtClean="0">
                <a:latin typeface="Footlight MT Light" pitchFamily="-84" charset="0"/>
              </a:rPr>
              <a:t>y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ayuda</a:t>
            </a:r>
            <a:r>
              <a:rPr lang="en-US" sz="2200" dirty="0" smtClean="0">
                <a:latin typeface="Footlight MT Light" pitchFamily="-84" charset="0"/>
              </a:rPr>
              <a:t> al/la </a:t>
            </a:r>
            <a:r>
              <a:rPr lang="en-US" sz="2200" dirty="0" err="1" smtClean="0">
                <a:latin typeface="Footlight MT Light" pitchFamily="-84" charset="0"/>
              </a:rPr>
              <a:t>niño</a:t>
            </a:r>
            <a:r>
              <a:rPr lang="en-US" sz="2200" dirty="0" smtClean="0">
                <a:latin typeface="Footlight MT Light" pitchFamily="-84" charset="0"/>
              </a:rPr>
              <a:t>/a </a:t>
            </a:r>
            <a:r>
              <a:rPr lang="en-US" sz="2200" dirty="0" err="1" smtClean="0">
                <a:latin typeface="Footlight MT Light" pitchFamily="-84" charset="0"/>
              </a:rPr>
              <a:t>para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que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maneje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las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emociones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fuertes</a:t>
            </a:r>
            <a:r>
              <a:rPr lang="en-US" sz="2200" dirty="0" smtClean="0">
                <a:latin typeface="Footlight MT Light" pitchFamily="-84" charset="0"/>
              </a:rPr>
              <a:t>  </a:t>
            </a:r>
            <a:r>
              <a:rPr lang="en-US" sz="2200" dirty="0" err="1" smtClean="0">
                <a:latin typeface="Footlight MT Light" pitchFamily="-84" charset="0"/>
              </a:rPr>
              <a:t>y</a:t>
            </a:r>
            <a:r>
              <a:rPr lang="en-US" sz="2200" dirty="0" smtClean="0">
                <a:latin typeface="Footlight MT Light" pitchFamily="-84" charset="0"/>
              </a:rPr>
              <a:t> a </a:t>
            </a:r>
            <a:r>
              <a:rPr lang="en-US" sz="2200" dirty="0" err="1" smtClean="0">
                <a:latin typeface="Footlight MT Light" pitchFamily="-84" charset="0"/>
              </a:rPr>
              <a:t>pensar</a:t>
            </a:r>
            <a:r>
              <a:rPr lang="en-US" sz="2200" dirty="0" smtClean="0">
                <a:latin typeface="Footlight MT Light" pitchFamily="-84" charset="0"/>
              </a:rPr>
              <a:t> en </a:t>
            </a:r>
            <a:r>
              <a:rPr lang="en-US" sz="2200" dirty="0" err="1" smtClean="0">
                <a:latin typeface="Footlight MT Light" pitchFamily="-84" charset="0"/>
              </a:rPr>
              <a:t>una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solución</a:t>
            </a:r>
            <a:r>
              <a:rPr lang="en-US" sz="2200" dirty="0" smtClean="0">
                <a:latin typeface="Footlight MT Light" pitchFamily="-84" charset="0"/>
              </a:rPr>
              <a:t> (</a:t>
            </a:r>
            <a:r>
              <a:rPr lang="en-US" sz="2200" dirty="0" err="1" smtClean="0">
                <a:latin typeface="Footlight MT Light" pitchFamily="-84" charset="0"/>
              </a:rPr>
              <a:t>vea</a:t>
            </a:r>
            <a:r>
              <a:rPr lang="en-US" sz="2200" dirty="0" smtClean="0">
                <a:latin typeface="Footlight MT Light" pitchFamily="-84" charset="0"/>
              </a:rPr>
              <a:t> la </a:t>
            </a:r>
            <a:r>
              <a:rPr lang="en-US" sz="2200" dirty="0" err="1" smtClean="0">
                <a:latin typeface="Footlight MT Light" pitchFamily="-84" charset="0"/>
              </a:rPr>
              <a:t>lista</a:t>
            </a:r>
            <a:r>
              <a:rPr lang="en-US" sz="2200" dirty="0" smtClean="0">
                <a:latin typeface="Footlight MT Light" pitchFamily="-84" charset="0"/>
              </a:rPr>
              <a:t> “¿</a:t>
            </a:r>
            <a:r>
              <a:rPr lang="en-US" sz="2200" dirty="0" err="1" smtClean="0">
                <a:latin typeface="Footlight MT Light" pitchFamily="-84" charset="0"/>
              </a:rPr>
              <a:t>Qué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puede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hacer</a:t>
            </a:r>
            <a:r>
              <a:rPr lang="en-US" sz="2200" dirty="0" smtClean="0">
                <a:latin typeface="Footlight MT Light" pitchFamily="-84" charset="0"/>
              </a:rPr>
              <a:t> el/la </a:t>
            </a:r>
            <a:r>
              <a:rPr lang="en-US" sz="2200" dirty="0" err="1" smtClean="0">
                <a:latin typeface="Footlight MT Light" pitchFamily="-84" charset="0"/>
              </a:rPr>
              <a:t>niño</a:t>
            </a:r>
            <a:r>
              <a:rPr lang="en-US" sz="2200" dirty="0" smtClean="0">
                <a:latin typeface="Footlight MT Light" pitchFamily="-84" charset="0"/>
              </a:rPr>
              <a:t>/a?”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4080"/>
              </a:buClr>
              <a:buFontTx/>
              <a:buChar char="•"/>
            </a:pPr>
            <a:r>
              <a:rPr lang="en-US" sz="2200" dirty="0" smtClean="0">
                <a:latin typeface="Footlight MT Light" pitchFamily="-84" charset="0"/>
              </a:rPr>
              <a:t>Dele </a:t>
            </a:r>
            <a:r>
              <a:rPr lang="en-US" sz="2200" dirty="0" err="1" smtClean="0">
                <a:latin typeface="Footlight MT Light" pitchFamily="-84" charset="0"/>
              </a:rPr>
              <a:t>ánimo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y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reconocimiento</a:t>
            </a:r>
            <a:r>
              <a:rPr lang="en-US" sz="2200" dirty="0" smtClean="0">
                <a:latin typeface="Footlight MT Light" pitchFamily="-84" charset="0"/>
              </a:rPr>
              <a:t> al/la </a:t>
            </a:r>
            <a:r>
              <a:rPr lang="en-US" sz="2200" dirty="0" err="1" smtClean="0">
                <a:latin typeface="Footlight MT Light" pitchFamily="-84" charset="0"/>
              </a:rPr>
              <a:t>niño</a:t>
            </a:r>
            <a:r>
              <a:rPr lang="en-US" sz="2200" dirty="0" smtClean="0">
                <a:latin typeface="Footlight MT Light" pitchFamily="-84" charset="0"/>
              </a:rPr>
              <a:t>/a a </a:t>
            </a:r>
            <a:r>
              <a:rPr lang="en-US" sz="2200" dirty="0" err="1" smtClean="0">
                <a:latin typeface="Footlight MT Light" pitchFamily="-84" charset="0"/>
              </a:rPr>
              <a:t>medida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que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ellos</a:t>
            </a:r>
            <a:r>
              <a:rPr lang="en-US" sz="2200" dirty="0" smtClean="0">
                <a:latin typeface="Footlight MT Light" pitchFamily="-84" charset="0"/>
              </a:rPr>
              <a:t> se </a:t>
            </a:r>
            <a:r>
              <a:rPr lang="en-US" sz="2200" dirty="0" err="1" smtClean="0">
                <a:latin typeface="Footlight MT Light" pitchFamily="-84" charset="0"/>
              </a:rPr>
              <a:t>esfuercen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por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poner</a:t>
            </a:r>
            <a:r>
              <a:rPr lang="en-US" sz="2200" dirty="0" smtClean="0">
                <a:latin typeface="Footlight MT Light" pitchFamily="-84" charset="0"/>
              </a:rPr>
              <a:t> en </a:t>
            </a:r>
            <a:r>
              <a:rPr lang="en-US" sz="2200" dirty="0" err="1" smtClean="0">
                <a:latin typeface="Footlight MT Light" pitchFamily="-84" charset="0"/>
              </a:rPr>
              <a:t>práctica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estos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pasos</a:t>
            </a:r>
            <a:endParaRPr lang="en-US" sz="2200" dirty="0" smtClean="0">
              <a:latin typeface="Footlight MT Light" pitchFamily="-8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4080"/>
              </a:buClr>
              <a:buFontTx/>
              <a:buChar char="•"/>
            </a:pPr>
            <a:r>
              <a:rPr lang="en-US" sz="2200" dirty="0" err="1" smtClean="0">
                <a:latin typeface="Footlight MT Light" pitchFamily="-84" charset="0"/>
              </a:rPr>
              <a:t>Involucre</a:t>
            </a:r>
            <a:r>
              <a:rPr lang="en-US" sz="2200" dirty="0" smtClean="0">
                <a:latin typeface="Footlight MT Light" pitchFamily="-84" charset="0"/>
              </a:rPr>
              <a:t> a </a:t>
            </a:r>
            <a:r>
              <a:rPr lang="en-US" sz="2200" dirty="0" err="1" smtClean="0">
                <a:latin typeface="Footlight MT Light" pitchFamily="-84" charset="0"/>
              </a:rPr>
              <a:t>las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dirty="0" err="1" smtClean="0">
                <a:latin typeface="Footlight MT Light" pitchFamily="-84" charset="0"/>
              </a:rPr>
              <a:t>familias</a:t>
            </a:r>
            <a:r>
              <a:rPr lang="en-US" sz="2200" dirty="0" smtClean="0">
                <a:latin typeface="Footlight MT Light" pitchFamily="-84" charset="0"/>
              </a:rPr>
              <a:t> – </a:t>
            </a:r>
            <a:r>
              <a:rPr lang="en-US" sz="2200" dirty="0" err="1" smtClean="0">
                <a:latin typeface="Footlight MT Light" pitchFamily="-84" charset="0"/>
              </a:rPr>
              <a:t>enséñeles</a:t>
            </a:r>
            <a:r>
              <a:rPr lang="en-US" sz="2200" dirty="0" smtClean="0">
                <a:latin typeface="Footlight MT Light" pitchFamily="-84" charset="0"/>
              </a:rPr>
              <a:t>  la “</a:t>
            </a:r>
            <a:r>
              <a:rPr lang="en-US" sz="2200" dirty="0" err="1" smtClean="0">
                <a:latin typeface="Footlight MT Light" pitchFamily="-84" charset="0"/>
              </a:rPr>
              <a:t>Técnica</a:t>
            </a:r>
            <a:r>
              <a:rPr lang="en-US" sz="2200" dirty="0" smtClean="0">
                <a:latin typeface="Footlight MT Light" pitchFamily="-84" charset="0"/>
              </a:rPr>
              <a:t> </a:t>
            </a:r>
            <a:r>
              <a:rPr lang="en-US" sz="2200" smtClean="0">
                <a:latin typeface="Footlight MT Light" pitchFamily="-84" charset="0"/>
              </a:rPr>
              <a:t>del</a:t>
            </a:r>
            <a:r>
              <a:rPr lang="en-US" sz="2200" smtClean="0">
                <a:latin typeface="Footlight MT Light" pitchFamily="-84" charset="0"/>
              </a:rPr>
              <a:t> Tortuga” </a:t>
            </a:r>
            <a:endParaRPr lang="en-US" sz="2200" dirty="0">
              <a:latin typeface="Footlight MT Light" pitchFamily="-8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/>
          <p:cNvPicPr>
            <a:picLocks noChangeAspect="1" noChangeArrowheads="1"/>
          </p:cNvPicPr>
          <p:nvPr/>
        </p:nvPicPr>
        <p:blipFill>
          <a:blip r:embed="rId3"/>
          <a:srcRect l="3163" t="1135" r="47804" b="72263"/>
          <a:stretch>
            <a:fillRect/>
          </a:stretch>
        </p:blipFill>
        <p:spPr bwMode="auto">
          <a:xfrm>
            <a:off x="457200" y="349250"/>
            <a:ext cx="23622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4648200" y="7620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-84" charset="0"/>
            </a:endParaRPr>
          </a:p>
        </p:txBody>
      </p:sp>
      <p:sp>
        <p:nvSpPr>
          <p:cNvPr id="67588" name="Title 7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248400" cy="1143000"/>
          </a:xfrm>
        </p:spPr>
        <p:txBody>
          <a:bodyPr/>
          <a:lstStyle/>
          <a:p>
            <a:r>
              <a:rPr lang="en-US" sz="3000" dirty="0" smtClean="0"/>
              <a:t>¿</a:t>
            </a:r>
            <a:r>
              <a:rPr lang="en-US" sz="3000" dirty="0" err="1" smtClean="0"/>
              <a:t>Qué</a:t>
            </a:r>
            <a:r>
              <a:rPr lang="en-US" sz="3000" dirty="0" smtClean="0"/>
              <a:t> </a:t>
            </a:r>
            <a:r>
              <a:rPr lang="en-US" sz="3000" dirty="0" err="1" smtClean="0"/>
              <a:t>Puede</a:t>
            </a:r>
            <a:r>
              <a:rPr lang="en-US" sz="3000" dirty="0" smtClean="0"/>
              <a:t> </a:t>
            </a:r>
            <a:r>
              <a:rPr lang="en-US" sz="3000" dirty="0" err="1" smtClean="0"/>
              <a:t>Hacer</a:t>
            </a:r>
            <a:r>
              <a:rPr lang="en-US" sz="3000" dirty="0" smtClean="0"/>
              <a:t> un/a Niño/a? </a:t>
            </a:r>
          </a:p>
        </p:txBody>
      </p:sp>
      <p:sp>
        <p:nvSpPr>
          <p:cNvPr id="6758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3475038"/>
            <a:ext cx="4267200" cy="3154362"/>
          </a:xfrm>
        </p:spPr>
        <p:txBody>
          <a:bodyPr/>
          <a:lstStyle/>
          <a:p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un/a maestro/a</a:t>
            </a:r>
          </a:p>
          <a:p>
            <a:r>
              <a:rPr lang="en-US" sz="2800" dirty="0" err="1" smtClean="0"/>
              <a:t>Pídelo</a:t>
            </a:r>
            <a:r>
              <a:rPr lang="en-US" sz="2800" dirty="0" smtClean="0"/>
              <a:t> de </a:t>
            </a:r>
            <a:r>
              <a:rPr lang="en-US" sz="2800" dirty="0" err="1" smtClean="0"/>
              <a:t>manera</a:t>
            </a:r>
            <a:r>
              <a:rPr lang="en-US" sz="2800" dirty="0" smtClean="0"/>
              <a:t> </a:t>
            </a:r>
            <a:r>
              <a:rPr lang="en-US" sz="2800" dirty="0" err="1" smtClean="0"/>
              <a:t>amable</a:t>
            </a:r>
            <a:endParaRPr lang="en-US" sz="2800" dirty="0" smtClean="0"/>
          </a:p>
          <a:p>
            <a:r>
              <a:rPr lang="en-US" sz="2800" dirty="0" err="1" smtClean="0"/>
              <a:t>Ignora</a:t>
            </a:r>
            <a:endParaRPr lang="en-US" sz="2800" dirty="0" smtClean="0"/>
          </a:p>
          <a:p>
            <a:r>
              <a:rPr lang="en-US" sz="2800" dirty="0" err="1" smtClean="0"/>
              <a:t>Juega</a:t>
            </a:r>
            <a:endParaRPr lang="en-US" sz="2800" dirty="0" smtClean="0"/>
          </a:p>
          <a:p>
            <a:r>
              <a:rPr lang="en-US" sz="2800" dirty="0" smtClean="0"/>
              <a:t>Di, “</a:t>
            </a:r>
            <a:r>
              <a:rPr lang="en-US" sz="2800" dirty="0" err="1" smtClean="0"/>
              <a:t>Por</a:t>
            </a:r>
            <a:r>
              <a:rPr lang="en-US" sz="2800" dirty="0" smtClean="0"/>
              <a:t> favor detente.”</a:t>
            </a:r>
          </a:p>
          <a:p>
            <a:r>
              <a:rPr lang="en-US" sz="2800" dirty="0" smtClean="0"/>
              <a:t>Di, “</a:t>
            </a:r>
            <a:r>
              <a:rPr lang="en-US" sz="2800" dirty="0" err="1" smtClean="0"/>
              <a:t>Por</a:t>
            </a:r>
            <a:r>
              <a:rPr lang="en-US" sz="2800" dirty="0" smtClean="0"/>
              <a:t> favor.”  </a:t>
            </a:r>
            <a:endParaRPr lang="en-US" dirty="0" smtClean="0"/>
          </a:p>
        </p:txBody>
      </p:sp>
      <p:sp>
        <p:nvSpPr>
          <p:cNvPr id="67590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361950" y="2133600"/>
            <a:ext cx="8420100" cy="990600"/>
          </a:xfrm>
        </p:spPr>
        <p:txBody>
          <a:bodyPr anchor="t"/>
          <a:lstStyle/>
          <a:p>
            <a:pPr algn="ctr"/>
            <a:r>
              <a:rPr lang="en-US" sz="2800" dirty="0" err="1" smtClean="0"/>
              <a:t>Ayude</a:t>
            </a:r>
            <a:r>
              <a:rPr lang="en-US" sz="2800" dirty="0" smtClean="0"/>
              <a:t> al/la </a:t>
            </a:r>
            <a:r>
              <a:rPr lang="en-US" sz="2800" dirty="0" err="1" smtClean="0"/>
              <a:t>niño</a:t>
            </a:r>
            <a:r>
              <a:rPr lang="en-US" sz="2800" dirty="0" smtClean="0"/>
              <a:t>/a a </a:t>
            </a:r>
            <a:r>
              <a:rPr lang="en-US" sz="2800" dirty="0" err="1" smtClean="0"/>
              <a:t>Pensar</a:t>
            </a:r>
            <a:r>
              <a:rPr lang="en-US" sz="2800" dirty="0" smtClean="0"/>
              <a:t> en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Posible</a:t>
            </a:r>
            <a:r>
              <a:rPr lang="en-US" sz="2800" dirty="0" smtClean="0"/>
              <a:t> </a:t>
            </a:r>
            <a:r>
              <a:rPr lang="en-US" sz="2800" dirty="0" err="1" smtClean="0"/>
              <a:t>Solución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b="0" i="1" dirty="0" smtClean="0"/>
              <a:t>(</a:t>
            </a:r>
            <a:r>
              <a:rPr lang="en-US" sz="2800" b="0" i="1" dirty="0" err="1" smtClean="0"/>
              <a:t>Éstas</a:t>
            </a:r>
            <a:r>
              <a:rPr lang="en-US" sz="2800" b="0" i="1" dirty="0" smtClean="0"/>
              <a:t> son del Kit de </a:t>
            </a:r>
            <a:r>
              <a:rPr lang="en-US" sz="2800" b="0" i="1" dirty="0" err="1" smtClean="0"/>
              <a:t>Soluciones</a:t>
            </a:r>
            <a:r>
              <a:rPr lang="en-US" sz="2800" b="0" i="1" dirty="0" smtClean="0"/>
              <a:t>)</a:t>
            </a:r>
          </a:p>
        </p:txBody>
      </p:sp>
      <p:sp>
        <p:nvSpPr>
          <p:cNvPr id="67591" name="Content Placeholder 16"/>
          <p:cNvSpPr>
            <a:spLocks noGrp="1"/>
          </p:cNvSpPr>
          <p:nvPr>
            <p:ph sz="quarter" idx="4"/>
          </p:nvPr>
        </p:nvSpPr>
        <p:spPr>
          <a:xfrm>
            <a:off x="4645025" y="3475038"/>
            <a:ext cx="4041775" cy="3154362"/>
          </a:xfrm>
        </p:spPr>
        <p:txBody>
          <a:bodyPr/>
          <a:lstStyle/>
          <a:p>
            <a:r>
              <a:rPr lang="en-US" sz="2800" dirty="0" err="1" smtClean="0"/>
              <a:t>Comparte</a:t>
            </a:r>
            <a:endParaRPr lang="en-US" sz="2800" dirty="0" smtClean="0"/>
          </a:p>
          <a:p>
            <a:r>
              <a:rPr lang="en-US" sz="2800" dirty="0" smtClean="0"/>
              <a:t>Cambia un </a:t>
            </a:r>
            <a:r>
              <a:rPr lang="en-US" sz="2800" dirty="0" err="1" smtClean="0"/>
              <a:t>juguete/artículo</a:t>
            </a:r>
            <a:endParaRPr lang="en-US" sz="2800" dirty="0" smtClean="0"/>
          </a:p>
          <a:p>
            <a:r>
              <a:rPr lang="en-US" sz="2800" dirty="0" err="1" smtClean="0"/>
              <a:t>Espera</a:t>
            </a:r>
            <a:r>
              <a:rPr lang="en-US" sz="2800" dirty="0" smtClean="0"/>
              <a:t> </a:t>
            </a:r>
            <a:r>
              <a:rPr lang="en-US" sz="2800" dirty="0" err="1" smtClean="0"/>
              <a:t>y</a:t>
            </a:r>
            <a:r>
              <a:rPr lang="en-US" sz="2800" dirty="0" smtClean="0"/>
              <a:t> </a:t>
            </a:r>
            <a:r>
              <a:rPr lang="en-US" sz="2800" dirty="0" err="1" smtClean="0"/>
              <a:t>tomen</a:t>
            </a:r>
            <a:r>
              <a:rPr lang="en-US" sz="2800" dirty="0" smtClean="0"/>
              <a:t> </a:t>
            </a:r>
            <a:r>
              <a:rPr lang="en-US" sz="2800" dirty="0" err="1" smtClean="0"/>
              <a:t>turnos</a:t>
            </a:r>
            <a:endParaRPr lang="en-US" sz="2800" dirty="0" smtClean="0"/>
          </a:p>
          <a:p>
            <a:r>
              <a:rPr lang="en-US" sz="2800" dirty="0" err="1" smtClean="0"/>
              <a:t>Fijen</a:t>
            </a:r>
            <a:r>
              <a:rPr lang="en-US" sz="2800" dirty="0" smtClean="0"/>
              <a:t> un </a:t>
            </a:r>
            <a:r>
              <a:rPr lang="en-US" sz="2800" dirty="0" err="1" smtClean="0"/>
              <a:t>temporizador</a:t>
            </a:r>
            <a:endParaRPr lang="en-U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100" dirty="0" err="1" smtClean="0"/>
              <a:t>Estimado</a:t>
            </a:r>
            <a:r>
              <a:rPr lang="en-US" sz="2100" dirty="0" smtClean="0"/>
              <a:t> Padre,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100" dirty="0" smtClean="0"/>
              <a:t>     El </a:t>
            </a:r>
            <a:r>
              <a:rPr lang="en-US" sz="2100" dirty="0" err="1" smtClean="0"/>
              <a:t>día</a:t>
            </a:r>
            <a:r>
              <a:rPr lang="en-US" sz="2100" dirty="0" smtClean="0"/>
              <a:t> de </a:t>
            </a:r>
            <a:r>
              <a:rPr lang="en-US" sz="2100" dirty="0" err="1" smtClean="0"/>
              <a:t>hoy</a:t>
            </a:r>
            <a:r>
              <a:rPr lang="en-US" sz="2100" dirty="0" smtClean="0"/>
              <a:t> </a:t>
            </a:r>
            <a:r>
              <a:rPr lang="en-US" sz="2100" dirty="0" err="1" smtClean="0"/>
              <a:t>Juanito</a:t>
            </a:r>
            <a:r>
              <a:rPr lang="en-US" sz="2100" dirty="0" smtClean="0"/>
              <a:t> </a:t>
            </a:r>
            <a:r>
              <a:rPr lang="en-US" sz="2100" dirty="0" err="1" smtClean="0"/>
              <a:t>manejo</a:t>
            </a:r>
            <a:r>
              <a:rPr lang="en-US" sz="2100" dirty="0" smtClean="0"/>
              <a:t> de </a:t>
            </a:r>
            <a:r>
              <a:rPr lang="en-US" sz="2100" dirty="0" err="1" smtClean="0"/>
              <a:t>manera</a:t>
            </a:r>
            <a:r>
              <a:rPr lang="en-US" sz="2100" dirty="0" smtClean="0"/>
              <a:t> </a:t>
            </a:r>
            <a:r>
              <a:rPr lang="en-US" sz="2100" dirty="0" err="1" smtClean="0"/>
              <a:t>exitosa</a:t>
            </a:r>
            <a:r>
              <a:rPr lang="en-US" sz="2100" dirty="0" smtClean="0"/>
              <a:t> </a:t>
            </a:r>
            <a:r>
              <a:rPr lang="en-US" sz="2100" dirty="0" err="1" smtClean="0"/>
              <a:t>su</a:t>
            </a:r>
            <a:r>
              <a:rPr lang="en-US" sz="2100" dirty="0" smtClean="0"/>
              <a:t> </a:t>
            </a:r>
            <a:r>
              <a:rPr lang="en-US" sz="2100" dirty="0" err="1" smtClean="0"/>
              <a:t>frustración</a:t>
            </a:r>
            <a:r>
              <a:rPr lang="en-US" sz="2100" dirty="0" smtClean="0"/>
              <a:t> </a:t>
            </a:r>
            <a:r>
              <a:rPr lang="en-US" sz="2100" dirty="0" err="1" smtClean="0"/>
              <a:t>y</a:t>
            </a:r>
            <a:r>
              <a:rPr lang="en-US" sz="2100" dirty="0" smtClean="0"/>
              <a:t> </a:t>
            </a:r>
            <a:r>
              <a:rPr lang="en-US" sz="2100" dirty="0" err="1" smtClean="0"/>
              <a:t>enojo</a:t>
            </a:r>
            <a:r>
              <a:rPr lang="en-US" sz="2100" dirty="0" smtClean="0"/>
              <a:t> </a:t>
            </a:r>
            <a:r>
              <a:rPr lang="en-US" sz="2100" dirty="0" err="1" smtClean="0"/>
              <a:t>cuando</a:t>
            </a:r>
            <a:r>
              <a:rPr lang="en-US" sz="2100" dirty="0" smtClean="0"/>
              <a:t> se </a:t>
            </a:r>
            <a:r>
              <a:rPr lang="en-US" sz="2100" dirty="0" err="1" smtClean="0"/>
              <a:t>nos</a:t>
            </a:r>
            <a:r>
              <a:rPr lang="en-US" sz="2100" dirty="0" smtClean="0"/>
              <a:t> </a:t>
            </a:r>
            <a:r>
              <a:rPr lang="en-US" sz="2100" dirty="0" err="1" smtClean="0"/>
              <a:t>acabaron</a:t>
            </a:r>
            <a:r>
              <a:rPr lang="en-US" sz="2100" dirty="0" smtClean="0"/>
              <a:t> </a:t>
            </a:r>
            <a:r>
              <a:rPr lang="en-US" sz="2100" dirty="0" err="1" smtClean="0"/>
              <a:t>sus</a:t>
            </a:r>
            <a:r>
              <a:rPr lang="en-US" sz="2100" dirty="0" smtClean="0"/>
              <a:t> </a:t>
            </a:r>
            <a:r>
              <a:rPr lang="en-US" sz="2100" dirty="0" err="1" smtClean="0"/>
              <a:t>galletas</a:t>
            </a:r>
            <a:r>
              <a:rPr lang="en-US" sz="2100" dirty="0" smtClean="0"/>
              <a:t> </a:t>
            </a:r>
            <a:r>
              <a:rPr lang="en-US" sz="2100" dirty="0" err="1" smtClean="0"/>
              <a:t>favoritas</a:t>
            </a:r>
            <a:r>
              <a:rPr lang="en-US" sz="2100" dirty="0" smtClean="0"/>
              <a:t> a la </a:t>
            </a:r>
            <a:r>
              <a:rPr lang="en-US" sz="2100" dirty="0" err="1" smtClean="0"/>
              <a:t>hora</a:t>
            </a:r>
            <a:r>
              <a:rPr lang="en-US" sz="2100" dirty="0" smtClean="0"/>
              <a:t> del </a:t>
            </a:r>
            <a:r>
              <a:rPr lang="en-US" sz="2100" dirty="0" err="1" smtClean="0"/>
              <a:t>refrigerio</a:t>
            </a:r>
            <a:r>
              <a:rPr lang="en-US" sz="2100" dirty="0" smtClean="0"/>
              <a:t>. </a:t>
            </a:r>
            <a:r>
              <a:rPr lang="en-US" sz="2100" dirty="0" err="1" smtClean="0"/>
              <a:t>Cuando</a:t>
            </a:r>
            <a:r>
              <a:rPr lang="en-US" sz="2100" dirty="0" smtClean="0"/>
              <a:t> </a:t>
            </a:r>
            <a:r>
              <a:rPr lang="en-US" sz="2100" dirty="0" err="1" smtClean="0"/>
              <a:t>él</a:t>
            </a:r>
            <a:r>
              <a:rPr lang="en-US" sz="2100" dirty="0" smtClean="0"/>
              <a:t> </a:t>
            </a:r>
            <a:r>
              <a:rPr lang="en-US" sz="2100" dirty="0" err="1" smtClean="0"/>
              <a:t>sintió</a:t>
            </a:r>
            <a:r>
              <a:rPr lang="en-US" sz="2100" dirty="0" smtClean="0"/>
              <a:t> </a:t>
            </a:r>
            <a:r>
              <a:rPr lang="en-US" sz="2100" dirty="0" err="1" smtClean="0"/>
              <a:t>que</a:t>
            </a:r>
            <a:r>
              <a:rPr lang="en-US" sz="2100" dirty="0" smtClean="0"/>
              <a:t> se </a:t>
            </a:r>
            <a:r>
              <a:rPr lang="en-US" sz="2100" dirty="0" err="1" smtClean="0"/>
              <a:t>estaba</a:t>
            </a:r>
            <a:r>
              <a:rPr lang="en-US" sz="2100" dirty="0" smtClean="0"/>
              <a:t> </a:t>
            </a:r>
            <a:r>
              <a:rPr lang="en-US" sz="2100" dirty="0" err="1" smtClean="0"/>
              <a:t>enfadando</a:t>
            </a:r>
            <a:r>
              <a:rPr lang="en-US" sz="2100" dirty="0" smtClean="0"/>
              <a:t>, se </a:t>
            </a:r>
            <a:r>
              <a:rPr lang="en-US" sz="2100" dirty="0" err="1" smtClean="0"/>
              <a:t>detuvo</a:t>
            </a:r>
            <a:r>
              <a:rPr lang="en-US" sz="2100" dirty="0" smtClean="0"/>
              <a:t>, </a:t>
            </a:r>
            <a:r>
              <a:rPr lang="en-US" sz="2100" dirty="0" err="1" smtClean="0"/>
              <a:t>respiró</a:t>
            </a:r>
            <a:r>
              <a:rPr lang="en-US" sz="2100" dirty="0" smtClean="0"/>
              <a:t> </a:t>
            </a:r>
            <a:r>
              <a:rPr lang="en-US" sz="2100" dirty="0" err="1" smtClean="0"/>
              <a:t>profundo</a:t>
            </a:r>
            <a:r>
              <a:rPr lang="en-US" sz="2100" dirty="0" smtClean="0"/>
              <a:t> </a:t>
            </a:r>
            <a:r>
              <a:rPr lang="en-US" sz="2100" dirty="0" err="1" smtClean="0"/>
              <a:t>tres</a:t>
            </a:r>
            <a:r>
              <a:rPr lang="en-US" sz="2100" dirty="0" smtClean="0"/>
              <a:t> </a:t>
            </a:r>
            <a:r>
              <a:rPr lang="en-US" sz="2100" dirty="0" err="1" smtClean="0"/>
              <a:t>veces</a:t>
            </a:r>
            <a:r>
              <a:rPr lang="en-US" sz="2100" dirty="0" smtClean="0"/>
              <a:t> </a:t>
            </a:r>
            <a:r>
              <a:rPr lang="en-US" sz="2100" dirty="0" err="1" smtClean="0"/>
              <a:t>y</a:t>
            </a:r>
            <a:r>
              <a:rPr lang="en-US" sz="2100" dirty="0" smtClean="0"/>
              <a:t> </a:t>
            </a:r>
            <a:r>
              <a:rPr lang="en-US" sz="2100" dirty="0" err="1" smtClean="0"/>
              <a:t>decidió</a:t>
            </a:r>
            <a:r>
              <a:rPr lang="en-US" sz="2100" dirty="0" smtClean="0"/>
              <a:t> </a:t>
            </a:r>
            <a:r>
              <a:rPr lang="en-US" sz="2100" dirty="0" err="1" smtClean="0"/>
              <a:t>que</a:t>
            </a:r>
            <a:r>
              <a:rPr lang="en-US" sz="2100" dirty="0" smtClean="0"/>
              <a:t> </a:t>
            </a:r>
            <a:r>
              <a:rPr lang="en-US" sz="2100" dirty="0" err="1" smtClean="0"/>
              <a:t>probaría</a:t>
            </a:r>
            <a:r>
              <a:rPr lang="en-US" sz="2100" dirty="0" smtClean="0"/>
              <a:t> </a:t>
            </a:r>
            <a:r>
              <a:rPr lang="en-US" sz="2100" dirty="0" err="1" smtClean="0"/>
              <a:t>una</a:t>
            </a:r>
            <a:r>
              <a:rPr lang="en-US" sz="2100" dirty="0" smtClean="0"/>
              <a:t> de </a:t>
            </a:r>
            <a:r>
              <a:rPr lang="en-US" sz="2100" dirty="0" err="1" smtClean="0"/>
              <a:t>las</a:t>
            </a:r>
            <a:r>
              <a:rPr lang="en-US" sz="2100" dirty="0" smtClean="0"/>
              <a:t> </a:t>
            </a:r>
            <a:r>
              <a:rPr lang="en-US" sz="2100" dirty="0" err="1" smtClean="0"/>
              <a:t>otras</a:t>
            </a:r>
            <a:r>
              <a:rPr lang="en-US" sz="2100" dirty="0" smtClean="0"/>
              <a:t> </a:t>
            </a:r>
            <a:r>
              <a:rPr lang="en-US" sz="2100" dirty="0" err="1" smtClean="0"/>
              <a:t>galletas</a:t>
            </a:r>
            <a:r>
              <a:rPr lang="en-US" sz="2100" dirty="0" smtClean="0"/>
              <a:t>. ¡</a:t>
            </a:r>
            <a:r>
              <a:rPr lang="en-US" sz="2100" dirty="0" err="1" smtClean="0"/>
              <a:t>Esa</a:t>
            </a:r>
            <a:r>
              <a:rPr lang="en-US" sz="2100" dirty="0" smtClean="0"/>
              <a:t> </a:t>
            </a:r>
            <a:r>
              <a:rPr lang="en-US" sz="2100" dirty="0" err="1" smtClean="0"/>
              <a:t>fue</a:t>
            </a:r>
            <a:r>
              <a:rPr lang="en-US" sz="2100" dirty="0" smtClean="0"/>
              <a:t> </a:t>
            </a:r>
            <a:r>
              <a:rPr lang="en-US" sz="2100" dirty="0" err="1" smtClean="0"/>
              <a:t>una</a:t>
            </a:r>
            <a:r>
              <a:rPr lang="en-US" sz="2100" dirty="0" smtClean="0"/>
              <a:t> </a:t>
            </a:r>
            <a:r>
              <a:rPr lang="en-US" sz="2100" dirty="0" err="1" smtClean="0"/>
              <a:t>gran</a:t>
            </a:r>
            <a:r>
              <a:rPr lang="en-US" sz="2100" dirty="0" smtClean="0"/>
              <a:t> </a:t>
            </a:r>
            <a:r>
              <a:rPr lang="en-US" sz="2100" dirty="0" err="1" smtClean="0"/>
              <a:t>solución</a:t>
            </a:r>
            <a:r>
              <a:rPr lang="en-US" sz="2100" dirty="0" smtClean="0"/>
              <a:t> </a:t>
            </a:r>
            <a:r>
              <a:rPr lang="en-US" sz="2100" dirty="0" err="1" smtClean="0"/>
              <a:t>y</a:t>
            </a:r>
            <a:r>
              <a:rPr lang="en-US" sz="2100" dirty="0" smtClean="0"/>
              <a:t> </a:t>
            </a:r>
            <a:r>
              <a:rPr lang="en-US" sz="2100" dirty="0" err="1" smtClean="0"/>
              <a:t>además</a:t>
            </a:r>
            <a:r>
              <a:rPr lang="en-US" sz="2100" dirty="0" smtClean="0"/>
              <a:t> </a:t>
            </a:r>
            <a:r>
              <a:rPr lang="en-US" sz="2100" dirty="0" err="1" smtClean="0"/>
              <a:t>realmente</a:t>
            </a:r>
            <a:r>
              <a:rPr lang="en-US" sz="2100" dirty="0" smtClean="0"/>
              <a:t> le </a:t>
            </a:r>
            <a:r>
              <a:rPr lang="en-US" sz="2100" dirty="0" err="1" smtClean="0"/>
              <a:t>agradó</a:t>
            </a:r>
            <a:r>
              <a:rPr lang="en-US" sz="2100" dirty="0" smtClean="0"/>
              <a:t> la </a:t>
            </a:r>
            <a:r>
              <a:rPr lang="en-US" sz="2100" dirty="0" err="1" smtClean="0"/>
              <a:t>galleta</a:t>
            </a:r>
            <a:r>
              <a:rPr lang="en-US" sz="2100" dirty="0" smtClean="0"/>
              <a:t> </a:t>
            </a:r>
            <a:r>
              <a:rPr lang="en-US" sz="2100" dirty="0" err="1" smtClean="0"/>
              <a:t>nueva</a:t>
            </a:r>
            <a:r>
              <a:rPr lang="en-US" sz="2100" dirty="0" smtClean="0"/>
              <a:t>!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1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100" dirty="0" smtClean="0"/>
              <a:t>	</a:t>
            </a:r>
            <a:r>
              <a:rPr lang="en-US" sz="2100" dirty="0" err="1" smtClean="0"/>
              <a:t>Usted</a:t>
            </a:r>
            <a:r>
              <a:rPr lang="en-US" sz="2100" dirty="0" smtClean="0"/>
              <a:t> </a:t>
            </a:r>
            <a:r>
              <a:rPr lang="en-US" sz="2100" dirty="0" err="1" smtClean="0"/>
              <a:t>puede</a:t>
            </a:r>
            <a:r>
              <a:rPr lang="en-US" sz="2100" dirty="0" smtClean="0"/>
              <a:t> </a:t>
            </a:r>
            <a:r>
              <a:rPr lang="en-US" sz="2100" dirty="0" err="1" smtClean="0"/>
              <a:t>ayudarle</a:t>
            </a:r>
            <a:r>
              <a:rPr lang="en-US" sz="2100" dirty="0" smtClean="0"/>
              <a:t> a </a:t>
            </a:r>
            <a:r>
              <a:rPr lang="en-US" sz="2100" dirty="0" err="1" smtClean="0"/>
              <a:t>Juanito</a:t>
            </a:r>
            <a:r>
              <a:rPr lang="en-US" sz="2100" dirty="0" smtClean="0"/>
              <a:t> en casa </a:t>
            </a:r>
            <a:r>
              <a:rPr lang="en-US" sz="2100" dirty="0" err="1" smtClean="0"/>
              <a:t>preguntándole</a:t>
            </a:r>
            <a:r>
              <a:rPr lang="en-US" sz="2100" dirty="0" smtClean="0"/>
              <a:t> lo </a:t>
            </a:r>
            <a:r>
              <a:rPr lang="en-US" sz="2100" dirty="0" err="1" smtClean="0"/>
              <a:t>que</a:t>
            </a:r>
            <a:r>
              <a:rPr lang="en-US" sz="2100" dirty="0" smtClean="0"/>
              <a:t> </a:t>
            </a:r>
            <a:r>
              <a:rPr lang="en-US" sz="2100" dirty="0" err="1" smtClean="0"/>
              <a:t>hizo</a:t>
            </a:r>
            <a:r>
              <a:rPr lang="en-US" sz="2100" dirty="0" smtClean="0"/>
              <a:t> </a:t>
            </a:r>
            <a:r>
              <a:rPr lang="en-US" sz="2100" dirty="0" err="1" smtClean="0"/>
              <a:t>hoy</a:t>
            </a:r>
            <a:r>
              <a:rPr lang="en-US" sz="2100" dirty="0" smtClean="0"/>
              <a:t> en la </a:t>
            </a:r>
            <a:r>
              <a:rPr lang="en-US" sz="2100" dirty="0" err="1" smtClean="0"/>
              <a:t>escuela</a:t>
            </a:r>
            <a:r>
              <a:rPr lang="en-US" sz="2100" dirty="0" smtClean="0"/>
              <a:t> </a:t>
            </a:r>
            <a:r>
              <a:rPr lang="en-US" sz="2100" dirty="0" err="1" smtClean="0"/>
              <a:t>cuando</a:t>
            </a:r>
            <a:r>
              <a:rPr lang="en-US" sz="2100" dirty="0" smtClean="0"/>
              <a:t> se </a:t>
            </a:r>
            <a:r>
              <a:rPr lang="en-US" sz="2100" dirty="0" err="1" smtClean="0"/>
              <a:t>nos</a:t>
            </a:r>
            <a:r>
              <a:rPr lang="en-US" sz="2100" dirty="0" smtClean="0"/>
              <a:t> </a:t>
            </a:r>
            <a:r>
              <a:rPr lang="en-US" sz="2100" dirty="0" err="1" smtClean="0"/>
              <a:t>terminaron</a:t>
            </a:r>
            <a:r>
              <a:rPr lang="en-US" sz="2100" dirty="0" smtClean="0"/>
              <a:t> </a:t>
            </a:r>
            <a:r>
              <a:rPr lang="en-US" sz="2100" dirty="0" err="1" smtClean="0"/>
              <a:t>sus</a:t>
            </a:r>
            <a:r>
              <a:rPr lang="en-US" sz="2100" dirty="0" smtClean="0"/>
              <a:t> </a:t>
            </a:r>
            <a:r>
              <a:rPr lang="en-US" sz="2100" dirty="0" err="1" smtClean="0"/>
              <a:t>galletas</a:t>
            </a:r>
            <a:r>
              <a:rPr lang="en-US" sz="2100" dirty="0" smtClean="0"/>
              <a:t> </a:t>
            </a:r>
            <a:r>
              <a:rPr lang="en-US" sz="2100" dirty="0" err="1" smtClean="0"/>
              <a:t>favoritas</a:t>
            </a:r>
            <a:r>
              <a:rPr lang="en-US" sz="2100" dirty="0" smtClean="0"/>
              <a:t>. </a:t>
            </a:r>
            <a:r>
              <a:rPr lang="en-US" sz="2100" dirty="0" err="1" smtClean="0"/>
              <a:t>Pregúntele</a:t>
            </a:r>
            <a:r>
              <a:rPr lang="en-US" sz="2100" dirty="0" smtClean="0"/>
              <a:t> </a:t>
            </a:r>
            <a:r>
              <a:rPr lang="en-US" sz="2100" dirty="0" err="1" smtClean="0"/>
              <a:t>cómo</a:t>
            </a:r>
            <a:r>
              <a:rPr lang="en-US" sz="2100" dirty="0" smtClean="0"/>
              <a:t> le </a:t>
            </a:r>
            <a:r>
              <a:rPr lang="en-US" sz="2100" dirty="0" err="1" smtClean="0"/>
              <a:t>hizo</a:t>
            </a:r>
            <a:r>
              <a:rPr lang="en-US" sz="2100" dirty="0" smtClean="0"/>
              <a:t> </a:t>
            </a:r>
            <a:r>
              <a:rPr lang="en-US" sz="2100" dirty="0" err="1" smtClean="0"/>
              <a:t>para</a:t>
            </a:r>
            <a:r>
              <a:rPr lang="en-US" sz="2100" dirty="0" smtClean="0"/>
              <a:t> </a:t>
            </a:r>
            <a:r>
              <a:rPr lang="en-US" sz="2100" dirty="0" err="1" smtClean="0"/>
              <a:t>tranquilizarse</a:t>
            </a:r>
            <a:r>
              <a:rPr lang="en-US" sz="2100" dirty="0" smtClean="0"/>
              <a:t>. </a:t>
            </a:r>
            <a:r>
              <a:rPr lang="en-US" sz="2100" dirty="0" err="1" smtClean="0"/>
              <a:t>Coméntele</a:t>
            </a:r>
            <a:r>
              <a:rPr lang="en-US" sz="2100" dirty="0" smtClean="0"/>
              <a:t> </a:t>
            </a:r>
            <a:r>
              <a:rPr lang="en-US" sz="2100" dirty="0" err="1" smtClean="0"/>
              <a:t>que</a:t>
            </a:r>
            <a:r>
              <a:rPr lang="en-US" sz="2100" dirty="0" smtClean="0"/>
              <a:t> tan </a:t>
            </a:r>
            <a:r>
              <a:rPr lang="en-US" sz="2100" dirty="0" err="1" smtClean="0"/>
              <a:t>bueno</a:t>
            </a:r>
            <a:r>
              <a:rPr lang="en-US" sz="2100" dirty="0" smtClean="0"/>
              <a:t> </a:t>
            </a:r>
            <a:r>
              <a:rPr lang="en-US" sz="2100" dirty="0" err="1" smtClean="0"/>
              <a:t>es</a:t>
            </a:r>
            <a:r>
              <a:rPr lang="en-US" sz="2100" dirty="0" smtClean="0"/>
              <a:t> </a:t>
            </a:r>
            <a:r>
              <a:rPr lang="en-US" sz="2100" dirty="0" err="1" smtClean="0"/>
              <a:t>él</a:t>
            </a:r>
            <a:r>
              <a:rPr lang="en-US" sz="2100" dirty="0" smtClean="0"/>
              <a:t> </a:t>
            </a:r>
            <a:r>
              <a:rPr lang="en-US" sz="2100" dirty="0" err="1" smtClean="0"/>
              <a:t>para</a:t>
            </a:r>
            <a:r>
              <a:rPr lang="en-US" sz="2100" dirty="0" smtClean="0"/>
              <a:t> resolver </a:t>
            </a:r>
            <a:r>
              <a:rPr lang="en-US" sz="2100" dirty="0" err="1" smtClean="0"/>
              <a:t>problemas</a:t>
            </a:r>
            <a:r>
              <a:rPr lang="en-US" sz="2100" dirty="0" smtClean="0"/>
              <a:t>. </a:t>
            </a:r>
            <a:r>
              <a:rPr lang="en-US" sz="2100" dirty="0" err="1" smtClean="0"/>
              <a:t>Dígale</a:t>
            </a:r>
            <a:r>
              <a:rPr lang="en-US" sz="2100" dirty="0" smtClean="0"/>
              <a:t> </a:t>
            </a:r>
            <a:r>
              <a:rPr lang="en-US" sz="2100" dirty="0" err="1" smtClean="0"/>
              <a:t>que</a:t>
            </a:r>
            <a:r>
              <a:rPr lang="en-US" sz="2100" dirty="0" smtClean="0"/>
              <a:t> </a:t>
            </a:r>
            <a:r>
              <a:rPr lang="en-US" sz="2100" dirty="0" err="1" smtClean="0"/>
              <a:t>usted</a:t>
            </a:r>
            <a:r>
              <a:rPr lang="en-US" sz="2100" dirty="0" smtClean="0"/>
              <a:t> </a:t>
            </a:r>
            <a:r>
              <a:rPr lang="en-US" sz="2100" dirty="0" err="1" smtClean="0"/>
              <a:t>espera</a:t>
            </a:r>
            <a:r>
              <a:rPr lang="en-US" sz="2100" dirty="0" smtClean="0"/>
              <a:t> </a:t>
            </a:r>
            <a:r>
              <a:rPr lang="en-US" sz="2100" dirty="0" err="1" smtClean="0"/>
              <a:t>que</a:t>
            </a:r>
            <a:r>
              <a:rPr lang="en-US" sz="2100" dirty="0" smtClean="0"/>
              <a:t> </a:t>
            </a:r>
            <a:r>
              <a:rPr lang="en-US" sz="2100" dirty="0" err="1" smtClean="0"/>
              <a:t>él</a:t>
            </a:r>
            <a:r>
              <a:rPr lang="en-US" sz="2100" dirty="0" smtClean="0"/>
              <a:t> </a:t>
            </a:r>
            <a:r>
              <a:rPr lang="en-US" sz="2100" dirty="0" err="1" smtClean="0"/>
              <a:t>vuelva</a:t>
            </a:r>
            <a:r>
              <a:rPr lang="en-US" sz="2100" dirty="0" smtClean="0"/>
              <a:t> </a:t>
            </a:r>
            <a:r>
              <a:rPr lang="en-US" sz="2100" dirty="0" err="1" smtClean="0"/>
              <a:t>hacer</a:t>
            </a:r>
            <a:r>
              <a:rPr lang="en-US" sz="2100" dirty="0" smtClean="0"/>
              <a:t> </a:t>
            </a:r>
            <a:r>
              <a:rPr lang="en-US" sz="2100" dirty="0" err="1" smtClean="0"/>
              <a:t>eso</a:t>
            </a:r>
            <a:r>
              <a:rPr lang="en-US" sz="2100" dirty="0" smtClean="0"/>
              <a:t> </a:t>
            </a:r>
            <a:r>
              <a:rPr lang="en-US" sz="2100" dirty="0" err="1" smtClean="0"/>
              <a:t>cuando</a:t>
            </a:r>
            <a:r>
              <a:rPr lang="en-US" sz="2100" dirty="0" smtClean="0"/>
              <a:t> se </a:t>
            </a:r>
            <a:r>
              <a:rPr lang="en-US" sz="2100" dirty="0" err="1" smtClean="0"/>
              <a:t>vuelva</a:t>
            </a:r>
            <a:r>
              <a:rPr lang="en-US" sz="2100" dirty="0" smtClean="0"/>
              <a:t> a </a:t>
            </a:r>
            <a:r>
              <a:rPr lang="en-US" sz="2100" dirty="0" err="1" smtClean="0"/>
              <a:t>enfadarse</a:t>
            </a:r>
            <a:r>
              <a:rPr lang="en-US" sz="2100" dirty="0" smtClean="0"/>
              <a:t> </a:t>
            </a:r>
            <a:r>
              <a:rPr lang="en-US" sz="2100" dirty="0" err="1" smtClean="0"/>
              <a:t>por</a:t>
            </a:r>
            <a:r>
              <a:rPr lang="en-US" sz="2100" dirty="0" smtClean="0"/>
              <a:t> </a:t>
            </a:r>
            <a:r>
              <a:rPr lang="en-US" sz="2100" dirty="0" err="1" smtClean="0"/>
              <a:t>algo</a:t>
            </a:r>
            <a:r>
              <a:rPr lang="en-US" sz="2100" dirty="0" smtClean="0"/>
              <a:t> </a:t>
            </a:r>
            <a:r>
              <a:rPr lang="en-US" sz="2100" dirty="0" err="1" smtClean="0"/>
              <a:t>que</a:t>
            </a:r>
            <a:r>
              <a:rPr lang="en-US" sz="2100" dirty="0" smtClean="0"/>
              <a:t> </a:t>
            </a:r>
            <a:r>
              <a:rPr lang="en-US" sz="2100" dirty="0" err="1" smtClean="0"/>
              <a:t>suceda</a:t>
            </a:r>
            <a:r>
              <a:rPr lang="en-US" sz="2100" dirty="0" smtClean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1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100" dirty="0" smtClean="0"/>
              <a:t>	¡</a:t>
            </a:r>
            <a:r>
              <a:rPr lang="en-US" sz="2100" dirty="0" err="1" smtClean="0"/>
              <a:t>Muchísimas</a:t>
            </a:r>
            <a:r>
              <a:rPr lang="en-US" sz="2100" dirty="0" smtClean="0"/>
              <a:t> Gracias!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100" dirty="0" smtClean="0"/>
              <a:t>	</a:t>
            </a:r>
            <a:r>
              <a:rPr lang="en-US" sz="2100" dirty="0" err="1" smtClean="0"/>
              <a:t>Señorita</a:t>
            </a:r>
            <a:r>
              <a:rPr lang="en-US" sz="2100" dirty="0" smtClean="0"/>
              <a:t> Laura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990600"/>
          </a:xfrm>
        </p:spPr>
        <p:txBody>
          <a:bodyPr/>
          <a:lstStyle/>
          <a:p>
            <a:r>
              <a:rPr lang="en-US" dirty="0" err="1" smtClean="0"/>
              <a:t>Carta</a:t>
            </a:r>
            <a:r>
              <a:rPr lang="en-US" dirty="0" smtClean="0"/>
              <a:t> </a:t>
            </a:r>
            <a:r>
              <a:rPr lang="en-US" dirty="0" err="1" smtClean="0"/>
              <a:t>Súper</a:t>
            </a:r>
            <a:r>
              <a:rPr lang="en-US" dirty="0" smtClean="0"/>
              <a:t> Tortuga </a:t>
            </a:r>
            <a:endParaRPr lang="en-US" sz="2500" dirty="0" smtClean="0">
              <a:latin typeface="Comic Sans MS" pitchFamily="-84" charset="0"/>
            </a:endParaRP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0"/>
            <a:ext cx="9604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¡El </a:t>
            </a:r>
            <a:r>
              <a:rPr lang="en-US" dirty="0" err="1" smtClean="0"/>
              <a:t>Tiempo</a:t>
            </a:r>
            <a:r>
              <a:rPr lang="en-US" dirty="0" smtClean="0"/>
              <a:t> de Tortuga </a:t>
            </a:r>
            <a:r>
              <a:rPr lang="en-US" dirty="0" err="1" smtClean="0"/>
              <a:t>es</a:t>
            </a:r>
            <a:r>
              <a:rPr lang="en-US" dirty="0" smtClean="0"/>
              <a:t> Genial!</a:t>
            </a:r>
          </a:p>
        </p:txBody>
      </p:sp>
      <p:pic>
        <p:nvPicPr>
          <p:cNvPr id="71683" name="Picture 4" descr="turtle b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312863"/>
            <a:ext cx="6934200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1092923" y="6172200"/>
            <a:ext cx="6958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smtClean="0">
                <a:latin typeface="Calibri" pitchFamily="-84" charset="0"/>
              </a:rPr>
              <a:t>Este </a:t>
            </a:r>
            <a:r>
              <a:rPr lang="en-US" sz="1800" dirty="0" err="1" smtClean="0">
                <a:latin typeface="Calibri" pitchFamily="-84" charset="0"/>
              </a:rPr>
              <a:t>es</a:t>
            </a:r>
            <a:r>
              <a:rPr lang="en-US" sz="1800" dirty="0" smtClean="0">
                <a:latin typeface="Calibri" pitchFamily="-84" charset="0"/>
              </a:rPr>
              <a:t> el </a:t>
            </a:r>
            <a:r>
              <a:rPr lang="en-US" sz="1800" dirty="0" err="1" smtClean="0">
                <a:latin typeface="Calibri" pitchFamily="-84" charset="0"/>
              </a:rPr>
              <a:t>lugar</a:t>
            </a:r>
            <a:r>
              <a:rPr lang="en-US" sz="1800" dirty="0" smtClean="0">
                <a:latin typeface="Calibri" pitchFamily="-84" charset="0"/>
              </a:rPr>
              <a:t> al </a:t>
            </a:r>
            <a:r>
              <a:rPr lang="en-US" sz="1800" dirty="0" err="1" smtClean="0">
                <a:latin typeface="Calibri" pitchFamily="-84" charset="0"/>
              </a:rPr>
              <a:t>que</a:t>
            </a:r>
            <a:r>
              <a:rPr lang="en-US" sz="1800" dirty="0" smtClean="0">
                <a:latin typeface="Calibri" pitchFamily="-84" charset="0"/>
              </a:rPr>
              <a:t> el </a:t>
            </a:r>
            <a:r>
              <a:rPr lang="en-US" sz="1800" dirty="0" err="1" smtClean="0">
                <a:latin typeface="Calibri" pitchFamily="-84" charset="0"/>
              </a:rPr>
              <a:t>niño</a:t>
            </a:r>
            <a:r>
              <a:rPr lang="en-US" sz="1800" dirty="0" smtClean="0">
                <a:latin typeface="Calibri" pitchFamily="-84" charset="0"/>
              </a:rPr>
              <a:t> </a:t>
            </a:r>
            <a:r>
              <a:rPr lang="en-US" sz="1800" dirty="0" err="1" smtClean="0">
                <a:latin typeface="Calibri" pitchFamily="-84" charset="0"/>
              </a:rPr>
              <a:t>va</a:t>
            </a:r>
            <a:r>
              <a:rPr lang="en-US" sz="1800" dirty="0" smtClean="0">
                <a:latin typeface="Calibri" pitchFamily="-84" charset="0"/>
              </a:rPr>
              <a:t> a </a:t>
            </a:r>
            <a:r>
              <a:rPr lang="en-US" sz="1800" dirty="0" err="1" smtClean="0">
                <a:latin typeface="Calibri" pitchFamily="-84" charset="0"/>
              </a:rPr>
              <a:t>jugar</a:t>
            </a:r>
            <a:r>
              <a:rPr lang="en-US" sz="1800" dirty="0" smtClean="0">
                <a:latin typeface="Calibri" pitchFamily="-84" charset="0"/>
              </a:rPr>
              <a:t> </a:t>
            </a:r>
            <a:r>
              <a:rPr lang="en-US" sz="1800" dirty="0" err="1" smtClean="0">
                <a:latin typeface="Calibri" pitchFamily="-84" charset="0"/>
              </a:rPr>
              <a:t>y</a:t>
            </a:r>
            <a:r>
              <a:rPr lang="en-US" sz="1800" dirty="0" smtClean="0">
                <a:latin typeface="Calibri" pitchFamily="-84" charset="0"/>
              </a:rPr>
              <a:t> pretender; no </a:t>
            </a:r>
            <a:r>
              <a:rPr lang="en-US" sz="1800" dirty="0" err="1" smtClean="0">
                <a:latin typeface="Calibri" pitchFamily="-84" charset="0"/>
              </a:rPr>
              <a:t>mandamos</a:t>
            </a:r>
            <a:r>
              <a:rPr lang="en-US" sz="1800" dirty="0" smtClean="0">
                <a:latin typeface="Calibri" pitchFamily="-84" charset="0"/>
              </a:rPr>
              <a:t> </a:t>
            </a:r>
            <a:r>
              <a:rPr lang="en-US" sz="1800" dirty="0" err="1" smtClean="0">
                <a:latin typeface="Calibri" pitchFamily="-84" charset="0"/>
              </a:rPr>
              <a:t>aquí</a:t>
            </a:r>
            <a:r>
              <a:rPr lang="en-US" sz="1800" dirty="0" smtClean="0">
                <a:latin typeface="Calibri" pitchFamily="-84" charset="0"/>
              </a:rPr>
              <a:t>. </a:t>
            </a:r>
            <a:endParaRPr lang="en-US" sz="1800" dirty="0">
              <a:latin typeface="Calibri" pitchFamily="-8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2738"/>
            <a:ext cx="8229600" cy="754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" dirty="0" smtClean="0"/>
              <a:t>La Tortuga Tucker </a:t>
            </a:r>
            <a:r>
              <a:rPr lang="en-US" sz="2500" dirty="0" err="1" smtClean="0"/>
              <a:t>es</a:t>
            </a:r>
            <a:r>
              <a:rPr lang="en-US" sz="2500" dirty="0" smtClean="0"/>
              <a:t> </a:t>
            </a:r>
            <a:r>
              <a:rPr lang="en-US" sz="2500" dirty="0" err="1" smtClean="0"/>
              <a:t>una</a:t>
            </a:r>
            <a:r>
              <a:rPr lang="en-US" sz="2500" dirty="0" smtClean="0"/>
              <a:t> </a:t>
            </a:r>
            <a:r>
              <a:rPr lang="en-US" sz="2500" dirty="0" err="1" smtClean="0"/>
              <a:t>tortuga</a:t>
            </a:r>
            <a:r>
              <a:rPr lang="en-US" sz="2500" dirty="0" smtClean="0"/>
              <a:t> </a:t>
            </a:r>
            <a:r>
              <a:rPr lang="en-US" sz="2500" dirty="0" err="1" smtClean="0"/>
              <a:t>estupenda</a:t>
            </a:r>
            <a:r>
              <a:rPr lang="en-US" sz="2500" dirty="0" smtClean="0"/>
              <a:t>. A </a:t>
            </a:r>
            <a:r>
              <a:rPr lang="en-US" sz="2500" dirty="0" err="1" smtClean="0"/>
              <a:t>él</a:t>
            </a:r>
            <a:r>
              <a:rPr lang="en-US" sz="2500" dirty="0" smtClean="0"/>
              <a:t> le </a:t>
            </a:r>
            <a:r>
              <a:rPr lang="en-US" sz="2500" dirty="0" err="1" smtClean="0"/>
              <a:t>gusta</a:t>
            </a:r>
            <a:r>
              <a:rPr lang="en-US" sz="2500" dirty="0" smtClean="0"/>
              <a:t> </a:t>
            </a:r>
            <a:r>
              <a:rPr lang="en-US" sz="2500" dirty="0" err="1" smtClean="0"/>
              <a:t>jugar</a:t>
            </a:r>
            <a:r>
              <a:rPr lang="en-US" sz="2500" dirty="0" smtClean="0"/>
              <a:t> con </a:t>
            </a:r>
            <a:r>
              <a:rPr lang="en-US" sz="2500" dirty="0" err="1" smtClean="0"/>
              <a:t>sus</a:t>
            </a:r>
            <a:r>
              <a:rPr lang="en-US" sz="2500" dirty="0" smtClean="0"/>
              <a:t> amigos en la </a:t>
            </a:r>
            <a:r>
              <a:rPr lang="en-US" sz="2500" dirty="0" err="1" smtClean="0"/>
              <a:t>Escuela</a:t>
            </a:r>
            <a:r>
              <a:rPr lang="en-US" sz="2500" dirty="0" smtClean="0"/>
              <a:t> </a:t>
            </a:r>
            <a:r>
              <a:rPr lang="en-US" sz="2500" dirty="0" err="1" smtClean="0"/>
              <a:t>Lago</a:t>
            </a:r>
            <a:r>
              <a:rPr lang="en-US" sz="2500" dirty="0" smtClean="0"/>
              <a:t> </a:t>
            </a:r>
            <a:r>
              <a:rPr lang="en-US" sz="2500" dirty="0" err="1" smtClean="0"/>
              <a:t>Mojado</a:t>
            </a:r>
            <a:r>
              <a:rPr lang="en-US" sz="2500" dirty="0" smtClean="0"/>
              <a:t>. </a:t>
            </a:r>
          </a:p>
        </p:txBody>
      </p:sp>
      <p:pic>
        <p:nvPicPr>
          <p:cNvPr id="36867" name="Picture 51" descr="schoo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19200"/>
            <a:ext cx="6705600" cy="5033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8" name="Picture 52" descr="snail_turtle_playin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524000"/>
            <a:ext cx="28209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3" descr="catepillar_1playin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667000"/>
            <a:ext cx="14017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5" descr="dog_1playin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029200" y="2667000"/>
            <a:ext cx="90805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56" descr="mouse_1playing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295400" y="2498725"/>
            <a:ext cx="83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54" descr="froggy_1playing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3352800"/>
            <a:ext cx="20447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Marionetas</a:t>
            </a:r>
            <a:r>
              <a:rPr lang="en-US" dirty="0" smtClean="0"/>
              <a:t> de Tortugas</a:t>
            </a:r>
          </a:p>
        </p:txBody>
      </p:sp>
      <p:sp>
        <p:nvSpPr>
          <p:cNvPr id="73731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257800"/>
            <a:ext cx="8229600" cy="6858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4100" smtClean="0"/>
              <a:t>http://www.folkmanis.com</a:t>
            </a:r>
            <a:endParaRPr lang="en-US" sz="2200" smtClean="0"/>
          </a:p>
        </p:txBody>
      </p:sp>
      <p:pic>
        <p:nvPicPr>
          <p:cNvPr id="73732" name="Picture 13" descr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447800"/>
            <a:ext cx="5029200" cy="3792538"/>
          </a:xfrm>
        </p:spPr>
      </p:pic>
      <p:pic>
        <p:nvPicPr>
          <p:cNvPr id="73733" name="Picture 15" descr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410200" y="1447800"/>
            <a:ext cx="3467100" cy="2171700"/>
          </a:xfrm>
        </p:spPr>
      </p:pic>
      <p:sp>
        <p:nvSpPr>
          <p:cNvPr id="73734" name="Text Box 16"/>
          <p:cNvSpPr txBox="1">
            <a:spLocks noChangeArrowheads="1"/>
          </p:cNvSpPr>
          <p:nvPr/>
        </p:nvSpPr>
        <p:spPr bwMode="auto">
          <a:xfrm>
            <a:off x="5374382" y="3733800"/>
            <a:ext cx="347069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900" dirty="0" smtClean="0">
                <a:latin typeface="Calibri" pitchFamily="-84" charset="0"/>
              </a:rPr>
              <a:t>Mini </a:t>
            </a:r>
            <a:r>
              <a:rPr lang="en-US" sz="1900" dirty="0" err="1" smtClean="0">
                <a:latin typeface="Calibri" pitchFamily="-84" charset="0"/>
              </a:rPr>
              <a:t>Marioneta</a:t>
            </a:r>
            <a:r>
              <a:rPr lang="en-US" sz="1900" dirty="0" smtClean="0">
                <a:latin typeface="Calibri" pitchFamily="-84" charset="0"/>
              </a:rPr>
              <a:t> del </a:t>
            </a:r>
            <a:r>
              <a:rPr lang="en-US" sz="1900" dirty="0" err="1" smtClean="0">
                <a:latin typeface="Calibri" pitchFamily="-84" charset="0"/>
              </a:rPr>
              <a:t>Dedo</a:t>
            </a:r>
            <a:r>
              <a:rPr lang="en-US" sz="1900" dirty="0" smtClean="0">
                <a:latin typeface="Calibri" pitchFamily="-84" charset="0"/>
              </a:rPr>
              <a:t> Tortuga</a:t>
            </a:r>
            <a:endParaRPr lang="en-US" sz="1900" dirty="0">
              <a:latin typeface="Calibri" pitchFamily="-8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turtle_ma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704975"/>
            <a:ext cx="37338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Pero</a:t>
            </a:r>
            <a:r>
              <a:rPr lang="en-US" sz="2800" dirty="0" smtClean="0"/>
              <a:t> en </a:t>
            </a:r>
            <a:r>
              <a:rPr lang="en-US" sz="2800" dirty="0" err="1" smtClean="0"/>
              <a:t>ocasiones</a:t>
            </a:r>
            <a:r>
              <a:rPr lang="en-US" sz="2800" dirty="0" smtClean="0"/>
              <a:t> </a:t>
            </a:r>
            <a:r>
              <a:rPr lang="en-US" sz="2800" dirty="0" err="1" smtClean="0"/>
              <a:t>suceden</a:t>
            </a:r>
            <a:r>
              <a:rPr lang="en-US" sz="2800" dirty="0" smtClean="0"/>
              <a:t> </a:t>
            </a:r>
            <a:r>
              <a:rPr lang="en-US" sz="2800" dirty="0" err="1" smtClean="0"/>
              <a:t>cosas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hacen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Tucker </a:t>
            </a:r>
            <a:r>
              <a:rPr lang="en-US" sz="2800" dirty="0" err="1" smtClean="0"/>
              <a:t>realmente</a:t>
            </a:r>
            <a:r>
              <a:rPr lang="en-US" sz="2800" dirty="0" smtClean="0"/>
              <a:t> se </a:t>
            </a:r>
            <a:r>
              <a:rPr lang="en-US" sz="2800" dirty="0" err="1" smtClean="0"/>
              <a:t>enoje</a:t>
            </a:r>
            <a:r>
              <a:rPr lang="en-US" sz="2800" dirty="0" smtClean="0"/>
              <a:t>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3" descr="mouse_2scar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410200" y="2057400"/>
            <a:ext cx="16065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096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err="1" smtClean="0"/>
              <a:t>Cuando</a:t>
            </a:r>
            <a:r>
              <a:rPr lang="en-US" sz="2400" dirty="0" smtClean="0"/>
              <a:t> Tucker se </a:t>
            </a:r>
            <a:r>
              <a:rPr lang="en-US" sz="2400" dirty="0" err="1" smtClean="0"/>
              <a:t>enojaba</a:t>
            </a:r>
            <a:r>
              <a:rPr lang="en-US" sz="2400" dirty="0" smtClean="0"/>
              <a:t>, </a:t>
            </a:r>
            <a:r>
              <a:rPr lang="en-US" sz="2400" dirty="0" err="1" smtClean="0"/>
              <a:t>él</a:t>
            </a:r>
            <a:r>
              <a:rPr lang="en-US" sz="2400" dirty="0" smtClean="0"/>
              <a:t> </a:t>
            </a:r>
            <a:r>
              <a:rPr lang="en-US" sz="2400" dirty="0" err="1" smtClean="0"/>
              <a:t>solía</a:t>
            </a:r>
            <a:r>
              <a:rPr lang="en-US" sz="2400" dirty="0" smtClean="0"/>
              <a:t> </a:t>
            </a:r>
            <a:r>
              <a:rPr lang="en-US" sz="2400" dirty="0" err="1" smtClean="0"/>
              <a:t>golpear</a:t>
            </a:r>
            <a:r>
              <a:rPr lang="en-US" sz="2400" dirty="0" smtClean="0"/>
              <a:t>, </a:t>
            </a:r>
            <a:r>
              <a:rPr lang="en-US" sz="2400" dirty="0" err="1" smtClean="0"/>
              <a:t>patear</a:t>
            </a:r>
            <a:r>
              <a:rPr lang="en-US" sz="2400" dirty="0" smtClean="0"/>
              <a:t> </a:t>
            </a:r>
            <a:r>
              <a:rPr lang="en-US" sz="2400" dirty="0" err="1" smtClean="0"/>
              <a:t>o</a:t>
            </a:r>
            <a:r>
              <a:rPr lang="en-US" sz="2400" dirty="0" smtClean="0"/>
              <a:t> </a:t>
            </a:r>
            <a:r>
              <a:rPr lang="en-US" sz="2400" dirty="0" err="1" smtClean="0"/>
              <a:t>gritarle</a:t>
            </a:r>
            <a:r>
              <a:rPr lang="en-US" sz="2400" dirty="0" smtClean="0"/>
              <a:t> a </a:t>
            </a:r>
            <a:r>
              <a:rPr lang="en-US" sz="2400" dirty="0" err="1" smtClean="0"/>
              <a:t>sus</a:t>
            </a:r>
            <a:r>
              <a:rPr lang="en-US" sz="2400" dirty="0" smtClean="0"/>
              <a:t> amigos. </a:t>
            </a:r>
            <a:r>
              <a:rPr lang="en-US" sz="2400" dirty="0" err="1" smtClean="0"/>
              <a:t>Sus</a:t>
            </a:r>
            <a:r>
              <a:rPr lang="en-US" sz="2400" dirty="0" smtClean="0"/>
              <a:t> amigos se </a:t>
            </a:r>
            <a:r>
              <a:rPr lang="en-US" sz="2400" dirty="0" err="1" smtClean="0"/>
              <a:t>enfadaban</a:t>
            </a:r>
            <a:r>
              <a:rPr lang="en-US" sz="2400" dirty="0" smtClean="0"/>
              <a:t> </a:t>
            </a:r>
            <a:r>
              <a:rPr lang="en-US" sz="2400" dirty="0" err="1" smtClean="0"/>
              <a:t>o</a:t>
            </a:r>
            <a:r>
              <a:rPr lang="en-US" sz="2400" dirty="0" smtClean="0"/>
              <a:t> se </a:t>
            </a:r>
            <a:r>
              <a:rPr lang="en-US" sz="2400" dirty="0" err="1" smtClean="0"/>
              <a:t>molestaban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</a:t>
            </a:r>
            <a:r>
              <a:rPr lang="en-US" sz="2400" dirty="0" err="1" smtClean="0"/>
              <a:t>él</a:t>
            </a:r>
            <a:r>
              <a:rPr lang="en-US" sz="2400" dirty="0" smtClean="0"/>
              <a:t> los </a:t>
            </a:r>
            <a:r>
              <a:rPr lang="en-US" sz="2400" dirty="0" err="1" smtClean="0"/>
              <a:t>golpeaba</a:t>
            </a:r>
            <a:r>
              <a:rPr lang="en-US" sz="2400" dirty="0" smtClean="0"/>
              <a:t>, </a:t>
            </a:r>
            <a:r>
              <a:rPr lang="en-US" sz="2400" dirty="0" err="1" smtClean="0"/>
              <a:t>pateaba</a:t>
            </a:r>
            <a:r>
              <a:rPr lang="en-US" sz="2400" dirty="0" smtClean="0"/>
              <a:t> </a:t>
            </a:r>
            <a:r>
              <a:rPr lang="en-US" sz="2400" dirty="0" err="1" smtClean="0"/>
              <a:t>o</a:t>
            </a:r>
            <a:r>
              <a:rPr lang="en-US" sz="2400" dirty="0" smtClean="0"/>
              <a:t> les </a:t>
            </a:r>
            <a:r>
              <a:rPr lang="en-US" sz="2400" dirty="0" err="1" smtClean="0"/>
              <a:t>gritaba</a:t>
            </a:r>
            <a:r>
              <a:rPr lang="en-US" sz="2400" dirty="0" smtClean="0"/>
              <a:t> a </a:t>
            </a:r>
            <a:r>
              <a:rPr lang="en-US" sz="2400" dirty="0" err="1" smtClean="0"/>
              <a:t>ellos</a:t>
            </a:r>
            <a:r>
              <a:rPr lang="en-US" sz="2400" dirty="0" smtClean="0"/>
              <a:t>. </a:t>
            </a:r>
          </a:p>
        </p:txBody>
      </p:sp>
      <p:sp>
        <p:nvSpPr>
          <p:cNvPr id="40964" name="Line 7"/>
          <p:cNvSpPr>
            <a:spLocks noChangeShapeType="1"/>
          </p:cNvSpPr>
          <p:nvPr/>
        </p:nvSpPr>
        <p:spPr bwMode="auto">
          <a:xfrm>
            <a:off x="3048000" y="25908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5" name="Picture 10" descr="catepillar_2scar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867400" y="3352800"/>
            <a:ext cx="160178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1" descr="dog_2scar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086600" y="2438400"/>
            <a:ext cx="1233488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2" descr="froggy_2scar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334000" y="4419600"/>
            <a:ext cx="23495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5" descr="turtle_angry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1752600"/>
            <a:ext cx="3048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447800"/>
          </a:xfrm>
        </p:spPr>
        <p:txBody>
          <a:bodyPr/>
          <a:lstStyle/>
          <a:p>
            <a:r>
              <a:rPr lang="en-US" sz="2800" dirty="0" smtClean="0"/>
              <a:t>Tucker </a:t>
            </a:r>
            <a:r>
              <a:rPr lang="en-US" sz="2800" dirty="0" err="1" smtClean="0"/>
              <a:t>ahora</a:t>
            </a:r>
            <a:r>
              <a:rPr lang="en-US" sz="2800" dirty="0" smtClean="0"/>
              <a:t> </a:t>
            </a:r>
            <a:r>
              <a:rPr lang="en-US" sz="2800" dirty="0" err="1" smtClean="0"/>
              <a:t>conoce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nueva</a:t>
            </a:r>
            <a:r>
              <a:rPr lang="en-US" sz="2800" dirty="0" smtClean="0"/>
              <a:t> </a:t>
            </a:r>
            <a:r>
              <a:rPr lang="en-US" sz="2800" dirty="0" err="1" smtClean="0"/>
              <a:t>manera</a:t>
            </a:r>
            <a:r>
              <a:rPr lang="en-US" sz="2800" dirty="0" smtClean="0"/>
              <a:t> de “</a:t>
            </a:r>
            <a:r>
              <a:rPr lang="en-US" sz="2800" dirty="0" err="1" smtClean="0"/>
              <a:t>pensar</a:t>
            </a:r>
            <a:r>
              <a:rPr lang="en-US" sz="2800" dirty="0" smtClean="0"/>
              <a:t> 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tortuga</a:t>
            </a:r>
            <a:r>
              <a:rPr lang="en-US" sz="2800" dirty="0" smtClean="0"/>
              <a:t>” </a:t>
            </a:r>
            <a:r>
              <a:rPr lang="en-US" sz="2800" dirty="0" err="1" smtClean="0"/>
              <a:t>cuando</a:t>
            </a:r>
            <a:r>
              <a:rPr lang="en-US" sz="2800" dirty="0" smtClean="0"/>
              <a:t> </a:t>
            </a:r>
            <a:r>
              <a:rPr lang="en-US" sz="2800" dirty="0" err="1" smtClean="0"/>
              <a:t>algo</a:t>
            </a:r>
            <a:r>
              <a:rPr lang="en-US" sz="2800" dirty="0" smtClean="0"/>
              <a:t> </a:t>
            </a:r>
            <a:r>
              <a:rPr lang="en-US" sz="2800" dirty="0" err="1" smtClean="0"/>
              <a:t>sucede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lo </a:t>
            </a:r>
            <a:r>
              <a:rPr lang="en-US" sz="2800" dirty="0" err="1" smtClean="0"/>
              <a:t>hace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se </a:t>
            </a:r>
            <a:r>
              <a:rPr lang="en-US" sz="2800" dirty="0" err="1" smtClean="0"/>
              <a:t>enoje</a:t>
            </a:r>
            <a:r>
              <a:rPr lang="en-US" sz="2800" dirty="0" smtClean="0"/>
              <a:t>. </a:t>
            </a:r>
          </a:p>
        </p:txBody>
      </p:sp>
      <p:pic>
        <p:nvPicPr>
          <p:cNvPr id="43011" name="Picture 9" descr="turtle_1ouc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028825"/>
            <a:ext cx="40354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1295400" cy="523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smtClean="0">
                <a:latin typeface="Calibri" pitchFamily="-84" charset="0"/>
              </a:rPr>
              <a:t>Paso 1</a:t>
            </a:r>
            <a:endParaRPr lang="en-US" dirty="0">
              <a:latin typeface="Calibri" pitchFamily="-8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153400" cy="1219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333399"/>
                </a:solidFill>
              </a:rPr>
              <a:t>Él</a:t>
            </a:r>
            <a:r>
              <a:rPr lang="en-US" sz="2800" dirty="0" smtClean="0">
                <a:solidFill>
                  <a:srgbClr val="333399"/>
                </a:solidFill>
              </a:rPr>
              <a:t> se </a:t>
            </a:r>
            <a:r>
              <a:rPr lang="en-US" sz="2800" dirty="0" err="1" smtClean="0">
                <a:solidFill>
                  <a:srgbClr val="333399"/>
                </a:solidFill>
              </a:rPr>
              <a:t>puede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detener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y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mantener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sus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manos</a:t>
            </a:r>
            <a:r>
              <a:rPr lang="en-US" sz="2800" dirty="0" smtClean="0">
                <a:solidFill>
                  <a:srgbClr val="333399"/>
                </a:solidFill>
              </a:rPr>
              <a:t>, </a:t>
            </a:r>
            <a:r>
              <a:rPr lang="en-US" sz="2800" dirty="0" err="1" smtClean="0">
                <a:solidFill>
                  <a:srgbClr val="333399"/>
                </a:solidFill>
              </a:rPr>
              <a:t>cuerpo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y</a:t>
            </a:r>
            <a:r>
              <a:rPr lang="en-US" sz="2800" dirty="0" smtClean="0">
                <a:solidFill>
                  <a:srgbClr val="333399"/>
                </a:solidFill>
              </a:rPr>
              <a:t> los </a:t>
            </a:r>
            <a:r>
              <a:rPr lang="en-US" sz="2800" dirty="0" err="1" smtClean="0">
                <a:solidFill>
                  <a:srgbClr val="333399"/>
                </a:solidFill>
              </a:rPr>
              <a:t>gritos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para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sí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mismo</a:t>
            </a:r>
            <a:r>
              <a:rPr lang="en-US" sz="2800" dirty="0" smtClean="0">
                <a:solidFill>
                  <a:srgbClr val="333399"/>
                </a:solidFill>
              </a:rPr>
              <a:t>. </a:t>
            </a:r>
            <a:r>
              <a:rPr lang="en-US" sz="2800" dirty="0" err="1" smtClean="0">
                <a:solidFill>
                  <a:srgbClr val="333399"/>
                </a:solidFill>
              </a:rPr>
              <a:t>Él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puede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pensar</a:t>
            </a:r>
            <a:r>
              <a:rPr lang="en-US" sz="2800" dirty="0" smtClean="0">
                <a:solidFill>
                  <a:srgbClr val="333399"/>
                </a:solidFill>
              </a:rPr>
              <a:t>, ¿</a:t>
            </a:r>
            <a:r>
              <a:rPr lang="en-US" sz="2800" dirty="0" err="1" smtClean="0">
                <a:solidFill>
                  <a:srgbClr val="333399"/>
                </a:solidFill>
              </a:rPr>
              <a:t>Qué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estoy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sintiendo</a:t>
            </a:r>
            <a:r>
              <a:rPr lang="en-US" sz="2800" dirty="0" smtClean="0">
                <a:solidFill>
                  <a:srgbClr val="333399"/>
                </a:solidFill>
              </a:rPr>
              <a:t>?” Si </a:t>
            </a:r>
            <a:r>
              <a:rPr lang="en-US" sz="2800" dirty="0" err="1" smtClean="0">
                <a:solidFill>
                  <a:srgbClr val="333399"/>
                </a:solidFill>
              </a:rPr>
              <a:t>él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está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enojado</a:t>
            </a:r>
            <a:r>
              <a:rPr lang="en-US" sz="2800" dirty="0" smtClean="0">
                <a:solidFill>
                  <a:srgbClr val="333399"/>
                </a:solidFill>
              </a:rPr>
              <a:t>, </a:t>
            </a:r>
            <a:r>
              <a:rPr lang="en-US" sz="2800" dirty="0" err="1" smtClean="0">
                <a:solidFill>
                  <a:srgbClr val="333399"/>
                </a:solidFill>
              </a:rPr>
              <a:t>él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puede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azotar</a:t>
            </a:r>
            <a:r>
              <a:rPr lang="en-US" sz="2800" dirty="0" smtClean="0">
                <a:solidFill>
                  <a:srgbClr val="333399"/>
                </a:solidFill>
              </a:rPr>
              <a:t> los pies </a:t>
            </a:r>
            <a:r>
              <a:rPr lang="en-US" sz="2800" dirty="0" err="1" smtClean="0">
                <a:solidFill>
                  <a:srgbClr val="333399"/>
                </a:solidFill>
              </a:rPr>
              <a:t>y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decir</a:t>
            </a:r>
            <a:r>
              <a:rPr lang="en-US" sz="2800" dirty="0" smtClean="0">
                <a:solidFill>
                  <a:srgbClr val="333399"/>
                </a:solidFill>
              </a:rPr>
              <a:t> “¡</a:t>
            </a:r>
            <a:r>
              <a:rPr lang="en-US" sz="2800" dirty="0" err="1" smtClean="0">
                <a:solidFill>
                  <a:srgbClr val="333399"/>
                </a:solidFill>
              </a:rPr>
              <a:t>estoy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enojado</a:t>
            </a:r>
            <a:r>
              <a:rPr lang="en-US" sz="2800" dirty="0" smtClean="0">
                <a:solidFill>
                  <a:srgbClr val="333399"/>
                </a:solidFill>
              </a:rPr>
              <a:t>!”</a:t>
            </a:r>
            <a:endParaRPr lang="en-US" sz="2100" dirty="0" smtClean="0">
              <a:solidFill>
                <a:srgbClr val="333399"/>
              </a:solidFill>
            </a:endParaRPr>
          </a:p>
        </p:txBody>
      </p:sp>
      <p:pic>
        <p:nvPicPr>
          <p:cNvPr id="45059" name="Picture 6" descr="turtle_2st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958520"/>
            <a:ext cx="367188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1295400" cy="523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smtClean="0">
                <a:latin typeface="Calibri" pitchFamily="-84" charset="0"/>
              </a:rPr>
              <a:t>Paso 2</a:t>
            </a:r>
            <a:endParaRPr lang="en-US" dirty="0">
              <a:latin typeface="Calibri" pitchFamily="-8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Él</a:t>
            </a:r>
            <a:r>
              <a:rPr lang="en-US" sz="2800" dirty="0" smtClean="0"/>
              <a:t> </a:t>
            </a:r>
            <a:r>
              <a:rPr lang="en-US" sz="2800" dirty="0" err="1" smtClean="0"/>
              <a:t>puede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33C700"/>
                </a:solidFill>
              </a:rPr>
              <a:t>retraerse</a:t>
            </a:r>
            <a:r>
              <a:rPr lang="en-US" sz="2800" dirty="0" smtClean="0">
                <a:solidFill>
                  <a:srgbClr val="33C700"/>
                </a:solidFill>
              </a:rPr>
              <a:t> </a:t>
            </a:r>
            <a:r>
              <a:rPr lang="en-US" sz="2800" dirty="0" err="1" smtClean="0"/>
              <a:t>dentro</a:t>
            </a:r>
            <a:r>
              <a:rPr lang="en-US" sz="2800" dirty="0" smtClean="0"/>
              <a:t> de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caparazón</a:t>
            </a:r>
            <a:r>
              <a:rPr lang="en-US" sz="2800" dirty="0" smtClean="0"/>
              <a:t> </a:t>
            </a:r>
            <a:r>
              <a:rPr lang="en-US" sz="2800" dirty="0" err="1" smtClean="0"/>
              <a:t>y</a:t>
            </a:r>
            <a:r>
              <a:rPr lang="en-US" sz="2800" dirty="0" smtClean="0"/>
              <a:t> </a:t>
            </a:r>
            <a:r>
              <a:rPr lang="en-US" sz="2800" dirty="0" err="1" smtClean="0"/>
              <a:t>r</a:t>
            </a:r>
            <a:r>
              <a:rPr lang="en-US" sz="2800" dirty="0" err="1" smtClean="0">
                <a:solidFill>
                  <a:srgbClr val="33C700"/>
                </a:solidFill>
              </a:rPr>
              <a:t>espirar</a:t>
            </a:r>
            <a:r>
              <a:rPr lang="en-US" sz="2800" dirty="0" smtClean="0">
                <a:solidFill>
                  <a:srgbClr val="33C700"/>
                </a:solidFill>
              </a:rPr>
              <a:t> </a:t>
            </a:r>
            <a:r>
              <a:rPr lang="en-US" sz="2800" dirty="0" err="1" smtClean="0">
                <a:solidFill>
                  <a:srgbClr val="33C700"/>
                </a:solidFill>
              </a:rPr>
              <a:t>profundo</a:t>
            </a:r>
            <a:r>
              <a:rPr lang="en-US" sz="2800" dirty="0" smtClean="0">
                <a:solidFill>
                  <a:srgbClr val="33C700"/>
                </a:solidFill>
              </a:rPr>
              <a:t> </a:t>
            </a:r>
            <a:r>
              <a:rPr lang="en-US" sz="2800" dirty="0" err="1" smtClean="0">
                <a:solidFill>
                  <a:srgbClr val="33C700"/>
                </a:solidFill>
              </a:rPr>
              <a:t>tres</a:t>
            </a:r>
            <a:r>
              <a:rPr lang="en-US" sz="2800" dirty="0" smtClean="0">
                <a:solidFill>
                  <a:srgbClr val="33C700"/>
                </a:solidFill>
              </a:rPr>
              <a:t> </a:t>
            </a:r>
            <a:r>
              <a:rPr lang="en-US" sz="2800" dirty="0" err="1" smtClean="0">
                <a:solidFill>
                  <a:srgbClr val="33C700"/>
                </a:solidFill>
              </a:rPr>
              <a:t>veces</a:t>
            </a:r>
            <a:r>
              <a:rPr lang="en-US" sz="2800" dirty="0" smtClean="0">
                <a:solidFill>
                  <a:srgbClr val="33C700"/>
                </a:solidFill>
              </a:rPr>
              <a:t> </a:t>
            </a:r>
            <a:r>
              <a:rPr lang="en-US" sz="2800" dirty="0" err="1" smtClean="0">
                <a:solidFill>
                  <a:srgbClr val="33C700"/>
                </a:solidFill>
              </a:rPr>
              <a:t>para</a:t>
            </a:r>
            <a:r>
              <a:rPr lang="en-US" sz="2800" dirty="0" smtClean="0">
                <a:solidFill>
                  <a:srgbClr val="33C700"/>
                </a:solidFill>
              </a:rPr>
              <a:t> </a:t>
            </a:r>
            <a:r>
              <a:rPr lang="en-US" sz="2800" dirty="0" err="1" smtClean="0">
                <a:solidFill>
                  <a:srgbClr val="33C700"/>
                </a:solidFill>
              </a:rPr>
              <a:t>calmarse</a:t>
            </a:r>
            <a:r>
              <a:rPr lang="en-US" sz="2800" dirty="0" smtClean="0">
                <a:solidFill>
                  <a:srgbClr val="33C700"/>
                </a:solidFill>
              </a:rPr>
              <a:t>.</a:t>
            </a:r>
            <a:endParaRPr lang="en-US" sz="2100" dirty="0" smtClean="0">
              <a:solidFill>
                <a:srgbClr val="33C700"/>
              </a:solidFill>
            </a:endParaRPr>
          </a:p>
        </p:txBody>
      </p:sp>
      <p:pic>
        <p:nvPicPr>
          <p:cNvPr id="47107" name="Picture 7" descr="turtle_3tuc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86000"/>
            <a:ext cx="44958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1295400" cy="523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smtClean="0">
                <a:latin typeface="Calibri" pitchFamily="-84" charset="0"/>
              </a:rPr>
              <a:t>Paso 3</a:t>
            </a:r>
            <a:endParaRPr lang="en-US" dirty="0">
              <a:latin typeface="Calibri" pitchFamily="-8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371600"/>
          </a:xfrm>
        </p:spPr>
        <p:txBody>
          <a:bodyPr/>
          <a:lstStyle/>
          <a:p>
            <a:r>
              <a:rPr lang="en-US" sz="2800" dirty="0" smtClean="0"/>
              <a:t>Tucker </a:t>
            </a:r>
            <a:r>
              <a:rPr lang="en-US" sz="2800" dirty="0" err="1" smtClean="0"/>
              <a:t>puede</a:t>
            </a:r>
            <a:r>
              <a:rPr lang="en-US" sz="2800" dirty="0" smtClean="0"/>
              <a:t> </a:t>
            </a:r>
            <a:r>
              <a:rPr lang="en-US" sz="2800" dirty="0" err="1" smtClean="0"/>
              <a:t>salir</a:t>
            </a:r>
            <a:r>
              <a:rPr lang="en-US" sz="2800" dirty="0" smtClean="0"/>
              <a:t> de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caparazón</a:t>
            </a:r>
            <a:r>
              <a:rPr lang="en-US" sz="2800" dirty="0" smtClean="0"/>
              <a:t>, </a:t>
            </a:r>
            <a:r>
              <a:rPr lang="en-US" sz="2800" dirty="0" err="1" smtClean="0"/>
              <a:t>expresar</a:t>
            </a:r>
            <a:r>
              <a:rPr lang="en-US" sz="2800" dirty="0" smtClean="0"/>
              <a:t> </a:t>
            </a:r>
            <a:r>
              <a:rPr lang="en-US" sz="2800" dirty="0" err="1" smtClean="0"/>
              <a:t>sus</a:t>
            </a:r>
            <a:r>
              <a:rPr lang="en-US" sz="2800" dirty="0" smtClean="0"/>
              <a:t> </a:t>
            </a:r>
            <a:r>
              <a:rPr lang="en-US" sz="2800" dirty="0" err="1" smtClean="0"/>
              <a:t>sentimientos</a:t>
            </a:r>
            <a:r>
              <a:rPr lang="en-US" sz="2800" dirty="0" smtClean="0"/>
              <a:t> </a:t>
            </a:r>
            <a:r>
              <a:rPr lang="en-US" sz="2800" dirty="0" err="1" smtClean="0"/>
              <a:t>y</a:t>
            </a:r>
            <a:r>
              <a:rPr lang="en-US" sz="2800" dirty="0" smtClean="0"/>
              <a:t> </a:t>
            </a:r>
            <a:r>
              <a:rPr lang="en-US" sz="2800" dirty="0" err="1" smtClean="0"/>
              <a:t>después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33C700"/>
                </a:solidFill>
              </a:rPr>
              <a:t>pensar</a:t>
            </a:r>
            <a:r>
              <a:rPr lang="en-US" sz="2800" dirty="0" smtClean="0">
                <a:solidFill>
                  <a:srgbClr val="33C700"/>
                </a:solidFill>
              </a:rPr>
              <a:t> en </a:t>
            </a:r>
            <a:r>
              <a:rPr lang="en-US" sz="2800" dirty="0" err="1" smtClean="0">
                <a:solidFill>
                  <a:srgbClr val="33C700"/>
                </a:solidFill>
              </a:rPr>
              <a:t>una</a:t>
            </a:r>
            <a:r>
              <a:rPr lang="en-US" sz="2800" dirty="0" smtClean="0">
                <a:solidFill>
                  <a:srgbClr val="33C700"/>
                </a:solidFill>
              </a:rPr>
              <a:t> </a:t>
            </a:r>
            <a:r>
              <a:rPr lang="en-US" sz="2800" dirty="0" err="1" smtClean="0">
                <a:solidFill>
                  <a:srgbClr val="33C700"/>
                </a:solidFill>
              </a:rPr>
              <a:t>solución</a:t>
            </a:r>
            <a:r>
              <a:rPr lang="en-US" sz="2800" dirty="0" smtClean="0"/>
              <a:t> </a:t>
            </a:r>
            <a:r>
              <a:rPr lang="en-US" sz="2800" dirty="0" err="1" smtClean="0"/>
              <a:t>o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manera</a:t>
            </a:r>
            <a:r>
              <a:rPr lang="en-US" sz="2800" dirty="0" smtClean="0"/>
              <a:t> de </a:t>
            </a:r>
            <a:r>
              <a:rPr lang="en-US" sz="2800" dirty="0" err="1" smtClean="0"/>
              <a:t>mejorar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cosas</a:t>
            </a:r>
            <a:r>
              <a:rPr lang="en-US" sz="2800" dirty="0" smtClean="0"/>
              <a:t>.</a:t>
            </a:r>
            <a:endParaRPr lang="en-US" sz="2100" dirty="0" smtClean="0"/>
          </a:p>
        </p:txBody>
      </p:sp>
      <p:pic>
        <p:nvPicPr>
          <p:cNvPr id="49155" name="Picture 8" descr="turtle_4feeling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51523">
            <a:off x="3224213" y="1965325"/>
            <a:ext cx="2970212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1295400" cy="523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smtClean="0">
                <a:latin typeface="Calibri" pitchFamily="-84" charset="0"/>
              </a:rPr>
              <a:t>Paso 4</a:t>
            </a:r>
            <a:endParaRPr lang="en-US" dirty="0">
              <a:latin typeface="Calibri" pitchFamily="-8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5" descr="dog_3happ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32190" flipH="1">
            <a:off x="5146675" y="1955800"/>
            <a:ext cx="1846263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14" descr="catepillar_3happ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552700"/>
            <a:ext cx="27813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/>
          <a:lstStyle/>
          <a:p>
            <a:r>
              <a:rPr lang="en-US" sz="2400" dirty="0" smtClean="0"/>
              <a:t>Tucker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feliz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</a:t>
            </a:r>
            <a:r>
              <a:rPr lang="en-US" sz="2400" dirty="0" err="1" smtClean="0"/>
              <a:t>juega</a:t>
            </a:r>
            <a:r>
              <a:rPr lang="en-US" sz="2400" dirty="0" smtClean="0"/>
              <a:t> con </a:t>
            </a:r>
            <a:r>
              <a:rPr lang="en-US" sz="2400" dirty="0" err="1" smtClean="0"/>
              <a:t>sus</a:t>
            </a:r>
            <a:r>
              <a:rPr lang="en-US" sz="2400" dirty="0" smtClean="0"/>
              <a:t> amigos </a:t>
            </a:r>
            <a:r>
              <a:rPr lang="en-US" sz="2400" dirty="0" err="1" smtClean="0"/>
              <a:t>y</a:t>
            </a:r>
            <a:r>
              <a:rPr lang="en-US" sz="2400" dirty="0" smtClean="0"/>
              <a:t> </a:t>
            </a:r>
            <a:r>
              <a:rPr lang="en-US" sz="2400" dirty="0" err="1" smtClean="0"/>
              <a:t>mantiene</a:t>
            </a:r>
            <a:r>
              <a:rPr lang="en-US" sz="2400" dirty="0" smtClean="0"/>
              <a:t> </a:t>
            </a:r>
            <a:r>
              <a:rPr lang="en-US" sz="2400" dirty="0" err="1" smtClean="0"/>
              <a:t>sus</a:t>
            </a:r>
            <a:r>
              <a:rPr lang="en-US" sz="2400" dirty="0" smtClean="0"/>
              <a:t> </a:t>
            </a:r>
            <a:r>
              <a:rPr lang="en-US" sz="2400" dirty="0" err="1" smtClean="0"/>
              <a:t>manos</a:t>
            </a:r>
            <a:r>
              <a:rPr lang="en-US" sz="2400" dirty="0" smtClean="0"/>
              <a:t> </a:t>
            </a:r>
            <a:r>
              <a:rPr lang="en-US" sz="2400" dirty="0" err="1" smtClean="0"/>
              <a:t>y</a:t>
            </a:r>
            <a:r>
              <a:rPr lang="en-US" sz="2400" dirty="0" smtClean="0"/>
              <a:t> </a:t>
            </a:r>
            <a:r>
              <a:rPr lang="en-US" sz="2400" dirty="0" err="1" smtClean="0"/>
              <a:t>cuerpo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sí</a:t>
            </a:r>
            <a:r>
              <a:rPr lang="en-US" sz="2400" dirty="0" smtClean="0"/>
              <a:t>  </a:t>
            </a:r>
            <a:r>
              <a:rPr lang="en-US" sz="2400" dirty="0" err="1" smtClean="0"/>
              <a:t>mismo</a:t>
            </a:r>
            <a:r>
              <a:rPr lang="en-US" sz="2400" dirty="0" smtClean="0"/>
              <a:t>. A </a:t>
            </a:r>
            <a:r>
              <a:rPr lang="en-US" sz="2400" dirty="0" err="1" smtClean="0"/>
              <a:t>sus</a:t>
            </a:r>
            <a:r>
              <a:rPr lang="en-US" sz="2400" dirty="0" smtClean="0"/>
              <a:t> amigos </a:t>
            </a:r>
            <a:r>
              <a:rPr lang="en-US" sz="2400" dirty="0" err="1" smtClean="0"/>
              <a:t>también</a:t>
            </a:r>
            <a:r>
              <a:rPr lang="en-US" sz="2400" dirty="0" smtClean="0"/>
              <a:t> les </a:t>
            </a:r>
            <a:r>
              <a:rPr lang="en-US" sz="2400" dirty="0" err="1" smtClean="0"/>
              <a:t>agrada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Tucker se </a:t>
            </a:r>
            <a:r>
              <a:rPr lang="en-US" sz="2400" dirty="0" err="1" smtClean="0"/>
              <a:t>detiene</a:t>
            </a:r>
            <a:r>
              <a:rPr lang="en-US" sz="2400" dirty="0" smtClean="0"/>
              <a:t> </a:t>
            </a:r>
            <a:r>
              <a:rPr lang="en-US" sz="2400" dirty="0" err="1" smtClean="0"/>
              <a:t>y</a:t>
            </a:r>
            <a:r>
              <a:rPr lang="en-US" sz="2400" dirty="0" smtClean="0"/>
              <a:t> “</a:t>
            </a:r>
            <a:r>
              <a:rPr lang="en-US" sz="2400" dirty="0" err="1" smtClean="0"/>
              <a:t>piensa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tortuga</a:t>
            </a:r>
            <a:r>
              <a:rPr lang="en-US" sz="2400" dirty="0" smtClean="0"/>
              <a:t>”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se </a:t>
            </a:r>
            <a:r>
              <a:rPr lang="en-US" sz="2400" dirty="0" err="1" smtClean="0"/>
              <a:t>enoja</a:t>
            </a:r>
            <a:r>
              <a:rPr lang="en-US" sz="2400" dirty="0" smtClean="0"/>
              <a:t>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66750" y="5181600"/>
            <a:ext cx="7810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Si se le </a:t>
            </a:r>
            <a:r>
              <a:rPr lang="en-US" sz="2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olvida</a:t>
            </a:r>
            <a:r>
              <a:rPr lang="en-US" sz="2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que</a:t>
            </a:r>
            <a:r>
              <a:rPr lang="en-US" sz="2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hacer</a:t>
            </a:r>
            <a:r>
              <a:rPr lang="en-US" sz="2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US" sz="2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maestro/a </a:t>
            </a:r>
            <a:r>
              <a:rPr lang="en-US" sz="2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puede</a:t>
            </a:r>
            <a:r>
              <a:rPr lang="en-US" sz="2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ayudarlo</a:t>
            </a:r>
            <a:r>
              <a:rPr lang="en-US" sz="2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cuando</a:t>
            </a:r>
            <a:r>
              <a:rPr lang="en-US" sz="2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2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está</a:t>
            </a:r>
            <a:r>
              <a:rPr lang="en-US" sz="2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molesto</a:t>
            </a:r>
            <a:r>
              <a:rPr lang="en-US" sz="2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. Tucker se </a:t>
            </a:r>
            <a:r>
              <a:rPr lang="en-US" sz="2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divierte</a:t>
            </a:r>
            <a:r>
              <a:rPr lang="en-US" sz="2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con </a:t>
            </a:r>
            <a:r>
              <a:rPr lang="en-US" sz="2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sus</a:t>
            </a:r>
            <a:r>
              <a:rPr lang="en-US" sz="2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amigos en la </a:t>
            </a:r>
            <a:r>
              <a:rPr lang="en-US" sz="2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Escuela</a:t>
            </a:r>
            <a:r>
              <a:rPr lang="en-US" sz="2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Lago</a:t>
            </a:r>
            <a:r>
              <a:rPr lang="en-US" sz="2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Mojado</a:t>
            </a:r>
            <a:r>
              <a:rPr lang="en-US" sz="2400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.</a:t>
            </a:r>
            <a:endParaRPr lang="en-US" sz="2400" b="1" kern="0" dirty="0">
              <a:solidFill>
                <a:srgbClr val="00408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06" name="Picture 13" descr="turtle_happ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3963" y="2247900"/>
            <a:ext cx="1862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16" descr="mouse_3hap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1943100"/>
            <a:ext cx="21605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7" descr="froggy_3happy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608638" y="3697288"/>
            <a:ext cx="1858962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4061</TotalTime>
  <Words>1210</Words>
  <Application>Microsoft Macintosh PowerPoint</Application>
  <PresentationFormat>On-screen Show (4:3)</PresentationFormat>
  <Paragraphs>167</Paragraphs>
  <Slides>20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Blank Presentation</vt:lpstr>
      <vt:lpstr>Slide 1</vt:lpstr>
      <vt:lpstr>La Tortuga Tucker es una tortuga estupenda. A él le gusta jugar con sus amigos en la Escuela Lago Mojado. </vt:lpstr>
      <vt:lpstr>Pero en ocasiones suceden cosas que hacen que Tucker realmente se enoje. </vt:lpstr>
      <vt:lpstr>Cuando Tucker se enojaba, él solía golpear, patear o gritarle a sus amigos. Sus amigos se enfadaban o se molestaban cuando él los golpeaba, pateaba o les gritaba a ellos. </vt:lpstr>
      <vt:lpstr>Tucker ahora conoce una nueva manera de “pensar como tortuga” cuando algo sucede que lo hace que se enoje. </vt:lpstr>
      <vt:lpstr>Él se puede detener y mantener sus manos, cuerpo y los gritos para sí mismo. Él puede pensar, ¿Qué estoy sintiendo?” Si él está enojado, él puede azotar los pies y decir “¡estoy enojado!”</vt:lpstr>
      <vt:lpstr>Él puede retraerse dentro de su caparazón y respirar profundo tres veces para calmarse.</vt:lpstr>
      <vt:lpstr>Tucker puede salir de su caparazón, expresar sus sentimientos y después pensar en una solución o una manera de mejorar las cosas.</vt:lpstr>
      <vt:lpstr>Tucker es feliz cuando juega con sus amigos y mantiene sus manos y cuerpo para sí  mismo. A sus amigos también les agrada cuando Tucker se detiene y “piensa como tortuga” cuando se enoja. </vt:lpstr>
      <vt:lpstr>Fin!</vt:lpstr>
      <vt:lpstr>Slide 11</vt:lpstr>
      <vt:lpstr>Slide 12</vt:lpstr>
      <vt:lpstr>Slide 13</vt:lpstr>
      <vt:lpstr>Slide 14</vt:lpstr>
      <vt:lpstr>Técnica de la Tortuga (CA CSEFEL)</vt:lpstr>
      <vt:lpstr>Consejos para los maestros sobre la Técnica de la Tortuga </vt:lpstr>
      <vt:lpstr>¿Qué Puede Hacer un/a Niño/a? </vt:lpstr>
      <vt:lpstr>Carta Súper Tortuga </vt:lpstr>
      <vt:lpstr>¡El Tiempo de Tortuga es Genial!</vt:lpstr>
      <vt:lpstr>Marionetas de Tortugas</vt:lpstr>
    </vt:vector>
  </TitlesOfParts>
  <Manager>WestEd</Manager>
  <Company>University of South Florida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Tucker Turtle Takes Time to Tuck and Think</dc:title>
  <dc:subject/>
  <dc:creator>Teaching Pyramid</dc:creator>
  <cp:keywords/>
  <dc:description/>
  <cp:lastModifiedBy>Katie Whalley</cp:lastModifiedBy>
  <cp:revision>76</cp:revision>
  <dcterms:created xsi:type="dcterms:W3CDTF">2013-05-22T17:15:11Z</dcterms:created>
  <dcterms:modified xsi:type="dcterms:W3CDTF">2013-05-22T17:17:42Z</dcterms:modified>
  <cp:category/>
</cp:coreProperties>
</file>