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920" r:id="rId2"/>
    <p:sldMasterId id="2147483934" r:id="rId3"/>
    <p:sldMasterId id="2147483946" r:id="rId4"/>
    <p:sldMasterId id="2147483959" r:id="rId5"/>
    <p:sldMasterId id="2147483971" r:id="rId6"/>
    <p:sldMasterId id="2147483983" r:id="rId7"/>
  </p:sldMasterIdLst>
  <p:notesMasterIdLst>
    <p:notesMasterId r:id="rId17"/>
  </p:notesMasterIdLst>
  <p:handoutMasterIdLst>
    <p:handoutMasterId r:id="rId18"/>
  </p:handoutMasterIdLst>
  <p:sldIdLst>
    <p:sldId id="293" r:id="rId8"/>
    <p:sldId id="269" r:id="rId9"/>
    <p:sldId id="270" r:id="rId10"/>
    <p:sldId id="301" r:id="rId11"/>
    <p:sldId id="300" r:id="rId12"/>
    <p:sldId id="271" r:id="rId13"/>
    <p:sldId id="277" r:id="rId14"/>
    <p:sldId id="299" r:id="rId15"/>
    <p:sldId id="275"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D51E93"/>
    <a:srgbClr val="661FCD"/>
    <a:srgbClr val="CBBDD0"/>
    <a:srgbClr val="B0ABDD"/>
    <a:srgbClr val="ABA3CE"/>
    <a:srgbClr val="D1C4F3"/>
    <a:srgbClr val="00FF00"/>
    <a:srgbClr val="FF8000"/>
    <a:srgbClr val="218CCC"/>
    <a:srgbClr val="385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4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101" d="100"/>
          <a:sy n="101" d="100"/>
        </p:scale>
        <p:origin x="-23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smtClean="0"/>
              <a:t>California CSEFEL Teaching Pyramid</a:t>
            </a: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r>
              <a:rPr lang="en-US" smtClean="0"/>
              <a:t>April 22, 2016</a:t>
            </a: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a:t>WestEd Center for Child &amp; Family Studies</a:t>
            </a:r>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B7F31710-ECDA-EE4F-8282-E04B541ACBF6}" type="slidenum">
              <a:rPr lang="en-US"/>
              <a:pPr>
                <a:defRPr/>
              </a:pPr>
              <a:t>‹#›</a:t>
            </a:fld>
            <a:endParaRPr lang="en-US"/>
          </a:p>
        </p:txBody>
      </p:sp>
    </p:spTree>
    <p:extLst>
      <p:ext uri="{BB962C8B-B14F-4D97-AF65-F5344CB8AC3E}">
        <p14:creationId xmlns:p14="http://schemas.microsoft.com/office/powerpoint/2010/main" val="2520160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smtClean="0"/>
              <a:t>California CSEFEL Teaching Pyramid</a:t>
            </a: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r>
              <a:rPr lang="en-US" smtClean="0"/>
              <a:t>April 22, 2016</a:t>
            </a: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a:t>WestEd Center for Child &amp; Family Studies</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CD1F6C6-FD69-B249-9B32-77365C85C8B9}" type="slidenum">
              <a:rPr lang="en-US"/>
              <a:pPr>
                <a:defRPr/>
              </a:pPr>
              <a:t>‹#›</a:t>
            </a:fld>
            <a:endParaRPr lang="en-US"/>
          </a:p>
        </p:txBody>
      </p:sp>
    </p:spTree>
    <p:extLst>
      <p:ext uri="{BB962C8B-B14F-4D97-AF65-F5344CB8AC3E}">
        <p14:creationId xmlns:p14="http://schemas.microsoft.com/office/powerpoint/2010/main" val="49895622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California CSEFEL Teaching Pyramid</a:t>
            </a:r>
            <a:endParaRPr lang="en-US"/>
          </a:p>
        </p:txBody>
      </p:sp>
      <p:sp>
        <p:nvSpPr>
          <p:cNvPr id="5" name="Date Placeholder 4"/>
          <p:cNvSpPr>
            <a:spLocks noGrp="1"/>
          </p:cNvSpPr>
          <p:nvPr>
            <p:ph type="dt" idx="11"/>
          </p:nvPr>
        </p:nvSpPr>
        <p:spPr/>
        <p:txBody>
          <a:bodyPr/>
          <a:lstStyle/>
          <a:p>
            <a:pPr>
              <a:defRPr/>
            </a:pPr>
            <a:r>
              <a:rPr lang="en-US" smtClean="0"/>
              <a:t>April 22, 2016</a:t>
            </a:r>
            <a:endParaRPr lang="en-US"/>
          </a:p>
        </p:txBody>
      </p:sp>
      <p:sp>
        <p:nvSpPr>
          <p:cNvPr id="6" name="Footer Placeholder 5"/>
          <p:cNvSpPr>
            <a:spLocks noGrp="1"/>
          </p:cNvSpPr>
          <p:nvPr>
            <p:ph type="ftr" sz="quarter" idx="12"/>
          </p:nvPr>
        </p:nvSpPr>
        <p:spPr/>
        <p:txBody>
          <a:bodyPr/>
          <a:lstStyle/>
          <a:p>
            <a:pPr>
              <a:defRPr/>
            </a:pPr>
            <a:r>
              <a:rPr lang="en-US" smtClean="0"/>
              <a:t>WestEd Center for Child &amp; Family Studies</a:t>
            </a:r>
            <a:endParaRPr lang="en-US"/>
          </a:p>
        </p:txBody>
      </p:sp>
      <p:sp>
        <p:nvSpPr>
          <p:cNvPr id="7" name="Slide Number Placeholder 6"/>
          <p:cNvSpPr>
            <a:spLocks noGrp="1"/>
          </p:cNvSpPr>
          <p:nvPr>
            <p:ph type="sldNum" sz="quarter" idx="13"/>
          </p:nvPr>
        </p:nvSpPr>
        <p:spPr/>
        <p:txBody>
          <a:bodyPr/>
          <a:lstStyle/>
          <a:p>
            <a:pPr>
              <a:defRPr/>
            </a:pPr>
            <a:fld id="{ECD1F6C6-FD69-B249-9B32-77365C85C8B9}" type="slidenum">
              <a:rPr lang="en-US" smtClean="0"/>
              <a:pPr>
                <a:defRPr/>
              </a:pPr>
              <a:t>5</a:t>
            </a:fld>
            <a:endParaRPr lang="en-US"/>
          </a:p>
        </p:txBody>
      </p:sp>
    </p:spTree>
    <p:extLst>
      <p:ext uri="{BB962C8B-B14F-4D97-AF65-F5344CB8AC3E}">
        <p14:creationId xmlns:p14="http://schemas.microsoft.com/office/powerpoint/2010/main" val="261068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330200" y="304800"/>
            <a:ext cx="8458200" cy="6324600"/>
          </a:xfrm>
          <a:prstGeom prst="rect">
            <a:avLst/>
          </a:prstGeom>
          <a:noFill/>
          <a:ln w="25400">
            <a:solidFill>
              <a:srgbClr val="008000"/>
            </a:solidFill>
            <a:miter lim="800000"/>
            <a:headEnd/>
            <a:tailEnd/>
          </a:ln>
        </p:spPr>
        <p:txBody>
          <a:bodyPr wrap="none" anchor="ctr">
            <a:prstTxWarp prst="textNoShape">
              <a:avLst/>
            </a:prstTxWarp>
          </a:bodyPr>
          <a:lstStyle/>
          <a:p>
            <a:pPr>
              <a:defRPr/>
            </a:pPr>
            <a:endParaRPr lang="en-US"/>
          </a:p>
        </p:txBody>
      </p:sp>
      <p:sp>
        <p:nvSpPr>
          <p:cNvPr id="8209" name="Rectangle 17"/>
          <p:cNvSpPr>
            <a:spLocks noGrp="1" noChangeArrowheads="1"/>
          </p:cNvSpPr>
          <p:nvPr>
            <p:ph type="ctrTitle"/>
          </p:nvPr>
        </p:nvSpPr>
        <p:spPr>
          <a:xfrm>
            <a:off x="4343400" y="838200"/>
            <a:ext cx="4114800" cy="3375025"/>
          </a:xfrm>
        </p:spPr>
        <p:txBody>
          <a:bodyPr/>
          <a:lstStyle>
            <a:lvl1pPr>
              <a:defRPr sz="4400"/>
            </a:lvl1pPr>
          </a:lstStyle>
          <a:p>
            <a:r>
              <a:rPr lang="en-US"/>
              <a:t>Click to edit Master title style</a:t>
            </a:r>
          </a:p>
        </p:txBody>
      </p:sp>
      <p:sp>
        <p:nvSpPr>
          <p:cNvPr id="8210" name="Rectangle 18"/>
          <p:cNvSpPr>
            <a:spLocks noGrp="1" noChangeArrowheads="1"/>
          </p:cNvSpPr>
          <p:nvPr>
            <p:ph type="subTitle" idx="1"/>
          </p:nvPr>
        </p:nvSpPr>
        <p:spPr>
          <a:xfrm>
            <a:off x="1371600" y="4594225"/>
            <a:ext cx="6400800" cy="1066800"/>
          </a:xfrm>
        </p:spPr>
        <p:txBody>
          <a:bodyPr/>
          <a:lstStyle>
            <a:lvl1pPr marL="0" indent="0" algn="ctr">
              <a:buFontTx/>
              <a:buNone/>
              <a:defRPr sz="3600"/>
            </a:lvl1pPr>
          </a:lstStyle>
          <a:p>
            <a:r>
              <a:rPr lang="en-US"/>
              <a:t>Click to edit Master subtitle style</a:t>
            </a:r>
          </a:p>
        </p:txBody>
      </p:sp>
      <p:pic>
        <p:nvPicPr>
          <p:cNvPr id="7" name="Picture 6" descr="California_teaching_pyramid_logo.png"/>
          <p:cNvPicPr>
            <a:picLocks noChangeAspect="1"/>
          </p:cNvPicPr>
          <p:nvPr userDrawn="1"/>
        </p:nvPicPr>
        <p:blipFill>
          <a:blip r:embed="rId2"/>
          <a:stretch>
            <a:fillRect/>
          </a:stretch>
        </p:blipFill>
        <p:spPr>
          <a:xfrm>
            <a:off x="349120" y="914400"/>
            <a:ext cx="3978814" cy="2515637"/>
          </a:xfrm>
          <a:prstGeom prst="rect">
            <a:avLst/>
          </a:prstGeom>
        </p:spPr>
      </p:pic>
    </p:spTree>
  </p:cSld>
  <p:clrMapOvr>
    <a:masterClrMapping/>
  </p:clrMapOvr>
  <p:transition xmlns:p14="http://schemas.microsoft.com/office/powerpoint/2010/mai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383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59626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876800"/>
          </a:xfrm>
        </p:spPr>
        <p:txBody>
          <a:bodyPr/>
          <a:lstStyle/>
          <a:p>
            <a:pPr lvl="0"/>
            <a:endParaRPr lang="en-US" noProof="0" smtClean="0"/>
          </a:p>
        </p:txBody>
      </p:sp>
    </p:spTree>
  </p:cSld>
  <p:clrMapOvr>
    <a:masterClrMapping/>
  </p:clrMapOvr>
  <p:transition xmlns:p14="http://schemas.microsoft.com/office/powerpoint/2010/mai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876800"/>
          </a:xfrm>
        </p:spPr>
        <p:txBody>
          <a:bodyPr/>
          <a:lstStyle/>
          <a:p>
            <a:pPr lvl="0"/>
            <a:endParaRPr lang="en-US" noProof="0" smtClean="0"/>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EFECE-6DA9-0D44-8794-E8EE3C8307E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C4A47E-5E9E-4D4E-A8CD-0390C47418B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501CDE-B810-B541-96F5-B26A25AFF0E3}"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72DD41-B505-7142-A963-9023ED183E29}"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012ADC-BCE5-5047-8DC8-D814F3C01A04}"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DF818F-5FD7-A74E-A21F-A3FCD5B1BA0C}"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71E3CB-5D33-A943-9C3B-1F22830437C1}"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096EE9-7C0F-184D-95A6-213F4C377D3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FE7FA-ED0E-3048-AFFA-325B7B83D33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97A67-7705-6944-BDB0-FE23A0E8570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2DE3E6-3788-9E4F-A776-ED4E32F23FD8}"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447800"/>
            <a:ext cx="4038600" cy="4495800"/>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4478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47220-03FD-9C4F-935F-954AF812B4CF}"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C024C8-F8C0-3A41-B198-97AEB3A6119C}"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267D0-C8D3-6447-BE45-C7AE1D50BF8B}"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96D82D-45BB-5B4A-999D-B32730CC8263}"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730C06-E3CD-B846-9FD9-3CE91D082181}"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31D99E-F0A0-564F-9F3F-D3ECDBB733DB}"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E1B586-2C69-2543-B6DA-6DED93F956AB}"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84EFC9-96F6-0241-B7AC-0A5CE39A7701}"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5D058E-14DA-704D-BC82-74068E3E1E11}"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650A9-C6D6-6F4E-84AC-6233B4B14218}"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1619F8-4E16-544B-80A4-76F2E7030375}"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241B2-C2DC-4548-8976-5EC901A6A77D}"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AC1E10-50E5-B84A-8E60-37A6CE7468C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E216EF-1DF1-0849-AD63-ED15B79A6AB0}"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A263A7-4377-4547-A57A-3307440F9FA8}"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CF7A6A-3662-9546-830E-2774B1A7723D}"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2FCF12-8544-F94C-9086-F27FA2CC868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AAF103-DF08-8249-8734-6B1C52BA216A}"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F41FBA-0EEF-F540-A5A8-CF26340F9FFD}"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14CC49-672A-2A45-93B7-7348B7C341E5}"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E396B3-7585-9B4F-87C3-FBBDFD0358A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05852A-CC7D-7A40-BA48-09CD7593B65C}"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4038600" cy="4495800"/>
          </a:xfrm>
        </p:spPr>
        <p:txBody>
          <a:bodyPr/>
          <a:lstStyle/>
          <a:p>
            <a:pPr lvl="0"/>
            <a:endParaRPr lang="en-US" noProof="0"/>
          </a:p>
        </p:txBody>
      </p:sp>
    </p:spTree>
  </p:cSld>
  <p:clrMapOvr>
    <a:masterClrMapping/>
  </p:clrMapOvr>
  <p:transition xmlns:p14="http://schemas.microsoft.com/office/powerpoint/2010/mai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3C20C-7FE8-904A-A616-2404FD512E59}"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F420F-38E2-DC47-AC79-57D6519041F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88DED4-EAD2-D64F-B717-968FAFB038BD}"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5F3AEC-B52B-AC42-A98B-75E034A5E614}"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8B0584-CA6A-C04E-9C9B-73DFCB9C77CF}"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79C410-A486-D644-8344-A4C1A41BD4F1}"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AD253F-CCEC-0240-8AE9-B518C661D99D}"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B10026-ADC3-D04C-80BB-9D8F427C9852}"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1D2E60-A0DD-1249-B3EC-0864E6D01EA2}"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6EDD10-16A2-B044-A71C-A36BF1FA3559}"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04A75E-257F-4D41-8BE1-A8ACAAF9C4D6}"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0" y="6248400"/>
            <a:ext cx="1905000" cy="381000"/>
          </a:xfrm>
        </p:spPr>
        <p:txBody>
          <a:bodyPr/>
          <a:lstStyle>
            <a:lvl1pPr>
              <a:defRPr/>
            </a:lvl1pPr>
          </a:lstStyle>
          <a:p>
            <a:pPr>
              <a:defRPr/>
            </a:pPr>
            <a:fld id="{79B2C8B8-E1C9-094A-858C-693342C8BF6B}"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5F6902-C5EB-1247-B7F5-D837F1FDFDA1}"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073DF-A4E6-604C-B839-E21BCBA2FC0B}"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DB2784-2D7E-0241-B618-6300A4D3B784}"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3C963E-164A-034C-A30B-7A3866408940}"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9D943A-4D20-4548-BA91-B9DA47B3387D}"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4676F9-3AF1-7E42-A68F-771EEB0F7DE3}"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26E41-DD89-0A4C-8742-9D2297366413}"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4C2C43-C6D0-F141-9741-FC01EB36375F}"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2450F-5615-0D48-8ED9-F84D06A22026}"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EA1F3F-5E75-814D-BA5F-B497DA162EA5}"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4D94C9-C9A5-B148-9211-F0571FE45ED9}"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DFB19-DC2E-EC4E-891D-CE67BD09BAD2}"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E3F98D-E98D-EA43-8529-B5B10BE04EFE}"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5FD103-F0EC-CC40-9B62-47E3458A7036}"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D54FE9-7CAD-6045-87D5-EA0B82C3CD50}"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6B6A42-813D-164A-8A59-6EAEB371DC1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10FADA-3899-514D-A39D-C38D482F7258}"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7AC308-7FFF-9C4B-B6D5-4A01819AE147}"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BADFF8-F298-F14D-8E79-7B44B4CBA343}"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9A0A2-480A-9E46-8F5D-5E7E3525349E}"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0DAB05-18EC-FE47-8413-CACDC1EB090C}"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F3EDF-5D2C-A846-9F13-B9CF78DF2935}" type="slidenum">
              <a:rPr lang="en-US"/>
              <a:pPr>
                <a:defRPr/>
              </a:pPr>
              <a:t>‹#›</a:t>
            </a:fld>
            <a:endParaRPr lang="en-US"/>
          </a:p>
        </p:txBody>
      </p:sp>
    </p:spTree>
  </p:cSld>
  <p:clrMapOvr>
    <a:masterClrMapping/>
  </p:clrMapOvr>
  <p:transition xmlns:p14="http://schemas.microsoft.com/office/powerpoint/2010/mai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theme" Target="../theme/theme2.xml"/><Relationship Id="rId15" Type="http://schemas.openxmlformats.org/officeDocument/2006/relationships/image" Target="../media/image2.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theme" Target="../theme/theme4.xml"/><Relationship Id="rId14" Type="http://schemas.openxmlformats.org/officeDocument/2006/relationships/image" Target="../media/image2.jpe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theme" Target="../theme/theme5.xml"/><Relationship Id="rId13" Type="http://schemas.openxmlformats.org/officeDocument/2006/relationships/image" Target="../media/image3.jpeg"/><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theme" Target="../theme/theme6.xml"/><Relationship Id="rId13" Type="http://schemas.openxmlformats.org/officeDocument/2006/relationships/image" Target="../media/image2.jpeg"/><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5.xml"/><Relationship Id="rId12" Type="http://schemas.openxmlformats.org/officeDocument/2006/relationships/slideLayout" Target="../slideLayouts/slideLayout86.xml"/><Relationship Id="rId13" Type="http://schemas.openxmlformats.org/officeDocument/2006/relationships/theme" Target="../theme/theme7.xml"/><Relationship Id="rId14" Type="http://schemas.openxmlformats.org/officeDocument/2006/relationships/image" Target="../media/image3.jpeg"/><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9" Type="http://schemas.openxmlformats.org/officeDocument/2006/relationships/slideLayout" Target="../slideLayouts/slideLayout83.xml"/><Relationship Id="rId10"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ChangeArrowheads="1"/>
          </p:cNvSpPr>
          <p:nvPr userDrawn="1"/>
        </p:nvSpPr>
        <p:spPr bwMode="auto">
          <a:xfrm>
            <a:off x="330200" y="304800"/>
            <a:ext cx="8458200" cy="6324600"/>
          </a:xfrm>
          <a:prstGeom prst="rect">
            <a:avLst/>
          </a:prstGeom>
          <a:noFill/>
          <a:ln w="25400">
            <a:solidFill>
              <a:srgbClr val="008000"/>
            </a:solidFill>
            <a:miter lim="800000"/>
            <a:headEnd/>
            <a:tailEnd/>
          </a:ln>
        </p:spPr>
        <p:txBody>
          <a:bodyPr wrap="none" anchor="ctr">
            <a:prstTxWarp prst="textNoShape">
              <a:avLst/>
            </a:prstTxWarp>
          </a:bodyPr>
          <a:lstStyle/>
          <a:p>
            <a:pPr>
              <a:defRPr/>
            </a:pPr>
            <a:endParaRPr lang="en-US"/>
          </a:p>
        </p:txBody>
      </p:sp>
      <p:sp>
        <p:nvSpPr>
          <p:cNvPr id="1027" name="Rectangle 2"/>
          <p:cNvSpPr>
            <a:spLocks noGrp="1" noChangeArrowheads="1"/>
          </p:cNvSpPr>
          <p:nvPr>
            <p:ph type="title"/>
          </p:nvPr>
        </p:nvSpPr>
        <p:spPr bwMode="auto">
          <a:xfrm>
            <a:off x="2438400" y="3810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752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alifornia_teaching_pyramid_logo.png"/>
          <p:cNvPicPr>
            <a:picLocks noChangeAspect="1"/>
          </p:cNvPicPr>
          <p:nvPr userDrawn="1"/>
        </p:nvPicPr>
        <p:blipFill>
          <a:blip r:embed="rId18"/>
          <a:stretch>
            <a:fillRect/>
          </a:stretch>
        </p:blipFill>
        <p:spPr>
          <a:xfrm>
            <a:off x="381000" y="304800"/>
            <a:ext cx="2057400" cy="1300808"/>
          </a:xfrm>
          <a:prstGeom prst="rect">
            <a:avLst/>
          </a:prstGeom>
        </p:spPr>
      </p:pic>
    </p:spTree>
  </p:cSld>
  <p:clrMap bg1="lt1" tx1="dk1" bg2="lt2" tx2="dk2" accent1="accent1" accent2="accent2" accent3="accent3" accent4="accent4" accent5="accent5" accent6="accent6" hlink="hlink" folHlink="folHlink"/>
  <p:sldLayoutIdLst>
    <p:sldLayoutId id="2147483919"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Lst>
  <p:transition xmlns:p14="http://schemas.microsoft.com/office/powerpoint/2010/main">
    <p:zoom/>
  </p:transition>
  <p:hf sldNum="0" hdr="0" ftr="0" dt="0"/>
  <p:txStyles>
    <p:titleStyle>
      <a:lvl1pPr algn="ctr" rtl="0" eaLnBrk="0" fontAlgn="base" hangingPunct="0">
        <a:spcBef>
          <a:spcPct val="0"/>
        </a:spcBef>
        <a:spcAft>
          <a:spcPct val="0"/>
        </a:spcAft>
        <a:defRPr sz="4000" b="1">
          <a:solidFill>
            <a:srgbClr val="008000"/>
          </a:solidFill>
          <a:latin typeface="+mj-lt"/>
          <a:ea typeface="+mj-ea"/>
          <a:cs typeface="+mj-cs"/>
        </a:defRPr>
      </a:lvl1pPr>
      <a:lvl2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6pPr>
      <a:lvl7pPr marL="9144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7pPr>
      <a:lvl8pPr marL="13716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8pPr>
      <a:lvl9pPr marL="18288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0408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Wingdings"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F341A924-DBE6-6C49-8932-353DAD83BD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ransition xmlns:p14="http://schemas.microsoft.com/office/powerpoint/2010/mai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DCE8DC74-B695-8F4E-9634-F21C4E621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xmlns:p14="http://schemas.microsoft.com/office/powerpoint/2010/mai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90038640-7A8C-6845-9574-78399C657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xmlns:p14="http://schemas.microsoft.com/office/powerpoint/2010/mai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18842BC4-BDE3-9749-B233-F1FAAAA047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xmlns:p14="http://schemas.microsoft.com/office/powerpoint/2010/mai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B45EBD5D-A486-F442-8C6D-A93090B5AF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xmlns:p14="http://schemas.microsoft.com/office/powerpoint/2010/mai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5590F269-4EBE-A34A-99CE-D52D599650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ransition xmlns:p14="http://schemas.microsoft.com/office/powerpoint/2010/mai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95800" y="838200"/>
            <a:ext cx="3962400" cy="4114800"/>
          </a:xfrm>
        </p:spPr>
        <p:txBody>
          <a:bodyPr/>
          <a:lstStyle/>
          <a:p>
            <a:r>
              <a:rPr lang="en-US" sz="4800" dirty="0" smtClean="0">
                <a:solidFill>
                  <a:srgbClr val="3852A4"/>
                </a:solidFill>
              </a:rPr>
              <a:t>We Help </a:t>
            </a:r>
            <a:br>
              <a:rPr lang="en-US" sz="4800" dirty="0" smtClean="0">
                <a:solidFill>
                  <a:srgbClr val="3852A4"/>
                </a:solidFill>
              </a:rPr>
            </a:br>
            <a:r>
              <a:rPr lang="en-US" sz="4800" dirty="0" smtClean="0">
                <a:solidFill>
                  <a:srgbClr val="3852A4"/>
                </a:solidFill>
              </a:rPr>
              <a:t>Our </a:t>
            </a:r>
            <a:br>
              <a:rPr lang="en-US" sz="4800" dirty="0" smtClean="0">
                <a:solidFill>
                  <a:srgbClr val="3852A4"/>
                </a:solidFill>
              </a:rPr>
            </a:br>
            <a:r>
              <a:rPr lang="en-US" sz="4800" dirty="0" smtClean="0">
                <a:solidFill>
                  <a:srgbClr val="3852A4"/>
                </a:solidFill>
              </a:rPr>
              <a:t>Substitute Teacher</a:t>
            </a:r>
            <a:endParaRPr lang="en-US" sz="4800" dirty="0">
              <a:solidFill>
                <a:srgbClr val="3852A4"/>
              </a:solidFill>
            </a:endParaRPr>
          </a:p>
        </p:txBody>
      </p:sp>
      <p:sp>
        <p:nvSpPr>
          <p:cNvPr id="5" name="Subtitle 4"/>
          <p:cNvSpPr>
            <a:spLocks noGrp="1"/>
          </p:cNvSpPr>
          <p:nvPr>
            <p:ph type="subTitle" idx="1"/>
          </p:nvPr>
        </p:nvSpPr>
        <p:spPr>
          <a:xfrm>
            <a:off x="1371600" y="4953000"/>
            <a:ext cx="6400800" cy="1524000"/>
          </a:xfrm>
        </p:spPr>
        <p:txBody>
          <a:bodyPr/>
          <a:lstStyle/>
          <a:p>
            <a:r>
              <a:rPr lang="en-US" dirty="0" smtClean="0"/>
              <a:t>A Scripted Story</a:t>
            </a:r>
          </a:p>
          <a:p>
            <a:r>
              <a:rPr lang="en-US" sz="2400" dirty="0" smtClean="0"/>
              <a:t>Created by C. Zercher and Linda </a:t>
            </a:r>
            <a:r>
              <a:rPr lang="en-US" sz="2400" dirty="0" err="1" smtClean="0"/>
              <a:t>Brault</a:t>
            </a:r>
            <a:endParaRPr lang="en-US" sz="2400" dirty="0" smtClean="0"/>
          </a:p>
          <a:p>
            <a:r>
              <a:rPr lang="en-US" sz="2400" dirty="0" smtClean="0"/>
              <a:t> for the CA CSEFEL Annual Symposium</a:t>
            </a:r>
            <a:endParaRPr lang="en-US" sz="2400" dirty="0"/>
          </a:p>
        </p:txBody>
      </p:sp>
    </p:spTree>
  </p:cSld>
  <p:clrMapOvr>
    <a:masterClrMapping/>
  </p:clrMapOvr>
  <p:transition xmlns:p14="http://schemas.microsoft.com/office/powerpoint/2010/mai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852A4"/>
                </a:solidFill>
              </a:rPr>
              <a:t>“We Help Our </a:t>
            </a:r>
            <a:br>
              <a:rPr lang="en-US" dirty="0" smtClean="0">
                <a:solidFill>
                  <a:srgbClr val="3852A4"/>
                </a:solidFill>
              </a:rPr>
            </a:br>
            <a:r>
              <a:rPr lang="en-US" dirty="0" smtClean="0">
                <a:solidFill>
                  <a:srgbClr val="3852A4"/>
                </a:solidFill>
              </a:rPr>
              <a:t>Substitute Teacher”</a:t>
            </a:r>
            <a:endParaRPr lang="en-US" dirty="0">
              <a:solidFill>
                <a:srgbClr val="3852A4"/>
              </a:solidFill>
            </a:endParaRPr>
          </a:p>
        </p:txBody>
      </p:sp>
      <p:sp>
        <p:nvSpPr>
          <p:cNvPr id="3" name="Content Placeholder 2"/>
          <p:cNvSpPr>
            <a:spLocks noGrp="1"/>
          </p:cNvSpPr>
          <p:nvPr>
            <p:ph sz="half" idx="1"/>
          </p:nvPr>
        </p:nvSpPr>
        <p:spPr>
          <a:xfrm>
            <a:off x="533400" y="1752600"/>
            <a:ext cx="4191000" cy="4724400"/>
          </a:xfrm>
        </p:spPr>
        <p:txBody>
          <a:bodyPr/>
          <a:lstStyle/>
          <a:p>
            <a:pPr marL="0" indent="0">
              <a:buNone/>
            </a:pPr>
            <a:r>
              <a:rPr lang="en-US" sz="3200" dirty="0" smtClean="0"/>
              <a:t>Sometimes our teacher needs to go to meetings and cannot come to school that day. </a:t>
            </a:r>
          </a:p>
          <a:p>
            <a:pPr marL="0" indent="0">
              <a:buNone/>
            </a:pPr>
            <a:r>
              <a:rPr lang="en-US" sz="3200" dirty="0" smtClean="0"/>
              <a:t>Sometimes she might be sick with a runny nose and cough and stays home so that we don’t get sick.</a:t>
            </a:r>
          </a:p>
        </p:txBody>
      </p:sp>
      <p:pic>
        <p:nvPicPr>
          <p:cNvPr id="7" name="Content Placeholder 6" descr="AfAmWomanOneFingerUp.jpg"/>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p:pic>
    </p:spTree>
  </p:cSld>
  <p:clrMapOvr>
    <a:masterClrMapping/>
  </p:clrMapOvr>
  <p:transition xmlns:p14="http://schemas.microsoft.com/office/powerpoint/2010/mai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chHoldBoyHandBendDownH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71800" y="381000"/>
            <a:ext cx="3048000" cy="4170480"/>
          </a:xfrm>
          <a:prstGeom prst="rect">
            <a:avLst/>
          </a:prstGeom>
        </p:spPr>
      </p:pic>
      <p:sp>
        <p:nvSpPr>
          <p:cNvPr id="3" name="Content Placeholder 2"/>
          <p:cNvSpPr>
            <a:spLocks noGrp="1"/>
          </p:cNvSpPr>
          <p:nvPr>
            <p:ph idx="1"/>
          </p:nvPr>
        </p:nvSpPr>
        <p:spPr>
          <a:xfrm>
            <a:off x="533400" y="4572000"/>
            <a:ext cx="7848600" cy="2057400"/>
          </a:xfrm>
        </p:spPr>
        <p:txBody>
          <a:bodyPr/>
          <a:lstStyle/>
          <a:p>
            <a:pPr marL="0" indent="0">
              <a:buNone/>
            </a:pPr>
            <a:r>
              <a:rPr lang="en-US" dirty="0" smtClean="0"/>
              <a:t>On those days we will have a different teacher, maybe a teacher we don’t know. This teacher is called a Substitute Teacher. She may be here for one day or for a few days.</a:t>
            </a:r>
          </a:p>
        </p:txBody>
      </p:sp>
    </p:spTree>
  </p:cSld>
  <p:clrMapOvr>
    <a:masterClrMapping/>
  </p:clrMapOvr>
  <p:transition xmlns:p14="http://schemas.microsoft.com/office/powerpoint/2010/mai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5257800" cy="4724400"/>
          </a:xfrm>
        </p:spPr>
        <p:txBody>
          <a:bodyPr/>
          <a:lstStyle/>
          <a:p>
            <a:pPr marL="0" indent="0">
              <a:buNone/>
            </a:pPr>
            <a:r>
              <a:rPr lang="en-US" dirty="0"/>
              <a:t>We might feel worried. “What will </a:t>
            </a:r>
            <a:r>
              <a:rPr lang="en-US" dirty="0" smtClean="0"/>
              <a:t>happen </a:t>
            </a:r>
            <a:r>
              <a:rPr lang="en-US" dirty="0"/>
              <a:t>today? Will the substitute </a:t>
            </a:r>
            <a:r>
              <a:rPr lang="en-US" dirty="0" smtClean="0"/>
              <a:t>teacher </a:t>
            </a:r>
            <a:r>
              <a:rPr lang="en-US" dirty="0"/>
              <a:t>take care of us? What will </a:t>
            </a:r>
            <a:r>
              <a:rPr lang="en-US" dirty="0" smtClean="0"/>
              <a:t>the </a:t>
            </a:r>
            <a:r>
              <a:rPr lang="en-US" dirty="0"/>
              <a:t>substitute teacher be like?</a:t>
            </a:r>
            <a:r>
              <a:rPr lang="en-US" dirty="0" smtClean="0"/>
              <a:t>” </a:t>
            </a:r>
          </a:p>
          <a:p>
            <a:pPr marL="0" indent="0">
              <a:buNone/>
            </a:pPr>
            <a:endParaRPr lang="en-US" dirty="0" smtClean="0"/>
          </a:p>
          <a:p>
            <a:pPr marL="0" indent="0">
              <a:buNone/>
            </a:pPr>
            <a:r>
              <a:rPr lang="en-US" dirty="0" smtClean="0"/>
              <a:t>We </a:t>
            </a:r>
            <a:r>
              <a:rPr lang="en-US" dirty="0"/>
              <a:t>might be sad. We might miss </a:t>
            </a:r>
            <a:r>
              <a:rPr lang="en-US" dirty="0" smtClean="0"/>
              <a:t>our </a:t>
            </a:r>
            <a:r>
              <a:rPr lang="en-US" dirty="0"/>
              <a:t>teacher.</a:t>
            </a:r>
          </a:p>
          <a:p>
            <a:endParaRPr lang="en-US" dirty="0"/>
          </a:p>
        </p:txBody>
      </p:sp>
      <p:pic>
        <p:nvPicPr>
          <p:cNvPr id="5" name="Picture 4"/>
          <p:cNvPicPr>
            <a:picLocks noChangeAspect="1"/>
          </p:cNvPicPr>
          <p:nvPr/>
        </p:nvPicPr>
        <p:blipFill>
          <a:blip r:embed="rId2"/>
          <a:stretch>
            <a:fillRect/>
          </a:stretch>
        </p:blipFill>
        <p:spPr>
          <a:xfrm>
            <a:off x="5867400" y="533400"/>
            <a:ext cx="2844800" cy="2590800"/>
          </a:xfrm>
          <a:prstGeom prst="rect">
            <a:avLst/>
          </a:prstGeom>
        </p:spPr>
      </p:pic>
      <p:pic>
        <p:nvPicPr>
          <p:cNvPr id="6" name="Picture 5"/>
          <p:cNvPicPr>
            <a:picLocks noChangeAspect="1"/>
          </p:cNvPicPr>
          <p:nvPr/>
        </p:nvPicPr>
        <p:blipFill>
          <a:blip r:embed="rId3"/>
          <a:stretch>
            <a:fillRect/>
          </a:stretch>
        </p:blipFill>
        <p:spPr>
          <a:xfrm>
            <a:off x="5943600" y="3429000"/>
            <a:ext cx="2501900" cy="2717800"/>
          </a:xfrm>
          <a:prstGeom prst="rect">
            <a:avLst/>
          </a:prstGeom>
        </p:spPr>
      </p:pic>
    </p:spTree>
    <p:extLst>
      <p:ext uri="{BB962C8B-B14F-4D97-AF65-F5344CB8AC3E}">
        <p14:creationId xmlns:p14="http://schemas.microsoft.com/office/powerpoint/2010/main" val="2693576196"/>
      </p:ext>
    </p:extLst>
  </p:cSld>
  <p:clrMapOvr>
    <a:masterClrMapping/>
  </p:clrMapOvr>
  <p:transition xmlns:p14="http://schemas.microsoft.com/office/powerpoint/2010/mai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447800"/>
            <a:ext cx="4648200" cy="4724400"/>
          </a:xfrm>
        </p:spPr>
        <p:txBody>
          <a:bodyPr/>
          <a:lstStyle/>
          <a:p>
            <a:pPr marL="0" indent="0">
              <a:buNone/>
            </a:pPr>
            <a:endParaRPr lang="en-US" dirty="0" smtClean="0"/>
          </a:p>
          <a:p>
            <a:pPr marL="0" indent="0">
              <a:buNone/>
            </a:pPr>
            <a:r>
              <a:rPr lang="en-US" dirty="0" smtClean="0"/>
              <a:t>We </a:t>
            </a:r>
            <a:r>
              <a:rPr lang="en-US" dirty="0"/>
              <a:t>will need to be brave. The substitute teacher may be worried too.</a:t>
            </a:r>
          </a:p>
          <a:p>
            <a:pPr marL="0" indent="0">
              <a:buNone/>
            </a:pPr>
            <a:endParaRPr lang="en-US" dirty="0" smtClean="0"/>
          </a:p>
          <a:p>
            <a:pPr marL="0" indent="0">
              <a:buNone/>
            </a:pPr>
            <a:r>
              <a:rPr lang="en-US" dirty="0" smtClean="0"/>
              <a:t>In </a:t>
            </a:r>
            <a:r>
              <a:rPr lang="en-US" dirty="0"/>
              <a:t>our school, we are friendly and kind. We can help the substitute teacher.</a:t>
            </a:r>
          </a:p>
          <a:p>
            <a:endParaRPr lang="en-US" dirty="0"/>
          </a:p>
        </p:txBody>
      </p:sp>
      <p:pic>
        <p:nvPicPr>
          <p:cNvPr id="4" name="Picture 3" descr="MixSmilePreKboy.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 y="1981200"/>
            <a:ext cx="2785446" cy="3793200"/>
          </a:xfrm>
          <a:prstGeom prst="rect">
            <a:avLst/>
          </a:prstGeom>
        </p:spPr>
      </p:pic>
    </p:spTree>
    <p:extLst>
      <p:ext uri="{BB962C8B-B14F-4D97-AF65-F5344CB8AC3E}">
        <p14:creationId xmlns:p14="http://schemas.microsoft.com/office/powerpoint/2010/main" val="99728407"/>
      </p:ext>
    </p:extLst>
  </p:cSld>
  <p:clrMapOvr>
    <a:masterClrMapping/>
  </p:clrMapOvr>
  <p:transition xmlns:p14="http://schemas.microsoft.com/office/powerpoint/2010/mai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dult-talking-to-child.jpg"/>
          <p:cNvPicPr>
            <a:picLocks noGrp="1" noChangeAspect="1"/>
          </p:cNvPicPr>
          <p:nvPr>
            <p:ph sz="half" idx="1"/>
          </p:nvPr>
        </p:nvPicPr>
        <p:blipFill>
          <a:blip r:embed="rId2" cstate="print">
            <a:extLst>
              <a:ext uri="{28A0092B-C50C-407E-A947-70E740481C1C}">
                <a14:useLocalDpi xmlns:a14="http://schemas.microsoft.com/office/drawing/2010/main"/>
              </a:ext>
            </a:extLst>
          </a:blip>
          <a:srcRect/>
          <a:stretch>
            <a:fillRect/>
          </a:stretch>
        </p:blipFill>
        <p:spPr>
          <a:xfrm>
            <a:off x="381000" y="1752600"/>
            <a:ext cx="3379839" cy="4191000"/>
          </a:xfrm>
        </p:spPr>
      </p:pic>
      <p:sp>
        <p:nvSpPr>
          <p:cNvPr id="4" name="Content Placeholder 3"/>
          <p:cNvSpPr>
            <a:spLocks noGrp="1"/>
          </p:cNvSpPr>
          <p:nvPr>
            <p:ph sz="half" idx="2"/>
          </p:nvPr>
        </p:nvSpPr>
        <p:spPr>
          <a:xfrm>
            <a:off x="3962400" y="457200"/>
            <a:ext cx="4876800" cy="6096000"/>
          </a:xfrm>
        </p:spPr>
        <p:txBody>
          <a:bodyPr/>
          <a:lstStyle/>
          <a:p>
            <a:pPr marL="0" indent="0">
              <a:buNone/>
            </a:pPr>
            <a:r>
              <a:rPr lang="en-US" dirty="0"/>
              <a:t>We can:</a:t>
            </a:r>
          </a:p>
          <a:p>
            <a:pPr marL="292100" lvl="1"/>
            <a:r>
              <a:rPr lang="en-US" sz="2800" dirty="0"/>
              <a:t>Tell the teacher our Expectations and some of the rules that go with them</a:t>
            </a:r>
          </a:p>
          <a:p>
            <a:pPr marL="292100" lvl="1"/>
            <a:r>
              <a:rPr lang="en-US" sz="2800" dirty="0"/>
              <a:t>Show the teacher how we follow the schedule</a:t>
            </a:r>
          </a:p>
          <a:p>
            <a:pPr marL="292100" lvl="1"/>
            <a:r>
              <a:rPr lang="en-US" sz="2800" dirty="0"/>
              <a:t>Be Respectful by doing what the teacher asks</a:t>
            </a:r>
          </a:p>
          <a:p>
            <a:pPr marL="292100" lvl="1"/>
            <a:r>
              <a:rPr lang="en-US" sz="2800" dirty="0"/>
              <a:t>We can answer questions the teacher asks us</a:t>
            </a:r>
          </a:p>
          <a:p>
            <a:pPr marL="690563" lvl="2"/>
            <a:r>
              <a:rPr lang="en-US" sz="2400" dirty="0"/>
              <a:t>Teacher: “What happens next?”</a:t>
            </a:r>
          </a:p>
          <a:p>
            <a:pPr marL="690563" lvl="2"/>
            <a:r>
              <a:rPr lang="en-US" sz="2400" dirty="0"/>
              <a:t>Children: “We wash hands and go to the table” </a:t>
            </a:r>
          </a:p>
          <a:p>
            <a:endParaRPr lang="en-US" sz="3000" dirty="0"/>
          </a:p>
        </p:txBody>
      </p:sp>
    </p:spTree>
  </p:cSld>
  <p:clrMapOvr>
    <a:masterClrMapping/>
  </p:clrMapOvr>
  <p:transition xmlns:p14="http://schemas.microsoft.com/office/powerpoint/2010/mai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fAmGirlMomReadBook.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90800" y="457200"/>
            <a:ext cx="4681787" cy="3318018"/>
          </a:xfrm>
          <a:prstGeom prst="rect">
            <a:avLst/>
          </a:prstGeom>
        </p:spPr>
      </p:pic>
      <p:sp>
        <p:nvSpPr>
          <p:cNvPr id="3" name="Content Placeholder 2"/>
          <p:cNvSpPr>
            <a:spLocks noGrp="1"/>
          </p:cNvSpPr>
          <p:nvPr>
            <p:ph idx="1"/>
          </p:nvPr>
        </p:nvSpPr>
        <p:spPr>
          <a:xfrm>
            <a:off x="762000" y="4114800"/>
            <a:ext cx="8001000" cy="2133600"/>
          </a:xfrm>
        </p:spPr>
        <p:txBody>
          <a:bodyPr/>
          <a:lstStyle/>
          <a:p>
            <a:pPr marL="0" indent="0">
              <a:buNone/>
            </a:pPr>
            <a:r>
              <a:rPr lang="en-US" dirty="0" smtClean="0"/>
              <a:t>We think that probably the substitute teacher will be nice to us. She will help us to stay safe. She will teach us new things. We might really like the substitute teacher</a:t>
            </a:r>
            <a:r>
              <a:rPr lang="en-US" dirty="0" smtClean="0">
                <a:latin typeface="+mj-lt"/>
              </a:rPr>
              <a:t>!</a:t>
            </a:r>
            <a:endParaRPr lang="en-US" dirty="0">
              <a:latin typeface="+mj-lt"/>
            </a:endParaRPr>
          </a:p>
        </p:txBody>
      </p:sp>
    </p:spTree>
  </p:cSld>
  <p:clrMapOvr>
    <a:masterClrMapping/>
  </p:clrMapOvr>
  <p:transition xmlns:p14="http://schemas.microsoft.com/office/powerpoint/2010/mai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029200"/>
            <a:ext cx="7772400" cy="1371600"/>
          </a:xfrm>
        </p:spPr>
        <p:txBody>
          <a:bodyPr/>
          <a:lstStyle/>
          <a:p>
            <a:pPr marL="0" indent="0">
              <a:buNone/>
            </a:pPr>
            <a:r>
              <a:rPr lang="en-US" dirty="0"/>
              <a:t>When our teacher is gone for the day, we can still have fun and learn at </a:t>
            </a:r>
            <a:r>
              <a:rPr lang="en-US" dirty="0" smtClean="0"/>
              <a:t>school.</a:t>
            </a:r>
            <a:endParaRPr lang="en-US" dirty="0"/>
          </a:p>
          <a:p>
            <a:pPr marL="0" indent="0">
              <a:buNone/>
            </a:pPr>
            <a:endParaRPr lang="en-US" dirty="0"/>
          </a:p>
        </p:txBody>
      </p:sp>
      <p:pic>
        <p:nvPicPr>
          <p:cNvPr id="4" name="Content Placeholder 4" descr="HideyHole3KidsTchr.jpg"/>
          <p:cNvPicPr>
            <a:picLocks noChangeAspect="1"/>
          </p:cNvPicPr>
          <p:nvPr/>
        </p:nvPicPr>
        <p:blipFill>
          <a:blip r:embed="rId2" cstate="print">
            <a:extLst>
              <a:ext uri="{28A0092B-C50C-407E-A947-70E740481C1C}">
                <a14:useLocalDpi xmlns:a14="http://schemas.microsoft.com/office/drawing/2010/main"/>
              </a:ext>
            </a:extLst>
          </a:blip>
          <a:srcRect b="-10474"/>
          <a:stretch>
            <a:fillRect/>
          </a:stretch>
        </p:blipFill>
        <p:spPr bwMode="auto">
          <a:xfrm>
            <a:off x="2590800" y="533400"/>
            <a:ext cx="5548313" cy="4798540"/>
          </a:xfrm>
          <a:prstGeom prst="rect">
            <a:avLst/>
          </a:prstGeom>
          <a:noFill/>
          <a:ln w="9525">
            <a:noFill/>
            <a:miter lim="800000"/>
            <a:headEnd/>
            <a:tailEnd/>
          </a:ln>
        </p:spPr>
      </p:pic>
    </p:spTree>
    <p:extLst>
      <p:ext uri="{BB962C8B-B14F-4D97-AF65-F5344CB8AC3E}">
        <p14:creationId xmlns:p14="http://schemas.microsoft.com/office/powerpoint/2010/main" val="3165620200"/>
      </p:ext>
    </p:extLst>
  </p:cSld>
  <p:clrMapOvr>
    <a:masterClrMapping/>
  </p:clrMapOvr>
  <p:transition xmlns:p14="http://schemas.microsoft.com/office/powerpoint/2010/mai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852A4"/>
                </a:solidFill>
              </a:rPr>
              <a:t>“We Help Our </a:t>
            </a:r>
            <a:br>
              <a:rPr lang="en-US" dirty="0" smtClean="0">
                <a:solidFill>
                  <a:srgbClr val="3852A4"/>
                </a:solidFill>
              </a:rPr>
            </a:br>
            <a:r>
              <a:rPr lang="en-US" dirty="0" smtClean="0">
                <a:solidFill>
                  <a:srgbClr val="3852A4"/>
                </a:solidFill>
              </a:rPr>
              <a:t>Substitute Teacher”</a:t>
            </a:r>
            <a:endParaRPr lang="en-US" dirty="0">
              <a:solidFill>
                <a:srgbClr val="3852A4"/>
              </a:solidFill>
            </a:endParaRPr>
          </a:p>
        </p:txBody>
      </p:sp>
      <p:pic>
        <p:nvPicPr>
          <p:cNvPr id="6" name="Content Placeholder 5" descr="Tch4PreKPosedHR.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a:stretch/>
        </p:blipFill>
        <p:spPr>
          <a:xfrm>
            <a:off x="457200" y="2057400"/>
            <a:ext cx="4716599" cy="3810000"/>
          </a:xfrm>
        </p:spPr>
      </p:pic>
      <p:sp>
        <p:nvSpPr>
          <p:cNvPr id="5" name="Content Placeholder 4"/>
          <p:cNvSpPr>
            <a:spLocks noGrp="1"/>
          </p:cNvSpPr>
          <p:nvPr>
            <p:ph sz="half" idx="2"/>
          </p:nvPr>
        </p:nvSpPr>
        <p:spPr>
          <a:xfrm>
            <a:off x="5486400" y="2209800"/>
            <a:ext cx="3200400" cy="3318933"/>
          </a:xfrm>
        </p:spPr>
        <p:txBody>
          <a:bodyPr/>
          <a:lstStyle/>
          <a:p>
            <a:pPr marL="0" indent="0">
              <a:buNone/>
            </a:pPr>
            <a:r>
              <a:rPr lang="en-US" sz="3200" dirty="0" smtClean="0"/>
              <a:t>The </a:t>
            </a:r>
            <a:r>
              <a:rPr lang="en-US" sz="3200" dirty="0"/>
              <a:t>substitute teacher will help </a:t>
            </a:r>
            <a:r>
              <a:rPr lang="en-US" sz="3200" dirty="0" smtClean="0"/>
              <a:t>us.</a:t>
            </a:r>
            <a:endParaRPr lang="en-US" sz="3200" dirty="0"/>
          </a:p>
          <a:p>
            <a:pPr marL="0" indent="0">
              <a:buNone/>
            </a:pPr>
            <a:r>
              <a:rPr lang="en-US" sz="3200" dirty="0"/>
              <a:t>And we can help the substitute teacher</a:t>
            </a:r>
            <a:r>
              <a:rPr lang="en-US" sz="3200" dirty="0">
                <a:latin typeface="+mj-lt"/>
              </a:rPr>
              <a:t>!</a:t>
            </a:r>
          </a:p>
          <a:p>
            <a:endParaRPr lang="en-US" dirty="0"/>
          </a:p>
        </p:txBody>
      </p:sp>
      <p:sp>
        <p:nvSpPr>
          <p:cNvPr id="7" name="TextBox 6"/>
          <p:cNvSpPr txBox="1"/>
          <p:nvPr/>
        </p:nvSpPr>
        <p:spPr>
          <a:xfrm>
            <a:off x="457200" y="6276975"/>
            <a:ext cx="5615840" cy="276999"/>
          </a:xfrm>
          <a:prstGeom prst="rect">
            <a:avLst/>
          </a:prstGeom>
          <a:noFill/>
        </p:spPr>
        <p:txBody>
          <a:bodyPr wrap="none">
            <a:spAutoFit/>
          </a:bodyPr>
          <a:lstStyle/>
          <a:p>
            <a:pPr>
              <a:defRPr/>
            </a:pPr>
            <a:r>
              <a:rPr lang="en-US" sz="1200" kern="0" dirty="0" smtClean="0">
                <a:latin typeface="Arial" pitchFamily="1" charset="0"/>
                <a:ea typeface="ＭＳ Ｐゴシック" pitchFamily="1" charset="-128"/>
                <a:cs typeface="ＭＳ Ｐゴシック" pitchFamily="1" charset="-128"/>
              </a:rPr>
              <a:t>Created for WestEd </a:t>
            </a:r>
            <a:r>
              <a:rPr lang="en-US" sz="1200" kern="0" dirty="0">
                <a:latin typeface="Arial" pitchFamily="1" charset="0"/>
                <a:ea typeface="ＭＳ Ｐゴシック" pitchFamily="1" charset="-128"/>
                <a:cs typeface="ＭＳ Ｐゴシック" pitchFamily="1" charset="-128"/>
              </a:rPr>
              <a:t>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xmlns:p14="http://schemas.microsoft.com/office/powerpoint/2010/main">
    <p:zoom/>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Footlight MT Ligh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_CSEFEL_Pics_Logo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_CSEFEL_PPT_Plai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_CSEFEL_Pics_Logo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_CSEFEL_PPT_Plai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_CSEFEL_Pics_Logo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_CSEFEL_PPT_Plai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4853</TotalTime>
  <Words>331</Words>
  <Application>Microsoft Macintosh PowerPoint</Application>
  <PresentationFormat>On-screen Show (4:3)</PresentationFormat>
  <Paragraphs>32</Paragraphs>
  <Slides>9</Slides>
  <Notes>1</Notes>
  <HiddenSlides>0</HiddenSlides>
  <MMClips>0</MMClips>
  <ScaleCrop>false</ScaleCrop>
  <HeadingPairs>
    <vt:vector size="4" baseType="variant">
      <vt:variant>
        <vt:lpstr>Theme</vt:lpstr>
      </vt:variant>
      <vt:variant>
        <vt:i4>7</vt:i4>
      </vt:variant>
      <vt:variant>
        <vt:lpstr>Slide Titles</vt:lpstr>
      </vt:variant>
      <vt:variant>
        <vt:i4>9</vt:i4>
      </vt:variant>
    </vt:vector>
  </HeadingPairs>
  <TitlesOfParts>
    <vt:vector size="16" baseType="lpstr">
      <vt:lpstr>Blank Presentation</vt:lpstr>
      <vt:lpstr>_CSEFEL_Pics_Logo (2)</vt:lpstr>
      <vt:lpstr>_CSEFEL_PPT_Plain</vt:lpstr>
      <vt:lpstr>1__CSEFEL_Pics_Logo (2)</vt:lpstr>
      <vt:lpstr>1__CSEFEL_PPT_Plain</vt:lpstr>
      <vt:lpstr>2__CSEFEL_Pics_Logo (2)</vt:lpstr>
      <vt:lpstr>2__CSEFEL_PPT_Plain</vt:lpstr>
      <vt:lpstr>We Help  Our  Substitute Teacher</vt:lpstr>
      <vt:lpstr>“We Help Our  Substitute Teacher”</vt:lpstr>
      <vt:lpstr>PowerPoint Presentation</vt:lpstr>
      <vt:lpstr>PowerPoint Presentation</vt:lpstr>
      <vt:lpstr>PowerPoint Presentation</vt:lpstr>
      <vt:lpstr>PowerPoint Presentation</vt:lpstr>
      <vt:lpstr>PowerPoint Presentation</vt:lpstr>
      <vt:lpstr>PowerPoint Presentation</vt:lpstr>
      <vt:lpstr>“We Help Our  Substitute Teacher”</vt:lpstr>
    </vt:vector>
  </TitlesOfParts>
  <Company>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Alejandro Castillon</dc:creator>
  <cp:lastModifiedBy>Linda Brault</cp:lastModifiedBy>
  <cp:revision>136</cp:revision>
  <cp:lastPrinted>2016-03-17T06:09:05Z</cp:lastPrinted>
  <dcterms:created xsi:type="dcterms:W3CDTF">2015-05-11T15:37:31Z</dcterms:created>
  <dcterms:modified xsi:type="dcterms:W3CDTF">2016-07-12T23:26:31Z</dcterms:modified>
</cp:coreProperties>
</file>