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920" r:id="rId2"/>
    <p:sldMasterId id="2147483934" r:id="rId3"/>
    <p:sldMasterId id="2147483946" r:id="rId4"/>
    <p:sldMasterId id="2147483959" r:id="rId5"/>
    <p:sldMasterId id="2147483971" r:id="rId6"/>
    <p:sldMasterId id="2147483983" r:id="rId7"/>
  </p:sldMasterIdLst>
  <p:notesMasterIdLst>
    <p:notesMasterId r:id="rId15"/>
  </p:notesMasterIdLst>
  <p:handoutMasterIdLst>
    <p:handoutMasterId r:id="rId16"/>
  </p:handoutMasterIdLst>
  <p:sldIdLst>
    <p:sldId id="293" r:id="rId8"/>
    <p:sldId id="269" r:id="rId9"/>
    <p:sldId id="270" r:id="rId10"/>
    <p:sldId id="301" r:id="rId11"/>
    <p:sldId id="300" r:id="rId12"/>
    <p:sldId id="271" r:id="rId13"/>
    <p:sldId id="277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D51E93"/>
    <a:srgbClr val="661FCD"/>
    <a:srgbClr val="CBBDD0"/>
    <a:srgbClr val="B0ABDD"/>
    <a:srgbClr val="ABA3CE"/>
    <a:srgbClr val="D1C4F3"/>
    <a:srgbClr val="00FF00"/>
    <a:srgbClr val="FF8000"/>
    <a:srgbClr val="218CCC"/>
    <a:srgbClr val="385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4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38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California CSEFEL Teaching Pyramid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April 22, 2016</a:t>
            </a: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WestEd Center for Child &amp; Family Studies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B7F31710-ECDA-EE4F-8282-E04B541AC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605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California CSEFEL Teaching Pyramid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April 22, 2016</a:t>
            </a: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WestEd Center for Child &amp; Family Studies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ECD1F6C6-FD69-B249-9B32-77365C85C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5622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California CSEFEL Teaching Pyramid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22,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WestEd Center for Child &amp; Family Studies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CD1F6C6-FD69-B249-9B32-77365C85C8B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86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330200" y="304800"/>
            <a:ext cx="8458200" cy="63246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4343400" y="838200"/>
            <a:ext cx="4114800" cy="3375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94225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California_teaching_pyramid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120" y="914400"/>
            <a:ext cx="3978814" cy="251563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381000"/>
            <a:ext cx="20383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59626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EFECE-6DA9-0D44-8794-E8EE3C830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4A47E-5E9E-4D4E-A8CD-0390C4741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01CDE-B810-B541-96F5-B26A25AFF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2DD41-B505-7142-A963-9023ED183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12ADC-BCE5-5047-8DC8-D814F3C0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F818F-5FD7-A74E-A21F-A3FCD5B1B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1E3CB-5D33-A943-9C3B-1F2283043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96EE9-7C0F-184D-95A6-213F4C377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FE7FA-ED0E-3048-AFFA-325B7B83D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97A67-7705-6944-BDB0-FE23A0E85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DE3E6-3788-9E4F-A776-ED4E32F23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4038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447800"/>
            <a:ext cx="4038600" cy="4495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4038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47220-03FD-9C4F-935F-954AF812B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024C8-F8C0-3A41-B198-97AEB3A61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267D0-C8D3-6447-BE45-C7AE1D50B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6D82D-45BB-5B4A-999D-B32730CC8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30C06-E3CD-B846-9FD9-3CE91D082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1D99E-F0A0-564F-9F3F-D3ECDBB73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1B586-2C69-2543-B6DA-6DED93F95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4EFC9-96F6-0241-B7AC-0A5CE39A7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D058E-14DA-704D-BC82-74068E3E1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650A9-C6D6-6F4E-84AC-6233B4B14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619F8-4E16-544B-80A4-76F2E7030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241B2-C2DC-4548-8976-5EC901A6A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C1E10-50E5-B84A-8E60-37A6CE746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216EF-1DF1-0849-AD63-ED15B79A6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263A7-4377-4547-A57A-3307440F9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F7A6A-3662-9546-830E-2774B1A77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FCF12-8544-F94C-9086-F27FA2CC8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AF103-DF08-8249-8734-6B1C52BA2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41FBA-0EEF-F540-A5A8-CF26340F9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4CC49-672A-2A45-93B7-7348B7C34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396B3-7585-9B4F-87C3-FBBDFD035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5852A-CC7D-7A40-BA48-09CD7593B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4038600" cy="4495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3C20C-7FE8-904A-A616-2404FD512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F420F-38E2-DC47-AC79-57D651904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8DED4-EAD2-D64F-B717-968FAFB03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F3AEC-B52B-AC42-A98B-75E034A5E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B0584-CA6A-C04E-9C9B-73DFCB9C7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9C410-A486-D644-8344-A4C1A41BD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253F-CCEC-0240-8AE9-B518C661D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10026-ADC3-D04C-80BB-9D8F427C9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D2E60-A0DD-1249-B3EC-0864E6D01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EDD10-16A2-B044-A71C-A36BF1FA3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4A75E-257F-4D41-8BE1-A8ACAAF9C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2C8B8-E1C9-094A-858C-693342C8B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F6902-C5EB-1247-B7F5-D837F1FDF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073DF-A4E6-604C-B839-E21BCBA2F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B2784-2D7E-0241-B618-6300A4D3B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C963E-164A-034C-A30B-7A3866408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D943A-4D20-4548-BA91-B9DA47B33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zo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676F9-3AF1-7E42-A68F-771EEB0F7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26E41-DD89-0A4C-8742-9D2297366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C2C43-C6D0-F141-9741-FC01EB363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2450F-5615-0D48-8ED9-F84D06A22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A1F3F-5E75-814D-BA5F-B497DA162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D94C9-C9A5-B148-9211-F0571FE45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DFB19-DC2E-EC4E-891D-CE67BD09B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3F98D-E98D-EA43-8529-B5B10BE04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FD103-F0EC-CC40-9B62-47E3458A7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54FE9-7CAD-6045-87D5-EA0B82C3C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B6A42-813D-164A-8A59-6EAEB371D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0FADA-3899-514D-A39D-C38D482F7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AC308-7FFF-9C4B-B6D5-4A01819AE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DFF8-F298-F14D-8E79-7B44B4CBA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9A0A2-480A-9E46-8F5D-5E7E35253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AB05-18EC-FE47-8413-CACDC1EB0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F3EDF-5D2C-A846-9F13-B9CF78DF2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theme" Target="../theme/theme2.xml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2.xml"/><Relationship Id="rId13" Type="http://schemas.openxmlformats.org/officeDocument/2006/relationships/theme" Target="../theme/theme4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9.xml"/><Relationship Id="rId8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86.xml"/><Relationship Id="rId13" Type="http://schemas.openxmlformats.org/officeDocument/2006/relationships/theme" Target="../theme/theme7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Rectangle 58"/>
          <p:cNvSpPr>
            <a:spLocks noChangeArrowheads="1"/>
          </p:cNvSpPr>
          <p:nvPr userDrawn="1"/>
        </p:nvSpPr>
        <p:spPr bwMode="auto">
          <a:xfrm>
            <a:off x="330200" y="304800"/>
            <a:ext cx="8458200" cy="63246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381000"/>
            <a:ext cx="617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California_teaching_pyramid_logo.pn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81000" y="304800"/>
            <a:ext cx="2057400" cy="13008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</p:sldLayoutIdLst>
  <p:transition xmlns:p14="http://schemas.microsoft.com/office/powerpoint/2010/main">
    <p:zo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08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Wingdings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F341A924-DBE6-6C49-8932-353DAD83B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</p:sldLayoutIdLst>
  <p:transition xmlns:p14="http://schemas.microsoft.com/office/powerpoint/2010/main">
    <p:zo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CE8DC74-B695-8F4E-9634-F21C4E621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ransition xmlns:p14="http://schemas.microsoft.com/office/powerpoint/2010/main">
    <p:zo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90038640-7A8C-6845-9574-78399C657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</p:sldLayoutIdLst>
  <p:transition xmlns:p14="http://schemas.microsoft.com/office/powerpoint/2010/main">
    <p:zo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18842BC4-BDE3-9749-B233-F1FAAAA04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ransition xmlns:p14="http://schemas.microsoft.com/office/powerpoint/2010/main">
    <p:zo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B45EBD5D-A486-F442-8C6D-A93090B5A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ransition xmlns:p14="http://schemas.microsoft.com/office/powerpoint/2010/main">
    <p:zo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5590F269-4EBE-A34A-99CE-D52D59965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</p:sldLayoutIdLst>
  <p:transition xmlns:p14="http://schemas.microsoft.com/office/powerpoint/2010/main">
    <p:zo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495800" y="1295400"/>
            <a:ext cx="3962400" cy="3124200"/>
          </a:xfrm>
        </p:spPr>
        <p:txBody>
          <a:bodyPr/>
          <a:lstStyle/>
          <a:p>
            <a:r>
              <a:rPr lang="en-US" sz="4800" dirty="0" smtClean="0">
                <a:solidFill>
                  <a:srgbClr val="3852A4"/>
                </a:solidFill>
              </a:rPr>
              <a:t>Substitute Teacher</a:t>
            </a:r>
            <a:br>
              <a:rPr lang="en-US" sz="4800" dirty="0" smtClean="0">
                <a:solidFill>
                  <a:srgbClr val="3852A4"/>
                </a:solidFill>
              </a:rPr>
            </a:br>
            <a:r>
              <a:rPr lang="en-US" sz="4800" dirty="0" smtClean="0">
                <a:solidFill>
                  <a:srgbClr val="3852A4"/>
                </a:solidFill>
              </a:rPr>
              <a:t>Introduction</a:t>
            </a:r>
            <a:endParaRPr lang="en-US" sz="4800" dirty="0">
              <a:solidFill>
                <a:srgbClr val="3852A4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524000"/>
          </a:xfrm>
        </p:spPr>
        <p:txBody>
          <a:bodyPr/>
          <a:lstStyle/>
          <a:p>
            <a:r>
              <a:rPr lang="en-US" dirty="0" smtClean="0"/>
              <a:t>A Scripted Story</a:t>
            </a:r>
          </a:p>
          <a:p>
            <a:r>
              <a:rPr lang="en-US" sz="2400" dirty="0" smtClean="0"/>
              <a:t>Created by C. Zercher and Linda </a:t>
            </a:r>
            <a:r>
              <a:rPr lang="en-US" sz="2400" dirty="0" err="1" smtClean="0"/>
              <a:t>Brault</a:t>
            </a:r>
            <a:endParaRPr lang="en-US" sz="2400" dirty="0" smtClean="0"/>
          </a:p>
          <a:p>
            <a:r>
              <a:rPr lang="en-US" sz="2400" dirty="0" smtClean="0"/>
              <a:t> for the CA CSEFEL Annual Symposium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4343400"/>
            <a:ext cx="8153400" cy="2133600"/>
          </a:xfrm>
        </p:spPr>
        <p:txBody>
          <a:bodyPr/>
          <a:lstStyle/>
          <a:p>
            <a:pPr marL="0" lvl="0" indent="0">
              <a:buNone/>
            </a:pPr>
            <a:r>
              <a:rPr lang="en-US" sz="3200" dirty="0"/>
              <a:t>Good morning children! Ms. Gloria is out today. She is in a special meeting. (</a:t>
            </a:r>
            <a:r>
              <a:rPr lang="en-US" sz="3200" i="1" dirty="0"/>
              <a:t>or</a:t>
            </a:r>
            <a:r>
              <a:rPr lang="en-US" sz="3200" dirty="0"/>
              <a:t> She is not feeling well so she stayed home today. She will get better and come back soon.)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6" name="Content Placeholder 6" descr="Deposit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3352800" y="381000"/>
            <a:ext cx="5095751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4114800" cy="396240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I’m happy to be here and to meet all of you. I have been a teacher for a long time. I really like school. Later on when we are playing, I would like you to show me your favorite things.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76800" y="1219200"/>
            <a:ext cx="3835400" cy="4902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495800"/>
            <a:ext cx="8077200" cy="205740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Before I grew up and became a teacher, I was little, too. I liked to play. My favorite things were playing house and riding bikes on the playground (or playing with blocks, etc.).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19" descr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05200" y="228600"/>
            <a:ext cx="3926019" cy="258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" y="2133600"/>
            <a:ext cx="3276600" cy="210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96000" y="2743201"/>
            <a:ext cx="2183199" cy="183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3576196"/>
      </p:ext>
    </p:extLst>
  </p:cSld>
  <p:clrMapOvr>
    <a:masterClrMapping/>
  </p:clrMapOvr>
  <p:transition xmlns:p14="http://schemas.microsoft.com/office/powerpoint/2010/main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381000"/>
            <a:ext cx="3810000" cy="1905000"/>
          </a:xfrm>
        </p:spPr>
        <p:txBody>
          <a:bodyPr/>
          <a:lstStyle/>
          <a:p>
            <a:pPr marL="0" indent="0">
              <a:buNone/>
            </a:pPr>
            <a:r>
              <a:rPr lang="en-US" sz="9600" dirty="0" smtClean="0"/>
              <a:t>?   ?   ? </a:t>
            </a:r>
            <a:endParaRPr lang="en-US" sz="9600" dirty="0"/>
          </a:p>
        </p:txBody>
      </p:sp>
      <p:sp>
        <p:nvSpPr>
          <p:cNvPr id="5" name="Rectangle 4"/>
          <p:cNvSpPr/>
          <p:nvPr/>
        </p:nvSpPr>
        <p:spPr>
          <a:xfrm>
            <a:off x="838200" y="3124200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latin typeface="+mn-lt"/>
              </a:rPr>
              <a:t>Here is something else about me: I have a favorite </a:t>
            </a:r>
            <a:r>
              <a:rPr lang="en-US" sz="3200" dirty="0" smtClean="0">
                <a:latin typeface="+mn-lt"/>
              </a:rPr>
              <a:t>color. Can you guess </a:t>
            </a:r>
            <a:r>
              <a:rPr lang="en-US" sz="3200" dirty="0">
                <a:latin typeface="+mn-lt"/>
              </a:rPr>
              <a:t>it?  (Let them guess.) It’s green! (or blue, etc.)</a:t>
            </a:r>
            <a:r>
              <a:rPr lang="en-US" sz="3200" dirty="0"/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50104"/>
            <a:ext cx="8305800" cy="88359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76600" y="4724400"/>
            <a:ext cx="381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08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9600" dirty="0" smtClean="0"/>
              <a:t>?   ?   ?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99728407"/>
      </p:ext>
    </p:extLst>
  </p:cSld>
  <p:clrMapOvr>
    <a:masterClrMapping/>
  </p:clrMapOvr>
  <p:transition xmlns:p14="http://schemas.microsoft.com/office/powerpoint/2010/main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457200"/>
            <a:ext cx="4876800" cy="609600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Your Teacher </a:t>
            </a:r>
            <a:r>
              <a:rPr lang="en-US" dirty="0"/>
              <a:t>left me a special note. </a:t>
            </a:r>
            <a:endParaRPr lang="en-US" sz="3200" dirty="0"/>
          </a:p>
          <a:p>
            <a:pPr lvl="1"/>
            <a:r>
              <a:rPr lang="en-US" dirty="0"/>
              <a:t>She told me that you are all very safe at school. What do you do to be safe? (Take some answers.)</a:t>
            </a:r>
            <a:endParaRPr lang="en-US" sz="2800" dirty="0"/>
          </a:p>
          <a:p>
            <a:pPr lvl="1"/>
            <a:r>
              <a:rPr lang="en-US" dirty="0"/>
              <a:t>She also told me you are respectful and that you will treat me well—you’ll listen to me and take good care of the classroom. </a:t>
            </a:r>
            <a:endParaRPr lang="en-US" sz="2800" dirty="0"/>
          </a:p>
          <a:p>
            <a:pPr lvl="1"/>
            <a:r>
              <a:rPr lang="en-US" dirty="0"/>
              <a:t>She told me that you are friendly and kind. Is that true? She told me that you will help me today. Thank you!</a:t>
            </a:r>
            <a:endParaRPr lang="en-US" sz="2800" dirty="0"/>
          </a:p>
          <a:p>
            <a:endParaRPr lang="en-US" sz="3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33600"/>
            <a:ext cx="3863578" cy="2997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AfAmBlondeBoysArmsAroundH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16773"/>
            <a:ext cx="4495800" cy="333602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5181600"/>
            <a:ext cx="7010400" cy="129540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Do you have any questions?</a:t>
            </a:r>
          </a:p>
          <a:p>
            <a:pPr marL="0" lvl="0" indent="0">
              <a:buNone/>
            </a:pPr>
            <a:r>
              <a:rPr lang="en-US" dirty="0"/>
              <a:t>Okay, let’s start . . .  (begin activity)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pic>
        <p:nvPicPr>
          <p:cNvPr id="6" name="Content Placeholder 7" descr="IMG_0031 3solution kit (kids, last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7" r="-194"/>
          <a:stretch>
            <a:fillRect/>
          </a:stretch>
        </p:blipFill>
        <p:spPr>
          <a:xfrm>
            <a:off x="5715000" y="381000"/>
            <a:ext cx="2819400" cy="37486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8600" y="2895600"/>
            <a:ext cx="2895600" cy="2344057"/>
          </a:xfrm>
          <a:prstGeom prst="rect">
            <a:avLst/>
          </a:prstGeom>
        </p:spPr>
      </p:pic>
      <p:pic>
        <p:nvPicPr>
          <p:cNvPr id="9" name="Picture 8" descr="Screen Shot 2013-10-04 at 11.48.09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971800"/>
            <a:ext cx="3009900" cy="21635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6352401"/>
            <a:ext cx="561584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kern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Created for WestEd </a:t>
            </a:r>
            <a:r>
              <a:rPr lang="en-US" sz="12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Teaching Pyramid – www.CAinclusion.org/teachingpyramid</a:t>
            </a:r>
            <a:endParaRPr lang="en-US" sz="120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ransition xmlns:p14="http://schemas.microsoft.com/office/powerpoint/2010/main">
    <p:zoom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Footlight MT Light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_CSEFEL_Pics_Logo (2)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_CSEFEL_PPT_Plai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_CSEFEL_Pics_Logo (2)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_CSEFEL_PPT_Plai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_CSEFEL_Pics_Logo (2)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_CSEFEL_PPT_Plai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4902</TotalTime>
  <Words>319</Words>
  <Application>Microsoft Macintosh PowerPoint</Application>
  <PresentationFormat>On-screen Show (4:3)</PresentationFormat>
  <Paragraphs>21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Blank Presentation</vt:lpstr>
      <vt:lpstr>_CSEFEL_Pics_Logo (2)</vt:lpstr>
      <vt:lpstr>_CSEFEL_PPT_Plain</vt:lpstr>
      <vt:lpstr>1__CSEFEL_Pics_Logo (2)</vt:lpstr>
      <vt:lpstr>1__CSEFEL_PPT_Plain</vt:lpstr>
      <vt:lpstr>2__CSEFEL_Pics_Logo (2)</vt:lpstr>
      <vt:lpstr>2__CSEFEL_PPT_Plain</vt:lpstr>
      <vt:lpstr>Substitute Teacher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Family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Alejandro Castillon</dc:creator>
  <cp:lastModifiedBy>Linda Brault</cp:lastModifiedBy>
  <cp:revision>141</cp:revision>
  <cp:lastPrinted>2016-03-17T06:09:05Z</cp:lastPrinted>
  <dcterms:created xsi:type="dcterms:W3CDTF">2015-05-11T15:37:31Z</dcterms:created>
  <dcterms:modified xsi:type="dcterms:W3CDTF">2016-07-12T23:26:13Z</dcterms:modified>
</cp:coreProperties>
</file>